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0.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592" r:id="rId2"/>
    <p:sldId id="560" r:id="rId3"/>
    <p:sldId id="561" r:id="rId4"/>
    <p:sldId id="562" r:id="rId5"/>
    <p:sldId id="563" r:id="rId6"/>
    <p:sldId id="564" r:id="rId7"/>
    <p:sldId id="565" r:id="rId8"/>
    <p:sldId id="566" r:id="rId9"/>
    <p:sldId id="567" r:id="rId10"/>
    <p:sldId id="568" r:id="rId11"/>
    <p:sldId id="569" r:id="rId12"/>
    <p:sldId id="570" r:id="rId13"/>
    <p:sldId id="571" r:id="rId14"/>
    <p:sldId id="573" r:id="rId15"/>
    <p:sldId id="574" r:id="rId16"/>
    <p:sldId id="575" r:id="rId17"/>
    <p:sldId id="576" r:id="rId18"/>
    <p:sldId id="578" r:id="rId19"/>
    <p:sldId id="579" r:id="rId20"/>
    <p:sldId id="580" r:id="rId21"/>
    <p:sldId id="581" r:id="rId22"/>
    <p:sldId id="582" r:id="rId23"/>
    <p:sldId id="583" r:id="rId24"/>
    <p:sldId id="585" r:id="rId25"/>
    <p:sldId id="586" r:id="rId26"/>
    <p:sldId id="587" r:id="rId27"/>
    <p:sldId id="588" r:id="rId28"/>
    <p:sldId id="589" r:id="rId29"/>
    <p:sldId id="590" r:id="rId30"/>
    <p:sldId id="594" r:id="rId31"/>
    <p:sldId id="595" r:id="rId32"/>
    <p:sldId id="596" r:id="rId33"/>
    <p:sldId id="597" r:id="rId34"/>
    <p:sldId id="598" r:id="rId35"/>
    <p:sldId id="599" r:id="rId36"/>
    <p:sldId id="600" r:id="rId37"/>
    <p:sldId id="603" r:id="rId38"/>
    <p:sldId id="604" r:id="rId39"/>
    <p:sldId id="605" r:id="rId40"/>
    <p:sldId id="606" r:id="rId41"/>
    <p:sldId id="607" r:id="rId42"/>
    <p:sldId id="608" r:id="rId43"/>
    <p:sldId id="609" r:id="rId44"/>
    <p:sldId id="610" r:id="rId45"/>
    <p:sldId id="611" r:id="rId46"/>
    <p:sldId id="612" r:id="rId47"/>
    <p:sldId id="613" r:id="rId48"/>
    <p:sldId id="614" r:id="rId49"/>
    <p:sldId id="615" r:id="rId50"/>
    <p:sldId id="616" r:id="rId51"/>
    <p:sldId id="617" r:id="rId52"/>
    <p:sldId id="618" r:id="rId53"/>
    <p:sldId id="621" r:id="rId54"/>
    <p:sldId id="622" r:id="rId55"/>
    <p:sldId id="623" r:id="rId56"/>
    <p:sldId id="624" r:id="rId57"/>
    <p:sldId id="625" r:id="rId58"/>
    <p:sldId id="626" r:id="rId59"/>
    <p:sldId id="627" r:id="rId60"/>
    <p:sldId id="628" r:id="rId61"/>
    <p:sldId id="629" r:id="rId62"/>
    <p:sldId id="630" r:id="rId63"/>
    <p:sldId id="633" r:id="rId64"/>
    <p:sldId id="634" r:id="rId65"/>
    <p:sldId id="635" r:id="rId66"/>
    <p:sldId id="636" r:id="rId67"/>
    <p:sldId id="637" r:id="rId68"/>
    <p:sldId id="638" r:id="rId69"/>
    <p:sldId id="639" r:id="rId70"/>
    <p:sldId id="641" r:id="rId71"/>
    <p:sldId id="642" r:id="rId72"/>
    <p:sldId id="643" r:id="rId73"/>
    <p:sldId id="644" r:id="rId74"/>
    <p:sldId id="645" r:id="rId75"/>
    <p:sldId id="646" r:id="rId76"/>
    <p:sldId id="647" r:id="rId77"/>
    <p:sldId id="648" r:id="rId78"/>
    <p:sldId id="649" r:id="rId79"/>
    <p:sldId id="650" r:id="rId80"/>
    <p:sldId id="651" r:id="rId81"/>
    <p:sldId id="652" r:id="rId82"/>
    <p:sldId id="654" r:id="rId83"/>
    <p:sldId id="655" r:id="rId84"/>
    <p:sldId id="656" r:id="rId85"/>
    <p:sldId id="657" r:id="rId86"/>
    <p:sldId id="658" r:id="rId87"/>
    <p:sldId id="659" r:id="rId88"/>
    <p:sldId id="660" r:id="rId89"/>
    <p:sldId id="661" r:id="rId90"/>
    <p:sldId id="662" r:id="rId91"/>
    <p:sldId id="663" r:id="rId92"/>
    <p:sldId id="664" r:id="rId93"/>
    <p:sldId id="666" r:id="rId94"/>
    <p:sldId id="667" r:id="rId95"/>
    <p:sldId id="668" r:id="rId96"/>
    <p:sldId id="669" r:id="rId97"/>
    <p:sldId id="670" r:id="rId98"/>
    <p:sldId id="671" r:id="rId99"/>
    <p:sldId id="672" r:id="rId100"/>
    <p:sldId id="673" r:id="rId101"/>
    <p:sldId id="674" r:id="rId102"/>
    <p:sldId id="677" r:id="rId103"/>
    <p:sldId id="678" r:id="rId104"/>
    <p:sldId id="679" r:id="rId105"/>
    <p:sldId id="632" r:id="rId106"/>
    <p:sldId id="686" r:id="rId107"/>
    <p:sldId id="682" r:id="rId108"/>
    <p:sldId id="683" r:id="rId109"/>
    <p:sldId id="684" r:id="rId110"/>
    <p:sldId id="685" r:id="rId111"/>
    <p:sldId id="2147482081" r:id="rId112"/>
  </p:sldIdLst>
  <p:sldSz cx="15557500" cy="8763000"/>
  <p:notesSz cx="15557500" cy="8763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B256AE-FCED-41F4-9DDF-5F5753F6ACB4}" v="1" dt="2024-12-01T23:08:57.05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9" autoAdjust="0"/>
    <p:restoredTop sz="94660"/>
  </p:normalViewPr>
  <p:slideViewPr>
    <p:cSldViewPr>
      <p:cViewPr varScale="1">
        <p:scale>
          <a:sx n="46" d="100"/>
          <a:sy n="46" d="100"/>
        </p:scale>
        <p:origin x="700"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742113" cy="439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812213" y="0"/>
            <a:ext cx="6742112" cy="439738"/>
          </a:xfrm>
          <a:prstGeom prst="rect">
            <a:avLst/>
          </a:prstGeom>
        </p:spPr>
        <p:txBody>
          <a:bodyPr vert="horz" lIns="91440" tIns="45720" rIns="91440" bIns="45720" rtlCol="0"/>
          <a:lstStyle>
            <a:lvl1pPr algn="r">
              <a:defRPr sz="1200"/>
            </a:lvl1pPr>
          </a:lstStyle>
          <a:p>
            <a:fld id="{2EBDDC83-A1B9-40BE-BC3A-92C8568677FD}" type="datetimeFigureOut">
              <a:rPr lang="en-US" smtClean="0"/>
              <a:t>12/8/2024</a:t>
            </a:fld>
            <a:endParaRPr lang="en-US"/>
          </a:p>
        </p:txBody>
      </p:sp>
      <p:sp>
        <p:nvSpPr>
          <p:cNvPr id="4" name="Slide Image Placeholder 3"/>
          <p:cNvSpPr>
            <a:spLocks noGrp="1" noRot="1" noChangeAspect="1"/>
          </p:cNvSpPr>
          <p:nvPr>
            <p:ph type="sldImg" idx="2"/>
          </p:nvPr>
        </p:nvSpPr>
        <p:spPr>
          <a:xfrm>
            <a:off x="5153025" y="1095375"/>
            <a:ext cx="5251450" cy="29575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555750" y="4217988"/>
            <a:ext cx="12446000" cy="34496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323263"/>
            <a:ext cx="6742113" cy="439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812213" y="8323263"/>
            <a:ext cx="6742112" cy="439737"/>
          </a:xfrm>
          <a:prstGeom prst="rect">
            <a:avLst/>
          </a:prstGeom>
        </p:spPr>
        <p:txBody>
          <a:bodyPr vert="horz" lIns="91440" tIns="45720" rIns="91440" bIns="45720" rtlCol="0" anchor="b"/>
          <a:lstStyle>
            <a:lvl1pPr algn="r">
              <a:defRPr sz="1200"/>
            </a:lvl1pPr>
          </a:lstStyle>
          <a:p>
            <a:fld id="{2EE7DE01-FC01-4C3B-9017-511035E0954A}" type="slidenum">
              <a:rPr lang="en-US" smtClean="0"/>
              <a:t>‹#›</a:t>
            </a:fld>
            <a:endParaRPr lang="en-US"/>
          </a:p>
        </p:txBody>
      </p:sp>
    </p:spTree>
    <p:extLst>
      <p:ext uri="{BB962C8B-B14F-4D97-AF65-F5344CB8AC3E}">
        <p14:creationId xmlns:p14="http://schemas.microsoft.com/office/powerpoint/2010/main" val="983700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datacamp.com/tutorial/a-comprehensive-guide-to-the-dall-e-3-api#conclusion-insum" TargetMode="External"/><Relationship Id="rId13" Type="http://schemas.openxmlformats.org/officeDocument/2006/relationships/hyperlink" Target="https://platform.openai.com/" TargetMode="External"/><Relationship Id="rId3" Type="http://schemas.openxmlformats.org/officeDocument/2006/relationships/hyperlink" Target="https://www.datacamp.com/tutorial/a-comprehensive-guide-to-the-dall-e-3-api#an-overview-of-dall-e-3-api-befor" TargetMode="External"/><Relationship Id="rId7" Type="http://schemas.openxmlformats.org/officeDocument/2006/relationships/hyperlink" Target="https://www.datacamp.com/tutorial/a-comprehensive-guide-to-the-dall-e-3-api#best-practices-when-using-dall-e-3-api-tohav" TargetMode="External"/><Relationship Id="rId12" Type="http://schemas.openxmlformats.org/officeDocument/2006/relationships/hyperlink" Target="https://www.datacamp.com/datalab/w/9a6f0bde-48b5-46b8-9f11-a0cec61cff1f/edit/DALL-E-3.ipynb" TargetMode="External"/><Relationship Id="rId2" Type="http://schemas.openxmlformats.org/officeDocument/2006/relationships/slide" Target="../slides/slide106.xml"/><Relationship Id="rId16" Type="http://schemas.openxmlformats.org/officeDocument/2006/relationships/hyperlink" Target="https://www.datacamp.com/courses/working-with-the-openai-api" TargetMode="External"/><Relationship Id="rId1" Type="http://schemas.openxmlformats.org/officeDocument/2006/relationships/notesMaster" Target="../notesMasters/notesMaster1.xml"/><Relationship Id="rId6" Type="http://schemas.openxmlformats.org/officeDocument/2006/relationships/hyperlink" Target="https://www.datacamp.com/tutorial/a-comprehensive-guide-to-the-dall-e-3-api#hands-on:-getting-started-with-dall-e-3-api-nowth" TargetMode="External"/><Relationship Id="rId11" Type="http://schemas.openxmlformats.org/officeDocument/2006/relationships/hyperlink" Target="https://www.datacamp.com/tutorial/gpt-4-vision-comprehensive-guide" TargetMode="External"/><Relationship Id="rId5" Type="http://schemas.openxmlformats.org/officeDocument/2006/relationships/hyperlink" Target="https://www.datacamp.com/tutorial/a-comprehensive-guide-to-the-dall-e-3-api#industry-use-cases-of-dall-e-3-api-manyi" TargetMode="External"/><Relationship Id="rId15" Type="http://schemas.openxmlformats.org/officeDocument/2006/relationships/hyperlink" Target="https://www.datacamp.com/tutorial/how-to-use-midjourney-a-comprehensive-guide-to-ai-generated-artwork-creation" TargetMode="External"/><Relationship Id="rId10" Type="http://schemas.openxmlformats.org/officeDocument/2006/relationships/hyperlink" Target="https://www.datacamp.com/tutorial/an-introduction-to-dalle3" TargetMode="External"/><Relationship Id="rId4" Type="http://schemas.openxmlformats.org/officeDocument/2006/relationships/hyperlink" Target="https://www.datacamp.com/tutorial/a-comprehensive-guide-to-the-dall-e-3-api#dall-e-3-api-features-theap" TargetMode="External"/><Relationship Id="rId9" Type="http://schemas.openxmlformats.org/officeDocument/2006/relationships/hyperlink" Target="https://www.linkedin.com/shareArticle?mini=true&amp;url=https%3A%2F%2Fwww.datacamp.com%2Ftutorial%2Fa-comprehensive-guide-to-the-dall-e-3-api&amp;title=A%20Comprehensive%20Guide%20to%20the%20DALL-E%203%20API&amp;summary=A%20Comprehensive%20Guide%20to%20the%20DALL-E%203%20API&amp;source=https%3A%2F%2Fwww.datacamp.com%2Ftutorial%2Fa-comprehensive-guide-to-the-dall-e-3-api" TargetMode="External"/><Relationship Id="rId14" Type="http://schemas.openxmlformats.org/officeDocument/2006/relationships/hyperlink" Target="https://www.datacamp.com/datalab"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datacamp.com/tutorial/a-comprehensive-guide-to-the-dall-e-3-api#hands-on:-getting-started-with-dall-e-3-api-nowth" TargetMode="External"/><Relationship Id="rId13" Type="http://schemas.openxmlformats.org/officeDocument/2006/relationships/hyperlink" Target="https://www.datacamp.com/tutorial/gpt-4-vision-comprehensive-guide" TargetMode="External"/><Relationship Id="rId3" Type="http://schemas.openxmlformats.org/officeDocument/2006/relationships/hyperlink" Target="https://www.datacamp.com/tutorial/a-comprehensive-guide-to-the-dall-e-3-api#an-overview-of-dall-e-3-api-befor" TargetMode="External"/><Relationship Id="rId7" Type="http://schemas.openxmlformats.org/officeDocument/2006/relationships/hyperlink" Target="https://www.datacamp.com/tutorial/a-comprehensive-guide-to-the-dall-e-3-api#industry-use-cases-of-dall-e-3-api-manyi" TargetMode="External"/><Relationship Id="rId12" Type="http://schemas.openxmlformats.org/officeDocument/2006/relationships/hyperlink" Target="https://www.datacamp.com/tutorial/an-introduction-to-dalle3"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s://www.datacamp.com/tutorial/a-comprehensive-guide-to-the-dall-e-3-api#dall-e-3-api-features-theap" TargetMode="External"/><Relationship Id="rId11" Type="http://schemas.openxmlformats.org/officeDocument/2006/relationships/hyperlink" Target="https://www.linkedin.com/shareArticle?mini=true&amp;url=https%3A%2F%2Fwww.datacamp.com%2Ftutorial%2Fa-comprehensive-guide-to-the-dall-e-3-api&amp;title=A%20Comprehensive%20Guide%20to%20the%20DALL-E%203%20API&amp;summary=A%20Comprehensive%20Guide%20to%20the%20DALL-E%203%20API&amp;source=https%3A%2F%2Fwww.datacamp.com%2Ftutorial%2Fa-comprehensive-guide-to-the-dall-e-3-api" TargetMode="External"/><Relationship Id="rId5" Type="http://schemas.openxmlformats.org/officeDocument/2006/relationships/hyperlink" Target="https://www.datacamp.com/tutorial/a-comprehensive-guide-to-the-dall-e-3-api#why-an-api-version?-opena" TargetMode="External"/><Relationship Id="rId10" Type="http://schemas.openxmlformats.org/officeDocument/2006/relationships/hyperlink" Target="https://www.datacamp.com/tutorial/a-comprehensive-guide-to-the-dall-e-3-api#conclusion-insum" TargetMode="External"/><Relationship Id="rId4" Type="http://schemas.openxmlformats.org/officeDocument/2006/relationships/hyperlink" Target="https://www.datacamp.com/tutorial/a-comprehensive-guide-to-the-dall-e-3-api#what-is-dall-e-3?-itiso" TargetMode="External"/><Relationship Id="rId9" Type="http://schemas.openxmlformats.org/officeDocument/2006/relationships/hyperlink" Target="https://www.datacamp.com/tutorial/a-comprehensive-guide-to-the-dall-e-3-api#best-practices-when-using-dall-e-3-api-tohav" TargetMode="External"/><Relationship Id="rId14" Type="http://schemas.openxmlformats.org/officeDocument/2006/relationships/hyperlink" Target="https://www.datacamp.com/datalab/w/9a6f0bde-48b5-46b8-9f11-a0cec61cff1f/edit/DALL-E-3.ipynb"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3750"/>
              </a:lnSpc>
              <a:spcAft>
                <a:spcPts val="1200"/>
              </a:spcAft>
            </a:pPr>
            <a:r>
              <a:rPr lang="en-US" b="1" i="0" dirty="0">
                <a:solidFill>
                  <a:srgbClr val="05192D"/>
                </a:solidFill>
                <a:effectLst/>
                <a:latin typeface="Studio-Feixen-Sans"/>
              </a:rPr>
              <a:t>A Comprehensive Guide to the DALL-E 3 API</a:t>
            </a:r>
          </a:p>
          <a:p>
            <a:pPr algn="l">
              <a:lnSpc>
                <a:spcPts val="2025"/>
              </a:lnSpc>
              <a:spcAft>
                <a:spcPts val="1200"/>
              </a:spcAft>
            </a:pPr>
            <a:r>
              <a:rPr lang="en-US" b="0" i="0" dirty="0">
                <a:solidFill>
                  <a:srgbClr val="05192D"/>
                </a:solidFill>
                <a:effectLst/>
                <a:latin typeface="Studio-Feixen-Sans"/>
              </a:rPr>
              <a:t>Discover the transformative power of DALL-E 3 API in this guide, covering its key features, industry applications, and tips for users to unlock their creative potential.</a:t>
            </a:r>
          </a:p>
          <a:p>
            <a:pPr algn="l">
              <a:lnSpc>
                <a:spcPts val="1365"/>
              </a:lnSpc>
              <a:spcAft>
                <a:spcPts val="4275"/>
              </a:spcAft>
            </a:pPr>
            <a:r>
              <a:rPr lang="en-US" b="0" i="0" dirty="0">
                <a:solidFill>
                  <a:srgbClr val="626D79"/>
                </a:solidFill>
                <a:effectLst/>
                <a:latin typeface="Studio-Feixen-Sans"/>
              </a:rPr>
              <a:t>Nov 22, 2023 · 14 min read</a:t>
            </a:r>
          </a:p>
          <a:p>
            <a:pPr algn="l">
              <a:lnSpc>
                <a:spcPts val="1350"/>
              </a:lnSpc>
              <a:buFont typeface="Arial" panose="020B0604020202020204" pitchFamily="34" charset="0"/>
              <a:buChar char="•"/>
            </a:pPr>
            <a:r>
              <a:rPr lang="en-US" b="1" i="0" cap="all" dirty="0" err="1">
                <a:solidFill>
                  <a:srgbClr val="05192D"/>
                </a:solidFill>
                <a:effectLst/>
                <a:latin typeface="Studio-Feixen-Sans"/>
              </a:rPr>
              <a:t>Contents</a:t>
            </a:r>
            <a:r>
              <a:rPr lang="en-US" b="0" i="0" u="none" strike="noStrike" dirty="0" err="1">
                <a:solidFill>
                  <a:srgbClr val="65707C"/>
                </a:solidFill>
                <a:effectLst/>
                <a:latin typeface="Studio-Feixen-Sans"/>
                <a:hlinkClick r:id="rId3"/>
              </a:rPr>
              <a:t>An</a:t>
            </a:r>
            <a:r>
              <a:rPr lang="en-US" b="0" i="0" u="none" strike="noStrike" dirty="0">
                <a:solidFill>
                  <a:srgbClr val="65707C"/>
                </a:solidFill>
                <a:effectLst/>
                <a:latin typeface="Studio-Feixen-Sans"/>
                <a:hlinkClick r:id="rId3"/>
              </a:rPr>
              <a:t> Overview of DALL-E 3 API</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65707C"/>
                </a:solidFill>
                <a:effectLst/>
                <a:latin typeface="Studio-Feixen-Sans"/>
                <a:hlinkClick r:id="rId4"/>
              </a:rPr>
              <a:t>DALL-E 3 API Features</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65707C"/>
                </a:solidFill>
                <a:effectLst/>
                <a:latin typeface="Studio-Feixen-Sans"/>
                <a:hlinkClick r:id="rId5"/>
              </a:rPr>
              <a:t>Industry Use-Cases of DALL-E 3 API</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65707C"/>
                </a:solidFill>
                <a:effectLst/>
                <a:latin typeface="Studio-Feixen-Sans"/>
                <a:hlinkClick r:id="rId6"/>
              </a:rPr>
              <a:t>Hands-On: Getting Started with DALL-E 3 API</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65707C"/>
                </a:solidFill>
                <a:effectLst/>
                <a:latin typeface="Studio-Feixen-Sans"/>
                <a:hlinkClick r:id="rId7"/>
              </a:rPr>
              <a:t>Best Practices When Using DALL-E 3 API</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444C54"/>
                </a:solidFill>
                <a:effectLst/>
                <a:latin typeface="Studio-Feixen-Sans"/>
                <a:hlinkClick r:id="rId8"/>
              </a:rPr>
              <a:t>Conclusion</a:t>
            </a:r>
            <a:endParaRPr lang="en-US" b="0" i="0" dirty="0">
              <a:solidFill>
                <a:srgbClr val="05192D"/>
              </a:solidFill>
              <a:effectLst/>
              <a:latin typeface="Studio-Feixen-Sans"/>
            </a:endParaRPr>
          </a:p>
          <a:p>
            <a:pPr algn="l">
              <a:lnSpc>
                <a:spcPts val="1125"/>
              </a:lnSpc>
            </a:pPr>
            <a:r>
              <a:rPr lang="en-US" b="1" i="0" cap="all" dirty="0">
                <a:solidFill>
                  <a:srgbClr val="05192D"/>
                </a:solidFill>
                <a:effectLst/>
                <a:latin typeface="Studio-Feixen-Sans"/>
              </a:rPr>
              <a:t>Share</a:t>
            </a:r>
            <a:endParaRPr lang="en-US" b="1" i="0" u="none" strike="noStrike" dirty="0">
              <a:solidFill>
                <a:srgbClr val="05192D"/>
              </a:solidFill>
              <a:effectLst/>
              <a:latin typeface="Studio-Feixen-Sans"/>
              <a:hlinkClick r:id="rId9"/>
            </a:endParaRPr>
          </a:p>
          <a:p>
            <a:pPr algn="l" rtl="0">
              <a:spcAft>
                <a:spcPts val="1050"/>
              </a:spcAft>
            </a:pPr>
            <a:r>
              <a:rPr lang="en-US" b="0" i="0" dirty="0">
                <a:solidFill>
                  <a:srgbClr val="05192D"/>
                </a:solidFill>
                <a:effectLst/>
                <a:latin typeface="Studio-Feixen-Sans"/>
              </a:rPr>
              <a:t>We are now living in a world where creativity has fewer boundaries. Thanks to generative AI capabilities in creating natural language, images, and video, our most vivid imaginations can be transformed into stunning visual realities.</a:t>
            </a:r>
          </a:p>
          <a:p>
            <a:pPr algn="l" rtl="0">
              <a:spcAft>
                <a:spcPts val="1050"/>
              </a:spcAft>
            </a:pPr>
            <a:r>
              <a:rPr lang="en-US" b="0" i="0" dirty="0" err="1">
                <a:solidFill>
                  <a:srgbClr val="05192D"/>
                </a:solidFill>
                <a:effectLst/>
                <a:latin typeface="Studio-Feixen-Sans"/>
              </a:rPr>
              <a:t>Scuh</a:t>
            </a:r>
            <a:r>
              <a:rPr lang="en-US" b="0" i="0" dirty="0">
                <a:solidFill>
                  <a:srgbClr val="05192D"/>
                </a:solidFill>
                <a:effectLst/>
                <a:latin typeface="Studio-Feixen-Sans"/>
              </a:rPr>
              <a:t> possibilities seemed like fiction a few years ago, but this is no longer the case, especially with the groundbreaking technology of the DALL-E 3 API.</a:t>
            </a:r>
          </a:p>
          <a:p>
            <a:pPr algn="l" rtl="0">
              <a:spcAft>
                <a:spcPts val="1050"/>
              </a:spcAft>
            </a:pPr>
            <a:r>
              <a:rPr lang="en-US" b="0" i="0" dirty="0">
                <a:solidFill>
                  <a:srgbClr val="05192D"/>
                </a:solidFill>
                <a:effectLst/>
                <a:latin typeface="Studio-Feixen-Sans"/>
              </a:rPr>
              <a:t>This article provides a complete guide to understanding the DALL-E 3 technology, exploring its features, hands-on and real-world applications, and how it is reshaping the creative landscape.</a:t>
            </a:r>
          </a:p>
          <a:p>
            <a:pPr algn="l" rtl="0">
              <a:spcBef>
                <a:spcPts val="1800"/>
              </a:spcBef>
              <a:spcAft>
                <a:spcPts val="1800"/>
              </a:spcAft>
            </a:pPr>
            <a:r>
              <a:rPr lang="en-US" b="1" i="0" dirty="0">
                <a:solidFill>
                  <a:srgbClr val="05192D"/>
                </a:solidFill>
                <a:effectLst/>
                <a:latin typeface="Studio-Feixen-Sans"/>
              </a:rPr>
              <a:t>An Overview of DALL-E 3 API</a:t>
            </a:r>
          </a:p>
          <a:p>
            <a:pPr algn="l" rtl="0">
              <a:spcAft>
                <a:spcPts val="1050"/>
              </a:spcAft>
            </a:pPr>
            <a:r>
              <a:rPr lang="en-US" b="0" i="0" dirty="0">
                <a:solidFill>
                  <a:srgbClr val="05192D"/>
                </a:solidFill>
                <a:effectLst/>
                <a:latin typeface="Studio-Feixen-Sans"/>
              </a:rPr>
              <a:t>Before diving into the API aspect, let’s first understand what DALL-E 3 is. We’ve got a full introduction to </a:t>
            </a:r>
            <a:r>
              <a:rPr lang="en-US" b="1" i="0" u="none" strike="noStrike" dirty="0">
                <a:solidFill>
                  <a:srgbClr val="0075AD"/>
                </a:solidFill>
                <a:effectLst/>
                <a:latin typeface="Studio-Feixen-Sans"/>
                <a:hlinkClick r:id="rId10"/>
              </a:rPr>
              <a:t>using DALL-E 3 </a:t>
            </a:r>
            <a:r>
              <a:rPr lang="en-US" b="0" i="0" dirty="0">
                <a:solidFill>
                  <a:srgbClr val="05192D"/>
                </a:solidFill>
                <a:effectLst/>
                <a:latin typeface="Studio-Feixen-Sans"/>
              </a:rPr>
              <a:t>via Bing and ChatGPT, whereas this guide will focus mainly on integrating the API.</a:t>
            </a:r>
          </a:p>
          <a:p>
            <a:pPr algn="l" rtl="0">
              <a:spcBef>
                <a:spcPts val="1200"/>
              </a:spcBef>
              <a:spcAft>
                <a:spcPts val="1200"/>
              </a:spcAft>
            </a:pPr>
            <a:r>
              <a:rPr lang="en-US" b="1" i="0" dirty="0">
                <a:solidFill>
                  <a:srgbClr val="05192D"/>
                </a:solidFill>
                <a:effectLst/>
                <a:latin typeface="Studio-Feixen-Sans"/>
              </a:rPr>
              <a:t>What is DALL-E 3?</a:t>
            </a:r>
          </a:p>
          <a:p>
            <a:pPr algn="l" rtl="0">
              <a:spcAft>
                <a:spcPts val="1050"/>
              </a:spcAft>
            </a:pPr>
            <a:r>
              <a:rPr lang="en-US" b="0" i="0" dirty="0">
                <a:solidFill>
                  <a:srgbClr val="05192D"/>
                </a:solidFill>
                <a:effectLst/>
                <a:latin typeface="Studio-Feixen-Sans"/>
              </a:rPr>
              <a:t>It is OpenAI’s latest image generation model and was announced in September 2023. This model is capable of understanding significantly more nuance and detail than its predecessors. DALL-E 3 allows users to generate exceptional visuals from textual descriptions.</a:t>
            </a:r>
          </a:p>
          <a:p>
            <a:pPr algn="l" rtl="0">
              <a:spcAft>
                <a:spcPts val="1050"/>
              </a:spcAft>
            </a:pPr>
            <a:r>
              <a:rPr lang="en-US" b="0" i="0" dirty="0">
                <a:solidFill>
                  <a:srgbClr val="05192D"/>
                </a:solidFill>
                <a:effectLst/>
                <a:latin typeface="Studio-Feixen-Sans"/>
              </a:rPr>
              <a:t>Multiple versions, such as DALL-E 1 and DALL-E 2, have been featured respectively in January 2021, and April 2022. DALL-E 3 is by far the most improved version, and below is the table comparing it to the previous versions.</a:t>
            </a:r>
          </a:p>
          <a:p>
            <a:pPr algn="l" rtl="0">
              <a:spcBef>
                <a:spcPts val="600"/>
              </a:spcBef>
              <a:spcAft>
                <a:spcPts val="1200"/>
              </a:spcAft>
            </a:pPr>
            <a:r>
              <a:rPr lang="en-US" b="1" i="0" dirty="0">
                <a:solidFill>
                  <a:srgbClr val="05192D"/>
                </a:solidFill>
                <a:effectLst/>
                <a:latin typeface="Studio-Feixen-Sans"/>
              </a:rPr>
              <a:t>Pricing details</a:t>
            </a:r>
          </a:p>
          <a:p>
            <a:pPr algn="l" rtl="0">
              <a:spcAft>
                <a:spcPts val="1050"/>
              </a:spcAft>
            </a:pPr>
            <a:r>
              <a:rPr lang="en-US" b="0" i="0" dirty="0">
                <a:solidFill>
                  <a:srgbClr val="05192D"/>
                </a:solidFill>
                <a:effectLst/>
                <a:latin typeface="Studio-Feixen-Sans"/>
              </a:rPr>
              <a:t>The pricing details are provided for each one of the DALL-E versions. As we can see, only DALL-E 3 provides standard and high-definition image qualities and their corresponding resolutions.</a:t>
            </a:r>
          </a:p>
          <a:p>
            <a:pPr algn="l" rtl="0">
              <a:spcAft>
                <a:spcPts val="1050"/>
              </a:spcAft>
            </a:pPr>
            <a:r>
              <a:rPr lang="en-US" b="1" i="0" dirty="0">
                <a:solidFill>
                  <a:srgbClr val="05192D"/>
                </a:solidFill>
                <a:effectLst/>
                <a:latin typeface="Studio-Feixen-Sans"/>
              </a:rPr>
              <a:t>Model</a:t>
            </a:r>
          </a:p>
          <a:p>
            <a:pPr algn="l" rtl="0">
              <a:spcAft>
                <a:spcPts val="1050"/>
              </a:spcAft>
            </a:pPr>
            <a:r>
              <a:rPr lang="en-US" b="1" i="0" dirty="0">
                <a:solidFill>
                  <a:srgbClr val="05192D"/>
                </a:solidFill>
                <a:effectLst/>
                <a:latin typeface="Studio-Feixen-Sans"/>
              </a:rPr>
              <a:t>Quality</a:t>
            </a:r>
          </a:p>
          <a:p>
            <a:pPr algn="l" rtl="0">
              <a:spcAft>
                <a:spcPts val="1050"/>
              </a:spcAft>
            </a:pPr>
            <a:r>
              <a:rPr lang="en-US" b="1" i="0" dirty="0">
                <a:solidFill>
                  <a:srgbClr val="05192D"/>
                </a:solidFill>
                <a:effectLst/>
                <a:latin typeface="Studio-Feixen-Sans"/>
              </a:rPr>
              <a:t>Resolution</a:t>
            </a:r>
          </a:p>
          <a:p>
            <a:pPr algn="l" rtl="0">
              <a:spcAft>
                <a:spcPts val="1050"/>
              </a:spcAft>
            </a:pPr>
            <a:r>
              <a:rPr lang="en-US" b="1" i="0" dirty="0">
                <a:solidFill>
                  <a:srgbClr val="05192D"/>
                </a:solidFill>
                <a:effectLst/>
                <a:latin typeface="Studio-Feixen-Sans"/>
              </a:rPr>
              <a:t>Price per image (in US $)</a:t>
            </a:r>
          </a:p>
          <a:p>
            <a:pPr algn="l" rtl="0">
              <a:spcAft>
                <a:spcPts val="1050"/>
              </a:spcAft>
            </a:pPr>
            <a:r>
              <a:rPr lang="en-US" b="1" i="0" dirty="0">
                <a:solidFill>
                  <a:srgbClr val="05192D"/>
                </a:solidFill>
                <a:effectLst/>
                <a:latin typeface="Studio-Feixen-Sans"/>
              </a:rPr>
              <a:t>DALL-E</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 1024x1024</a:t>
            </a:r>
          </a:p>
          <a:p>
            <a:pPr algn="l" rtl="0">
              <a:spcAft>
                <a:spcPts val="1050"/>
              </a:spcAft>
            </a:pPr>
            <a:r>
              <a:rPr lang="en-US" b="0" i="0" dirty="0">
                <a:solidFill>
                  <a:srgbClr val="05192D"/>
                </a:solidFill>
                <a:effectLst/>
                <a:latin typeface="Studio-Feixen-Sans"/>
              </a:rPr>
              <a:t>0.13</a:t>
            </a:r>
          </a:p>
          <a:p>
            <a:pPr algn="l" rtl="0">
              <a:spcAft>
                <a:spcPts val="1050"/>
              </a:spcAft>
            </a:pPr>
            <a:r>
              <a:rPr lang="en-US" b="1" i="0" dirty="0">
                <a:solidFill>
                  <a:srgbClr val="05192D"/>
                </a:solidFill>
                <a:effectLst/>
                <a:latin typeface="Studio-Feixen-Sans"/>
              </a:rPr>
              <a:t>DALL·E 2</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 1024×1024</a:t>
            </a:r>
          </a:p>
          <a:p>
            <a:pPr algn="l" rtl="0">
              <a:spcAft>
                <a:spcPts val="1050"/>
              </a:spcAft>
            </a:pPr>
            <a:r>
              <a:rPr lang="en-US" b="0" i="0" dirty="0">
                <a:solidFill>
                  <a:srgbClr val="05192D"/>
                </a:solidFill>
                <a:effectLst/>
                <a:latin typeface="Studio-Feixen-Sans"/>
              </a:rPr>
              <a:t>0.020</a:t>
            </a:r>
          </a:p>
          <a:p>
            <a:pPr algn="l" rtl="0">
              <a:spcAft>
                <a:spcPts val="1050"/>
              </a:spcAft>
            </a:pPr>
            <a:r>
              <a:rPr lang="en-US" b="0" i="0" dirty="0">
                <a:solidFill>
                  <a:srgbClr val="05192D"/>
                </a:solidFill>
                <a:effectLst/>
                <a:latin typeface="Studio-Feixen-Sans"/>
              </a:rPr>
              <a:t> 512×512</a:t>
            </a:r>
          </a:p>
          <a:p>
            <a:pPr algn="l" rtl="0">
              <a:spcAft>
                <a:spcPts val="1050"/>
              </a:spcAft>
            </a:pPr>
            <a:r>
              <a:rPr lang="en-US" b="0" i="0" dirty="0">
                <a:solidFill>
                  <a:srgbClr val="05192D"/>
                </a:solidFill>
                <a:effectLst/>
                <a:latin typeface="Studio-Feixen-Sans"/>
              </a:rPr>
              <a:t>0.018</a:t>
            </a:r>
          </a:p>
          <a:p>
            <a:pPr algn="l" rtl="0">
              <a:spcAft>
                <a:spcPts val="1050"/>
              </a:spcAft>
            </a:pPr>
            <a:r>
              <a:rPr lang="en-US" b="0" i="0" dirty="0">
                <a:solidFill>
                  <a:srgbClr val="05192D"/>
                </a:solidFill>
                <a:effectLst/>
                <a:latin typeface="Studio-Feixen-Sans"/>
              </a:rPr>
              <a:t> 256×256</a:t>
            </a:r>
          </a:p>
          <a:p>
            <a:pPr algn="l" rtl="0">
              <a:spcAft>
                <a:spcPts val="1050"/>
              </a:spcAft>
            </a:pPr>
            <a:r>
              <a:rPr lang="en-US" b="0" i="0" dirty="0">
                <a:solidFill>
                  <a:srgbClr val="05192D"/>
                </a:solidFill>
                <a:effectLst/>
                <a:latin typeface="Studio-Feixen-Sans"/>
              </a:rPr>
              <a:t>0.016</a:t>
            </a:r>
          </a:p>
          <a:p>
            <a:pPr algn="l" rtl="0">
              <a:spcAft>
                <a:spcPts val="1050"/>
              </a:spcAft>
            </a:pPr>
            <a:r>
              <a:rPr lang="en-US" b="1" i="0" dirty="0">
                <a:solidFill>
                  <a:srgbClr val="05192D"/>
                </a:solidFill>
                <a:effectLst/>
                <a:latin typeface="Studio-Feixen-Sans"/>
              </a:rPr>
              <a:t>DALL·E 3</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Standard</a:t>
            </a:r>
          </a:p>
          <a:p>
            <a:pPr algn="l" rtl="0">
              <a:spcAft>
                <a:spcPts val="1050"/>
              </a:spcAft>
            </a:pPr>
            <a:r>
              <a:rPr lang="en-US" b="0" i="0" dirty="0">
                <a:solidFill>
                  <a:srgbClr val="05192D"/>
                </a:solidFill>
                <a:effectLst/>
                <a:latin typeface="Studio-Feixen-Sans"/>
              </a:rPr>
              <a:t>1024×1024</a:t>
            </a:r>
          </a:p>
          <a:p>
            <a:pPr algn="l" rtl="0">
              <a:spcAft>
                <a:spcPts val="1050"/>
              </a:spcAft>
            </a:pPr>
            <a:r>
              <a:rPr lang="en-US" b="0" i="0" dirty="0">
                <a:solidFill>
                  <a:srgbClr val="05192D"/>
                </a:solidFill>
                <a:effectLst/>
                <a:latin typeface="Studio-Feixen-Sans"/>
              </a:rPr>
              <a:t>0.040</a:t>
            </a:r>
          </a:p>
          <a:p>
            <a:pPr algn="l" rtl="0">
              <a:spcAft>
                <a:spcPts val="1050"/>
              </a:spcAft>
            </a:pPr>
            <a:r>
              <a:rPr lang="en-US" b="0" i="0" dirty="0">
                <a:solidFill>
                  <a:srgbClr val="05192D"/>
                </a:solidFill>
                <a:effectLst/>
                <a:latin typeface="Studio-Feixen-Sans"/>
              </a:rPr>
              <a:t>1024×1792, 1792×1024</a:t>
            </a:r>
          </a:p>
          <a:p>
            <a:pPr algn="l" rtl="0">
              <a:spcAft>
                <a:spcPts val="1050"/>
              </a:spcAft>
            </a:pPr>
            <a:r>
              <a:rPr lang="en-US" b="0" i="0" dirty="0">
                <a:solidFill>
                  <a:srgbClr val="05192D"/>
                </a:solidFill>
                <a:effectLst/>
                <a:latin typeface="Studio-Feixen-Sans"/>
              </a:rPr>
              <a:t>0.080</a:t>
            </a:r>
          </a:p>
          <a:p>
            <a:pPr algn="l" rtl="0">
              <a:spcAft>
                <a:spcPts val="1050"/>
              </a:spcAft>
            </a:pPr>
            <a:r>
              <a:rPr lang="en-US" b="0" i="0" dirty="0">
                <a:solidFill>
                  <a:srgbClr val="05192D"/>
                </a:solidFill>
                <a:effectLst/>
                <a:latin typeface="Studio-Feixen-Sans"/>
              </a:rPr>
              <a:t>HD</a:t>
            </a:r>
          </a:p>
          <a:p>
            <a:pPr algn="l" rtl="0">
              <a:spcAft>
                <a:spcPts val="1050"/>
              </a:spcAft>
            </a:pPr>
            <a:r>
              <a:rPr lang="en-US" b="0" i="0" dirty="0">
                <a:solidFill>
                  <a:srgbClr val="05192D"/>
                </a:solidFill>
                <a:effectLst/>
                <a:latin typeface="Studio-Feixen-Sans"/>
              </a:rPr>
              <a:t>1024×1024</a:t>
            </a:r>
          </a:p>
          <a:p>
            <a:pPr algn="l" rtl="0">
              <a:spcAft>
                <a:spcPts val="1050"/>
              </a:spcAft>
            </a:pPr>
            <a:r>
              <a:rPr lang="en-US" b="0" i="0" dirty="0">
                <a:solidFill>
                  <a:srgbClr val="05192D"/>
                </a:solidFill>
                <a:effectLst/>
                <a:latin typeface="Studio-Feixen-Sans"/>
              </a:rPr>
              <a:t>0.080</a:t>
            </a:r>
          </a:p>
          <a:p>
            <a:pPr algn="l" rtl="0">
              <a:spcAft>
                <a:spcPts val="1050"/>
              </a:spcAft>
            </a:pPr>
            <a:r>
              <a:rPr lang="en-US" b="0" i="0" dirty="0">
                <a:solidFill>
                  <a:srgbClr val="05192D"/>
                </a:solidFill>
                <a:effectLst/>
                <a:latin typeface="Studio-Feixen-Sans"/>
              </a:rPr>
              <a:t>1024×1792, 1792×1024</a:t>
            </a:r>
          </a:p>
          <a:p>
            <a:pPr algn="l" rtl="0">
              <a:spcAft>
                <a:spcPts val="1050"/>
              </a:spcAft>
            </a:pPr>
            <a:r>
              <a:rPr lang="en-US" b="0" i="0" dirty="0">
                <a:solidFill>
                  <a:srgbClr val="05192D"/>
                </a:solidFill>
                <a:effectLst/>
                <a:latin typeface="Studio-Feixen-Sans"/>
              </a:rPr>
              <a:t>0.120</a:t>
            </a:r>
          </a:p>
          <a:p>
            <a:pPr algn="l" rtl="0">
              <a:spcBef>
                <a:spcPts val="600"/>
              </a:spcBef>
              <a:spcAft>
                <a:spcPts val="1200"/>
              </a:spcAft>
            </a:pPr>
            <a:r>
              <a:rPr lang="en-US" b="1" i="0" dirty="0">
                <a:solidFill>
                  <a:srgbClr val="05192D"/>
                </a:solidFill>
                <a:effectLst/>
                <a:latin typeface="Studio-Feixen-Sans"/>
              </a:rPr>
              <a:t>Additional characteristics</a:t>
            </a:r>
          </a:p>
          <a:p>
            <a:pPr algn="l" rtl="0">
              <a:spcAft>
                <a:spcPts val="1050"/>
              </a:spcAft>
            </a:pPr>
            <a:r>
              <a:rPr lang="en-US" b="0" i="0" dirty="0">
                <a:solidFill>
                  <a:srgbClr val="05192D"/>
                </a:solidFill>
                <a:effectLst/>
                <a:latin typeface="Studio-Feixen-Sans"/>
              </a:rPr>
              <a:t>The table above provides a comparative overview of three different iterations of the DALL-E AI system, which is designed to generate images from textual descriptions. These versions are DALL-E, DALL-E 2, and DALL-E 3, each with its own release date and set of features.</a:t>
            </a:r>
          </a:p>
          <a:p>
            <a:pPr algn="l">
              <a:spcAft>
                <a:spcPts val="900"/>
              </a:spcAft>
              <a:buFont typeface="Arial" panose="020B0604020202020204" pitchFamily="34" charset="0"/>
              <a:buChar char="•"/>
            </a:pPr>
            <a:r>
              <a:rPr lang="en-US" b="0" i="0" dirty="0">
                <a:solidFill>
                  <a:srgbClr val="05192D"/>
                </a:solidFill>
                <a:effectLst/>
                <a:latin typeface="Studio-Feixen-Sans"/>
              </a:rPr>
              <a:t>DALL-E, the first version, was introduced in January 2021, utilizing GPT-3 as its underlying language model. It marked the initial step in text-to-image generation technology, available to users with an OpenAI API account.</a:t>
            </a:r>
          </a:p>
          <a:p>
            <a:pPr algn="l">
              <a:spcAft>
                <a:spcPts val="900"/>
              </a:spcAft>
              <a:buFont typeface="Arial" panose="020B0604020202020204" pitchFamily="34" charset="0"/>
              <a:buChar char="•"/>
            </a:pPr>
            <a:r>
              <a:rPr lang="en-US" b="0" i="0" dirty="0">
                <a:solidFill>
                  <a:srgbClr val="05192D"/>
                </a:solidFill>
                <a:effectLst/>
                <a:latin typeface="Studio-Feixen-Sans"/>
              </a:rPr>
              <a:t>The second version, DALL-E 2, was released in July 2022, advancing the technology with the CLIP language model. CLIP's capabilities enhanced the system's understanding of text prompts, leading to more accurate image generation.</a:t>
            </a:r>
          </a:p>
          <a:p>
            <a:pPr algn="l">
              <a:spcAft>
                <a:spcPts val="900"/>
              </a:spcAft>
              <a:buFont typeface="Arial" panose="020B0604020202020204" pitchFamily="34" charset="0"/>
              <a:buChar char="•"/>
            </a:pPr>
            <a:r>
              <a:rPr lang="en-US" b="0" i="0" dirty="0">
                <a:solidFill>
                  <a:srgbClr val="05192D"/>
                </a:solidFill>
                <a:effectLst/>
                <a:latin typeface="Studio-Feixen-Sans"/>
              </a:rPr>
              <a:t>The most recent version is DALL-E 3, which was released in October 2023. It integrates the more advanced GPT-4 language model, likely offering further improved text understanding and image creation. This version is accessible not only to OpenAI API account holders but also to "Plus" subscribers via the ChatGPT interface.</a:t>
            </a:r>
          </a:p>
          <a:p>
            <a:pPr algn="l" rtl="0">
              <a:spcAft>
                <a:spcPts val="1050"/>
              </a:spcAft>
            </a:pPr>
            <a:r>
              <a:rPr lang="en-US" b="0" i="0" dirty="0">
                <a:solidFill>
                  <a:srgbClr val="05192D"/>
                </a:solidFill>
                <a:effectLst/>
                <a:latin typeface="Studio-Feixen-Sans"/>
              </a:rPr>
              <a:t>Each version signifies an evolutionary step in text-to-image AI capabilities, with advancements in language models and accessibility reflecting OpenAI's commitment to improving and democratizing AI technology.</a:t>
            </a:r>
          </a:p>
          <a:p>
            <a:pPr algn="l" rtl="0">
              <a:spcAft>
                <a:spcPts val="1050"/>
              </a:spcAft>
            </a:pPr>
            <a:r>
              <a:rPr lang="en-US" b="0" i="0" dirty="0">
                <a:solidFill>
                  <a:srgbClr val="05192D"/>
                </a:solidFill>
                <a:effectLst/>
                <a:latin typeface="Studio-Feixen-Sans"/>
              </a:rPr>
              <a:t>OpenAI provides additional capabilities through its “Plus” subscription, and one of them is its GPT-4 Vision. To learn more about this, our </a:t>
            </a:r>
            <a:r>
              <a:rPr lang="en-US" b="1" i="0" u="none" strike="noStrike" dirty="0">
                <a:solidFill>
                  <a:srgbClr val="0075AD"/>
                </a:solidFill>
                <a:effectLst/>
                <a:latin typeface="Studio-Feixen-Sans"/>
                <a:hlinkClick r:id="rId11"/>
              </a:rPr>
              <a:t>GPT-4 Vision: A Comprehensive Guide for Beginners</a:t>
            </a:r>
            <a:r>
              <a:rPr lang="en-US" b="0" i="0" dirty="0">
                <a:solidFill>
                  <a:srgbClr val="05192D"/>
                </a:solidFill>
                <a:effectLst/>
                <a:latin typeface="Studio-Feixen-Sans"/>
              </a:rPr>
              <a:t> introduces you to everything you need to know about GPT-4 Vision, from accessing it to going hands-on into real-world examples and its limitations.</a:t>
            </a:r>
          </a:p>
          <a:p>
            <a:pPr algn="l" rtl="0">
              <a:spcAft>
                <a:spcPts val="1050"/>
              </a:spcAft>
            </a:pPr>
            <a:r>
              <a:rPr lang="en-US" b="1" i="0" dirty="0">
                <a:solidFill>
                  <a:srgbClr val="05192D"/>
                </a:solidFill>
                <a:effectLst/>
                <a:latin typeface="Studio-Feixen-Sans"/>
              </a:rPr>
              <a:t> DALL-E</a:t>
            </a:r>
          </a:p>
          <a:p>
            <a:pPr algn="l" rtl="0">
              <a:spcAft>
                <a:spcPts val="1050"/>
              </a:spcAft>
            </a:pPr>
            <a:r>
              <a:rPr lang="en-US" b="1" i="0" dirty="0">
                <a:solidFill>
                  <a:srgbClr val="05192D"/>
                </a:solidFill>
                <a:effectLst/>
                <a:latin typeface="Studio-Feixen-Sans"/>
              </a:rPr>
              <a:t>DALL-E 2</a:t>
            </a:r>
          </a:p>
          <a:p>
            <a:pPr algn="l" rtl="0">
              <a:spcAft>
                <a:spcPts val="1050"/>
              </a:spcAft>
            </a:pPr>
            <a:r>
              <a:rPr lang="en-US" b="1" i="0" dirty="0">
                <a:solidFill>
                  <a:srgbClr val="05192D"/>
                </a:solidFill>
                <a:effectLst/>
                <a:latin typeface="Studio-Feixen-Sans"/>
              </a:rPr>
              <a:t>DALL-E 3</a:t>
            </a:r>
          </a:p>
          <a:p>
            <a:pPr algn="l" rtl="0">
              <a:spcAft>
                <a:spcPts val="1050"/>
              </a:spcAft>
            </a:pPr>
            <a:r>
              <a:rPr lang="en-US" b="1" i="0" dirty="0">
                <a:solidFill>
                  <a:srgbClr val="05192D"/>
                </a:solidFill>
                <a:effectLst/>
                <a:latin typeface="Studio-Feixen-Sans"/>
              </a:rPr>
              <a:t>Release date</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January 2021</a:t>
            </a:r>
          </a:p>
          <a:p>
            <a:pPr algn="l" rtl="0">
              <a:spcAft>
                <a:spcPts val="1050"/>
              </a:spcAft>
            </a:pPr>
            <a:r>
              <a:rPr lang="en-US" b="0" i="0" dirty="0">
                <a:solidFill>
                  <a:srgbClr val="05192D"/>
                </a:solidFill>
                <a:effectLst/>
                <a:latin typeface="Studio-Feixen-Sans"/>
              </a:rPr>
              <a:t>July 2022</a:t>
            </a:r>
          </a:p>
          <a:p>
            <a:pPr algn="l" rtl="0">
              <a:spcAft>
                <a:spcPts val="1050"/>
              </a:spcAft>
            </a:pPr>
            <a:r>
              <a:rPr lang="en-US" b="0" i="0" dirty="0">
                <a:solidFill>
                  <a:srgbClr val="05192D"/>
                </a:solidFill>
                <a:effectLst/>
                <a:latin typeface="Studio-Feixen-Sans"/>
              </a:rPr>
              <a:t>October 2023</a:t>
            </a:r>
          </a:p>
          <a:p>
            <a:pPr algn="l" rtl="0">
              <a:spcAft>
                <a:spcPts val="1050"/>
              </a:spcAft>
            </a:pPr>
            <a:r>
              <a:rPr lang="en-US" b="1" i="0" dirty="0">
                <a:solidFill>
                  <a:srgbClr val="05192D"/>
                </a:solidFill>
                <a:effectLst/>
                <a:latin typeface="Studio-Feixen-Sans"/>
              </a:rPr>
              <a:t>Input data type</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Text prompt</a:t>
            </a:r>
          </a:p>
          <a:p>
            <a:pPr algn="l" rtl="0">
              <a:spcAft>
                <a:spcPts val="1050"/>
              </a:spcAft>
            </a:pPr>
            <a:r>
              <a:rPr lang="en-US" b="0" i="0" dirty="0">
                <a:solidFill>
                  <a:srgbClr val="05192D"/>
                </a:solidFill>
                <a:effectLst/>
                <a:latin typeface="Studio-Feixen-Sans"/>
              </a:rPr>
              <a:t>Text prompt</a:t>
            </a:r>
          </a:p>
          <a:p>
            <a:pPr algn="l" rtl="0">
              <a:spcAft>
                <a:spcPts val="1050"/>
              </a:spcAft>
            </a:pPr>
            <a:r>
              <a:rPr lang="en-US" b="0" i="0" dirty="0">
                <a:solidFill>
                  <a:srgbClr val="05192D"/>
                </a:solidFill>
                <a:effectLst/>
                <a:latin typeface="Studio-Feixen-Sans"/>
              </a:rPr>
              <a:t>Text prompt</a:t>
            </a:r>
          </a:p>
          <a:p>
            <a:pPr algn="l" rtl="0">
              <a:spcAft>
                <a:spcPts val="1050"/>
              </a:spcAft>
            </a:pPr>
            <a:r>
              <a:rPr lang="en-US" b="1" i="0" dirty="0">
                <a:solidFill>
                  <a:srgbClr val="05192D"/>
                </a:solidFill>
                <a:effectLst/>
                <a:latin typeface="Studio-Feixen-Sans"/>
              </a:rPr>
              <a:t>Language model</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GPT-3</a:t>
            </a:r>
          </a:p>
          <a:p>
            <a:pPr algn="l" rtl="0">
              <a:spcAft>
                <a:spcPts val="1050"/>
              </a:spcAft>
            </a:pPr>
            <a:r>
              <a:rPr lang="en-US" b="0" i="0" dirty="0">
                <a:solidFill>
                  <a:srgbClr val="05192D"/>
                </a:solidFill>
                <a:effectLst/>
                <a:latin typeface="Studio-Feixen-Sans"/>
              </a:rPr>
              <a:t>CLIP</a:t>
            </a:r>
          </a:p>
          <a:p>
            <a:pPr algn="l" rtl="0">
              <a:spcAft>
                <a:spcPts val="1050"/>
              </a:spcAft>
            </a:pPr>
            <a:r>
              <a:rPr lang="en-US" b="0" i="0" dirty="0">
                <a:solidFill>
                  <a:srgbClr val="05192D"/>
                </a:solidFill>
                <a:effectLst/>
                <a:latin typeface="Studio-Feixen-Sans"/>
              </a:rPr>
              <a:t>GPT-4</a:t>
            </a:r>
          </a:p>
          <a:p>
            <a:pPr algn="l" rtl="0">
              <a:spcAft>
                <a:spcPts val="1050"/>
              </a:spcAft>
            </a:pPr>
            <a:r>
              <a:rPr lang="en-US" b="1" i="0" dirty="0">
                <a:solidFill>
                  <a:srgbClr val="05192D"/>
                </a:solidFill>
                <a:effectLst/>
                <a:latin typeface="Studio-Feixen-Sans"/>
              </a:rPr>
              <a:t>Available to</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Anyone with an OpenAI API account</a:t>
            </a:r>
          </a:p>
          <a:p>
            <a:pPr algn="l" rtl="0">
              <a:spcAft>
                <a:spcPts val="1050"/>
              </a:spcAft>
            </a:pPr>
            <a:r>
              <a:rPr lang="en-US" b="0" i="0" dirty="0">
                <a:solidFill>
                  <a:srgbClr val="05192D"/>
                </a:solidFill>
                <a:effectLst/>
                <a:latin typeface="Studio-Feixen-Sans"/>
              </a:rPr>
              <a:t>Anyone with an OpenAI API account</a:t>
            </a:r>
          </a:p>
          <a:p>
            <a:pPr algn="l" rtl="0">
              <a:spcAft>
                <a:spcPts val="1050"/>
              </a:spcAft>
            </a:pPr>
            <a:r>
              <a:rPr lang="en-US" b="0" i="0" dirty="0">
                <a:solidFill>
                  <a:srgbClr val="05192D"/>
                </a:solidFill>
                <a:effectLst/>
                <a:latin typeface="Studio-Feixen-Sans"/>
              </a:rPr>
              <a:t>Anyone with an OpenAI API account and the “Plus“ subscribers via ChatGPT</a:t>
            </a:r>
          </a:p>
          <a:p>
            <a:pPr algn="l" rtl="0">
              <a:spcBef>
                <a:spcPts val="1200"/>
              </a:spcBef>
              <a:spcAft>
                <a:spcPts val="1200"/>
              </a:spcAft>
            </a:pPr>
            <a:r>
              <a:rPr lang="en-US" b="1" i="0" dirty="0">
                <a:solidFill>
                  <a:srgbClr val="05192D"/>
                </a:solidFill>
                <a:effectLst/>
                <a:latin typeface="Studio-Feixen-Sans"/>
              </a:rPr>
              <a:t>Why an API Version?</a:t>
            </a:r>
          </a:p>
          <a:p>
            <a:pPr algn="l" rtl="0">
              <a:spcAft>
                <a:spcPts val="1050"/>
              </a:spcAft>
            </a:pPr>
            <a:r>
              <a:rPr lang="en-US" b="0" i="0" dirty="0">
                <a:solidFill>
                  <a:srgbClr val="05192D"/>
                </a:solidFill>
                <a:effectLst/>
                <a:latin typeface="Studio-Feixen-Sans"/>
              </a:rPr>
              <a:t>OpenAI announced the launch of several APIs during its first-ever developer day, and DALL-E 3 was one of them.</a:t>
            </a:r>
          </a:p>
          <a:p>
            <a:pPr algn="l" rtl="0">
              <a:spcAft>
                <a:spcPts val="1050"/>
              </a:spcAft>
            </a:pPr>
            <a:r>
              <a:rPr lang="en-US" b="0" i="0" dirty="0">
                <a:solidFill>
                  <a:srgbClr val="05192D"/>
                </a:solidFill>
                <a:effectLst/>
                <a:latin typeface="Studio-Feixen-Sans"/>
              </a:rPr>
              <a:t>The API version of DALL-E 3 offers more direct and versatile access to its capabilities. After coming to ChatGPT interface and Bing Chat, which provide a more controlled and guided experience, the API version allows developers and businesses to directly integrate DALL-E 3 capabilities into their own applications and workflows.</a:t>
            </a:r>
          </a:p>
          <a:p>
            <a:pPr algn="l" rtl="0">
              <a:spcBef>
                <a:spcPts val="1800"/>
              </a:spcBef>
              <a:spcAft>
                <a:spcPts val="1800"/>
              </a:spcAft>
            </a:pPr>
            <a:r>
              <a:rPr lang="en-US" b="1" i="0" dirty="0">
                <a:solidFill>
                  <a:srgbClr val="05192D"/>
                </a:solidFill>
                <a:effectLst/>
                <a:latin typeface="Studio-Feixen-Sans"/>
              </a:rPr>
              <a:t>DALL-E 3 API Features</a:t>
            </a:r>
          </a:p>
          <a:p>
            <a:pPr algn="l" rtl="0">
              <a:spcAft>
                <a:spcPts val="1050"/>
              </a:spcAft>
            </a:pPr>
            <a:r>
              <a:rPr lang="en-US" b="0" i="0" dirty="0">
                <a:solidFill>
                  <a:srgbClr val="05192D"/>
                </a:solidFill>
                <a:effectLst/>
                <a:latin typeface="Studio-Feixen-Sans"/>
              </a:rPr>
              <a:t>The API brings to the table a set of features designed to improve the users’ experience, and let’s explore these capabilities in detail:</a:t>
            </a:r>
          </a:p>
          <a:p>
            <a:pPr algn="ctr" rtl="0">
              <a:spcAft>
                <a:spcPts val="1050"/>
              </a:spcAft>
            </a:pPr>
            <a:r>
              <a:rPr lang="en-US" b="0" i="1" dirty="0">
                <a:solidFill>
                  <a:srgbClr val="05192D"/>
                </a:solidFill>
                <a:effectLst/>
                <a:latin typeface="Studio-Feixen-Sans"/>
              </a:rPr>
              <a:t>DALL-E 3 API features</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1" i="0" dirty="0">
                <a:solidFill>
                  <a:srgbClr val="05192D"/>
                </a:solidFill>
                <a:effectLst/>
                <a:latin typeface="Studio-Feixen-Sans"/>
              </a:rPr>
              <a:t>Text integration in images:</a:t>
            </a:r>
            <a:r>
              <a:rPr lang="en-US" b="0" i="0" dirty="0">
                <a:solidFill>
                  <a:srgbClr val="05192D"/>
                </a:solidFill>
                <a:effectLst/>
                <a:latin typeface="Studio-Feixen-Sans"/>
              </a:rPr>
              <a:t> DALL-E 3 API can integrate desired text into a visual context, making it look like it was part of the original scene.</a:t>
            </a:r>
          </a:p>
          <a:p>
            <a:pPr algn="l">
              <a:spcAft>
                <a:spcPts val="900"/>
              </a:spcAft>
              <a:buFont typeface="Arial" panose="020B0604020202020204" pitchFamily="34" charset="0"/>
              <a:buChar char="•"/>
            </a:pPr>
            <a:r>
              <a:rPr lang="en-US" b="1" i="0" dirty="0">
                <a:solidFill>
                  <a:srgbClr val="05192D"/>
                </a:solidFill>
                <a:effectLst/>
                <a:latin typeface="Studio-Feixen-Sans"/>
              </a:rPr>
              <a:t>Various image orientations:</a:t>
            </a:r>
            <a:r>
              <a:rPr lang="en-US" b="0" i="0" dirty="0">
                <a:solidFill>
                  <a:srgbClr val="05192D"/>
                </a:solidFill>
                <a:effectLst/>
                <a:latin typeface="Studio-Feixen-Sans"/>
              </a:rPr>
              <a:t> with DALL-E 3, users can generate both landscape and portrait formats of images, ensuring flexibility for different media and layout requirements.</a:t>
            </a:r>
          </a:p>
          <a:p>
            <a:pPr algn="l">
              <a:spcAft>
                <a:spcPts val="900"/>
              </a:spcAft>
              <a:buFont typeface="Arial" panose="020B0604020202020204" pitchFamily="34" charset="0"/>
              <a:buChar char="•"/>
            </a:pPr>
            <a:r>
              <a:rPr lang="en-US" b="1" i="0" dirty="0">
                <a:solidFill>
                  <a:srgbClr val="05192D"/>
                </a:solidFill>
                <a:effectLst/>
                <a:latin typeface="Studio-Feixen-Sans"/>
              </a:rPr>
              <a:t>Better image quality: </a:t>
            </a:r>
            <a:r>
              <a:rPr lang="en-US" b="0" i="0" dirty="0">
                <a:solidFill>
                  <a:srgbClr val="05192D"/>
                </a:solidFill>
                <a:effectLst/>
                <a:latin typeface="Studio-Feixen-Sans"/>
              </a:rPr>
              <a:t>the model is not able to create visually attractive images, but also rich in details, hence providing a realistic and captivating visual experience</a:t>
            </a:r>
          </a:p>
          <a:p>
            <a:pPr algn="l">
              <a:spcAft>
                <a:spcPts val="900"/>
              </a:spcAft>
              <a:buFont typeface="Arial" panose="020B0604020202020204" pitchFamily="34" charset="0"/>
              <a:buChar char="•"/>
            </a:pPr>
            <a:r>
              <a:rPr lang="en-US" b="1" i="0" dirty="0">
                <a:solidFill>
                  <a:srgbClr val="05192D"/>
                </a:solidFill>
                <a:effectLst/>
                <a:latin typeface="Studio-Feixen-Sans"/>
              </a:rPr>
              <a:t>Complex prompt understanding:</a:t>
            </a:r>
            <a:r>
              <a:rPr lang="en-US" b="0" i="0" dirty="0">
                <a:solidFill>
                  <a:srgbClr val="05192D"/>
                </a:solidFill>
                <a:effectLst/>
                <a:latin typeface="Studio-Feixen-Sans"/>
              </a:rPr>
              <a:t> DALL-E 3 is efficient at interpreting complex prompts, allowing users to create highly specific and detailed images.</a:t>
            </a:r>
          </a:p>
          <a:p>
            <a:pPr algn="l" rtl="0">
              <a:spcBef>
                <a:spcPts val="1800"/>
              </a:spcBef>
              <a:spcAft>
                <a:spcPts val="1800"/>
              </a:spcAft>
            </a:pPr>
            <a:r>
              <a:rPr lang="en-US" b="1" i="0" dirty="0">
                <a:solidFill>
                  <a:srgbClr val="05192D"/>
                </a:solidFill>
                <a:effectLst/>
                <a:latin typeface="Studio-Feixen-Sans"/>
              </a:rPr>
              <a:t>Industry Use-Cases of DALL-E 3 API</a:t>
            </a:r>
          </a:p>
          <a:p>
            <a:pPr algn="l" rtl="0">
              <a:spcAft>
                <a:spcPts val="1050"/>
              </a:spcAft>
            </a:pPr>
            <a:r>
              <a:rPr lang="en-US" b="0" i="0" dirty="0">
                <a:solidFill>
                  <a:srgbClr val="05192D"/>
                </a:solidFill>
                <a:effectLst/>
                <a:latin typeface="Studio-Feixen-Sans"/>
              </a:rPr>
              <a:t>Many industries have been taking advantage of the DALL-E technology since the initial versions. This current API provides more advanced image-generation capabilities, facilitating creativity and efficiency.</a:t>
            </a:r>
          </a:p>
          <a:p>
            <a:pPr algn="l" rtl="0">
              <a:spcAft>
                <a:spcPts val="1050"/>
              </a:spcAft>
            </a:pPr>
            <a:r>
              <a:rPr lang="en-US" b="0" i="0" dirty="0">
                <a:solidFill>
                  <a:srgbClr val="05192D"/>
                </a:solidFill>
                <a:effectLst/>
                <a:latin typeface="Studio-Feixen-Sans"/>
              </a:rPr>
              <a:t>Even though there are countless of industries, this section focuses on three of them, such as advertising and marketing, education, and video game development.</a:t>
            </a:r>
          </a:p>
          <a:p>
            <a:pPr algn="l">
              <a:spcAft>
                <a:spcPts val="900"/>
              </a:spcAft>
              <a:buFont typeface="Arial" panose="020B0604020202020204" pitchFamily="34" charset="0"/>
              <a:buChar char="•"/>
            </a:pPr>
            <a:r>
              <a:rPr lang="en-US" b="1" i="0" dirty="0">
                <a:solidFill>
                  <a:srgbClr val="05192D"/>
                </a:solidFill>
                <a:effectLst/>
                <a:latin typeface="Studio-Feixen-Sans"/>
              </a:rPr>
              <a:t>Advertising and marketing:</a:t>
            </a:r>
            <a:r>
              <a:rPr lang="en-US" b="0" i="0" dirty="0">
                <a:solidFill>
                  <a:srgbClr val="05192D"/>
                </a:solidFill>
                <a:effectLst/>
                <a:latin typeface="Studio-Feixen-Sans"/>
              </a:rPr>
              <a:t> Multiple agencies can leverage the API for a quick creation of customized visuals for marketing campaigns and branding. This has the benefit of improving their creativity and reducing time to market.</a:t>
            </a:r>
          </a:p>
          <a:p>
            <a:pPr algn="l">
              <a:spcAft>
                <a:spcPts val="900"/>
              </a:spcAft>
              <a:buFont typeface="Arial" panose="020B0604020202020204" pitchFamily="34" charset="0"/>
              <a:buChar char="•"/>
            </a:pPr>
            <a:r>
              <a:rPr lang="en-US" b="1" i="0" dirty="0">
                <a:solidFill>
                  <a:srgbClr val="05192D"/>
                </a:solidFill>
                <a:effectLst/>
                <a:latin typeface="Studio-Feixen-Sans"/>
              </a:rPr>
              <a:t>Education:</a:t>
            </a:r>
            <a:r>
              <a:rPr lang="en-US" b="0" i="0" dirty="0">
                <a:solidFill>
                  <a:srgbClr val="05192D"/>
                </a:solidFill>
                <a:effectLst/>
                <a:latin typeface="Studio-Feixen-Sans"/>
              </a:rPr>
              <a:t> Online educational platforms can use the API to generate tailored illustrations and diagrams to make their learning materials more engaging and accessible to a broader audience.</a:t>
            </a:r>
          </a:p>
          <a:p>
            <a:pPr algn="l">
              <a:spcAft>
                <a:spcPts val="900"/>
              </a:spcAft>
              <a:buFont typeface="Arial" panose="020B0604020202020204" pitchFamily="34" charset="0"/>
              <a:buChar char="•"/>
            </a:pPr>
            <a:r>
              <a:rPr lang="en-US" b="1" i="0" dirty="0">
                <a:solidFill>
                  <a:srgbClr val="05192D"/>
                </a:solidFill>
                <a:effectLst/>
                <a:latin typeface="Studio-Feixen-Sans"/>
              </a:rPr>
              <a:t>Video game development:</a:t>
            </a:r>
            <a:r>
              <a:rPr lang="en-US" b="0" i="0" dirty="0">
                <a:solidFill>
                  <a:srgbClr val="05192D"/>
                </a:solidFill>
                <a:effectLst/>
                <a:latin typeface="Studio-Feixen-Sans"/>
              </a:rPr>
              <a:t> This is, I believe, one of the fields that will take advantage of the DALL-E 3 API because gaming is all visuals. Game developers can integrate the technology to quickly design unique game visuals.</a:t>
            </a:r>
          </a:p>
          <a:p>
            <a:pPr algn="l" rtl="0">
              <a:spcBef>
                <a:spcPts val="1800"/>
              </a:spcBef>
              <a:spcAft>
                <a:spcPts val="1800"/>
              </a:spcAft>
            </a:pPr>
            <a:r>
              <a:rPr lang="en-US" b="1" i="0" dirty="0">
                <a:solidFill>
                  <a:srgbClr val="05192D"/>
                </a:solidFill>
                <a:effectLst/>
                <a:latin typeface="Studio-Feixen-Sans"/>
              </a:rPr>
              <a:t>Hands-On: Getting Started with DALL-E 3 API</a:t>
            </a:r>
          </a:p>
          <a:p>
            <a:pPr algn="l" rtl="0">
              <a:spcAft>
                <a:spcPts val="1050"/>
              </a:spcAft>
            </a:pPr>
            <a:r>
              <a:rPr lang="en-US" b="0" i="0" dirty="0">
                <a:solidFill>
                  <a:srgbClr val="05192D"/>
                </a:solidFill>
                <a:effectLst/>
                <a:latin typeface="Studio-Feixen-Sans"/>
              </a:rPr>
              <a:t>Now that we have a better understanding of the DALL-E 3 API and what it’s capable of, let’s get creative. This section focuses on guiding through the process of generating images using the DALL-E 3 API after setting up all the requirements.</a:t>
            </a:r>
          </a:p>
          <a:p>
            <a:pPr algn="l" rtl="0">
              <a:spcBef>
                <a:spcPts val="1200"/>
              </a:spcBef>
              <a:spcAft>
                <a:spcPts val="1200"/>
              </a:spcAft>
            </a:pPr>
            <a:r>
              <a:rPr lang="en-US" b="1" i="0" dirty="0">
                <a:solidFill>
                  <a:srgbClr val="05192D"/>
                </a:solidFill>
                <a:effectLst/>
                <a:latin typeface="Studio-Feixen-Sans"/>
              </a:rPr>
              <a:t>Image generation workflow</a:t>
            </a:r>
          </a:p>
          <a:p>
            <a:pPr algn="l" rtl="0">
              <a:spcAft>
                <a:spcPts val="1050"/>
              </a:spcAft>
            </a:pPr>
            <a:r>
              <a:rPr lang="en-US" b="0" i="0" dirty="0">
                <a:solidFill>
                  <a:srgbClr val="05192D"/>
                </a:solidFill>
                <a:effectLst/>
                <a:latin typeface="Studio-Feixen-Sans"/>
              </a:rPr>
              <a:t>For any technical implementation, it is better to provide a visual workflow illustrating the interaction between the main components of the overall application being developed.</a:t>
            </a:r>
          </a:p>
          <a:p>
            <a:pPr algn="l" rtl="0">
              <a:spcAft>
                <a:spcPts val="1050"/>
              </a:spcAft>
            </a:pPr>
            <a:r>
              <a:rPr lang="en-US" b="0" i="0" dirty="0">
                <a:solidFill>
                  <a:srgbClr val="05192D"/>
                </a:solidFill>
                <a:effectLst/>
                <a:latin typeface="Studio-Feixen-Sans"/>
              </a:rPr>
              <a:t>This workflow explains how the user interacts with the API, from providing the custom prompt to getting the final image.</a:t>
            </a:r>
          </a:p>
          <a:p>
            <a:pPr algn="ctr" rtl="0">
              <a:spcAft>
                <a:spcPts val="1050"/>
              </a:spcAft>
            </a:pPr>
            <a:r>
              <a:rPr lang="en-US" b="0" i="1" dirty="0">
                <a:solidFill>
                  <a:srgbClr val="05192D"/>
                </a:solidFill>
                <a:effectLst/>
                <a:latin typeface="Studio-Feixen-Sans"/>
              </a:rPr>
              <a:t>Simplified workflow of User's Interaction With the DALL-E 3 API</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There are two main parts in the workflow:</a:t>
            </a:r>
          </a:p>
          <a:p>
            <a:pPr algn="l">
              <a:spcAft>
                <a:spcPts val="900"/>
              </a:spcAft>
              <a:buFont typeface="Arial" panose="020B0604020202020204" pitchFamily="34" charset="0"/>
              <a:buChar char="•"/>
            </a:pPr>
            <a:r>
              <a:rPr lang="en-US" b="0" i="0" dirty="0">
                <a:solidFill>
                  <a:srgbClr val="05192D"/>
                </a:solidFill>
                <a:effectLst/>
                <a:latin typeface="Studio-Feixen-Sans"/>
              </a:rPr>
              <a:t>The front-end is the </a:t>
            </a:r>
            <a:r>
              <a:rPr lang="en-US" b="0" i="0" dirty="0" err="1">
                <a:solidFill>
                  <a:srgbClr val="05192D"/>
                </a:solidFill>
                <a:effectLst/>
                <a:latin typeface="Studio-Feixen-Sans"/>
              </a:rPr>
              <a:t>the</a:t>
            </a:r>
            <a:r>
              <a:rPr lang="en-US" b="0" i="0" dirty="0">
                <a:solidFill>
                  <a:srgbClr val="05192D"/>
                </a:solidFill>
                <a:effectLst/>
                <a:latin typeface="Studio-Feixen-Sans"/>
              </a:rPr>
              <a:t> part that allows the user to provide the description for the desired image.</a:t>
            </a:r>
          </a:p>
          <a:p>
            <a:pPr algn="l">
              <a:spcAft>
                <a:spcPts val="900"/>
              </a:spcAft>
              <a:buFont typeface="Arial" panose="020B0604020202020204" pitchFamily="34" charset="0"/>
              <a:buChar char="•"/>
            </a:pPr>
            <a:r>
              <a:rPr lang="en-US" b="0" i="0" dirty="0">
                <a:solidFill>
                  <a:srgbClr val="05192D"/>
                </a:solidFill>
                <a:effectLst/>
                <a:latin typeface="Studio-Feixen-Sans"/>
              </a:rPr>
              <a:t>The second part is the back-end, which is responsible for mapping the user’s prompt to the DALL-E 3 API.</a:t>
            </a:r>
          </a:p>
          <a:p>
            <a:pPr algn="l" rtl="0">
              <a:spcAft>
                <a:spcPts val="1050"/>
              </a:spcAft>
            </a:pPr>
            <a:r>
              <a:rPr lang="en-US" b="0" i="0" dirty="0">
                <a:solidFill>
                  <a:srgbClr val="05192D"/>
                </a:solidFill>
                <a:effectLst/>
                <a:latin typeface="Studio-Feixen-Sans"/>
              </a:rPr>
              <a:t>Now it is time to dive into the technical implementation. The source code for this tutorial is available in </a:t>
            </a:r>
            <a:r>
              <a:rPr lang="en-US" b="1" i="0" u="none" strike="noStrike" dirty="0">
                <a:solidFill>
                  <a:srgbClr val="0075AD"/>
                </a:solidFill>
                <a:effectLst/>
                <a:latin typeface="Studio-Feixen-Sans"/>
                <a:hlinkClick r:id="rId12"/>
              </a:rPr>
              <a:t>this </a:t>
            </a:r>
            <a:r>
              <a:rPr lang="en-US" b="1" i="0" u="none" strike="noStrike" dirty="0" err="1">
                <a:solidFill>
                  <a:srgbClr val="0075AD"/>
                </a:solidFill>
                <a:effectLst/>
                <a:latin typeface="Studio-Feixen-Sans"/>
                <a:hlinkClick r:id="rId12"/>
              </a:rPr>
              <a:t>DataLab</a:t>
            </a:r>
            <a:r>
              <a:rPr lang="en-US" b="1" i="0" u="none" strike="noStrike" dirty="0">
                <a:solidFill>
                  <a:srgbClr val="0075AD"/>
                </a:solidFill>
                <a:effectLst/>
                <a:latin typeface="Studio-Feixen-Sans"/>
                <a:hlinkClick r:id="rId12"/>
              </a:rPr>
              <a:t> workbook</a:t>
            </a:r>
            <a:r>
              <a:rPr lang="en-US" b="0" i="0" dirty="0">
                <a:solidFill>
                  <a:srgbClr val="05192D"/>
                </a:solidFill>
                <a:effectLst/>
                <a:latin typeface="Studio-Feixen-Sans"/>
              </a:rPr>
              <a:t>; create a copy to edit and run it in the browser without installing anything on your computer.</a:t>
            </a:r>
          </a:p>
          <a:p>
            <a:pPr algn="l" rtl="0">
              <a:spcBef>
                <a:spcPts val="1200"/>
              </a:spcBef>
              <a:spcAft>
                <a:spcPts val="1200"/>
              </a:spcAft>
            </a:pPr>
            <a:r>
              <a:rPr lang="en-US" b="1" i="0" dirty="0">
                <a:solidFill>
                  <a:srgbClr val="05192D"/>
                </a:solidFill>
                <a:effectLst/>
                <a:latin typeface="Studio-Feixen-Sans"/>
              </a:rPr>
              <a:t>Set Up the OpenAI KEY</a:t>
            </a:r>
          </a:p>
          <a:p>
            <a:pPr algn="l" rtl="0">
              <a:spcAft>
                <a:spcPts val="1050"/>
              </a:spcAft>
            </a:pPr>
            <a:r>
              <a:rPr lang="en-US" b="0" i="0" dirty="0">
                <a:solidFill>
                  <a:srgbClr val="05192D"/>
                </a:solidFill>
                <a:effectLst/>
                <a:latin typeface="Studio-Feixen-Sans"/>
              </a:rPr>
              <a:t>The main tools required to successfully reproduce the results of this tutorial are:</a:t>
            </a:r>
          </a:p>
          <a:p>
            <a:pPr algn="l">
              <a:spcAft>
                <a:spcPts val="900"/>
              </a:spcAft>
              <a:buFont typeface="Arial" panose="020B0604020202020204" pitchFamily="34" charset="0"/>
              <a:buChar char="•"/>
            </a:pPr>
            <a:r>
              <a:rPr lang="en-US" b="1" i="0" dirty="0">
                <a:solidFill>
                  <a:srgbClr val="05192D"/>
                </a:solidFill>
                <a:effectLst/>
                <a:latin typeface="Studio-Feixen-Sans"/>
              </a:rPr>
              <a:t>Python:</a:t>
            </a:r>
            <a:r>
              <a:rPr lang="en-US" b="0" i="0" dirty="0">
                <a:solidFill>
                  <a:srgbClr val="05192D"/>
                </a:solidFill>
                <a:effectLst/>
                <a:latin typeface="Studio-Feixen-Sans"/>
              </a:rPr>
              <a:t> this is the main programming language we’ll use for this tutorial. An alternative option is NodeJS.</a:t>
            </a:r>
          </a:p>
          <a:p>
            <a:pPr algn="l">
              <a:spcAft>
                <a:spcPts val="900"/>
              </a:spcAft>
              <a:buFont typeface="Arial" panose="020B0604020202020204" pitchFamily="34" charset="0"/>
              <a:buChar char="•"/>
            </a:pPr>
            <a:r>
              <a:rPr lang="en-US" b="1" i="0" dirty="0">
                <a:solidFill>
                  <a:srgbClr val="05192D"/>
                </a:solidFill>
                <a:effectLst/>
                <a:latin typeface="Studio-Feixen-Sans"/>
              </a:rPr>
              <a:t>OpenAI: </a:t>
            </a:r>
            <a:r>
              <a:rPr lang="en-US" b="0" i="0" dirty="0">
                <a:solidFill>
                  <a:srgbClr val="05192D"/>
                </a:solidFill>
                <a:effectLst/>
                <a:latin typeface="Studio-Feixen-Sans"/>
              </a:rPr>
              <a:t>the package to interact with OpenAI services</a:t>
            </a:r>
          </a:p>
          <a:p>
            <a:pPr algn="l">
              <a:spcAft>
                <a:spcPts val="900"/>
              </a:spcAft>
              <a:buFont typeface="Arial" panose="020B0604020202020204" pitchFamily="34" charset="0"/>
              <a:buChar char="•"/>
            </a:pPr>
            <a:r>
              <a:rPr lang="en-US" b="1" i="0" dirty="0">
                <a:solidFill>
                  <a:srgbClr val="05192D"/>
                </a:solidFill>
                <a:effectLst/>
                <a:latin typeface="Studio-Feixen-Sans"/>
              </a:rPr>
              <a:t>OS:</a:t>
            </a:r>
            <a:r>
              <a:rPr lang="en-US" b="0" i="0" dirty="0">
                <a:solidFill>
                  <a:srgbClr val="05192D"/>
                </a:solidFill>
                <a:effectLst/>
                <a:latin typeface="Studio-Feixen-Sans"/>
              </a:rPr>
              <a:t> the operating system package to configure the environment variable</a:t>
            </a:r>
          </a:p>
          <a:p>
            <a:pPr algn="l">
              <a:spcAft>
                <a:spcPts val="900"/>
              </a:spcAft>
              <a:buFont typeface="Arial" panose="020B0604020202020204" pitchFamily="34" charset="0"/>
              <a:buChar char="•"/>
            </a:pPr>
            <a:r>
              <a:rPr lang="en-US" b="1" i="0" dirty="0">
                <a:solidFill>
                  <a:srgbClr val="05192D"/>
                </a:solidFill>
                <a:effectLst/>
                <a:latin typeface="Studio-Feixen-Sans"/>
              </a:rPr>
              <a:t>Image: </a:t>
            </a:r>
            <a:r>
              <a:rPr lang="en-US" b="0" i="0" dirty="0">
                <a:solidFill>
                  <a:srgbClr val="05192D"/>
                </a:solidFill>
                <a:effectLst/>
                <a:latin typeface="Studio-Feixen-Sans"/>
              </a:rPr>
              <a:t>responsible for converting the DALL-E 3 response into the image format</a:t>
            </a:r>
          </a:p>
          <a:p>
            <a:pPr algn="l" rtl="0">
              <a:spcAft>
                <a:spcPts val="1050"/>
              </a:spcAft>
            </a:pPr>
            <a:r>
              <a:rPr lang="en-US" b="0" i="0" dirty="0">
                <a:solidFill>
                  <a:srgbClr val="05192D"/>
                </a:solidFill>
                <a:effectLst/>
                <a:latin typeface="Studio-Feixen-Sans"/>
              </a:rPr>
              <a:t>The first step is to acquire the OpenAI KEY, which helps access the DALL-E 3 model. The main steps are illustrated below:</a:t>
            </a:r>
          </a:p>
          <a:p>
            <a:pPr algn="ctr" rtl="0">
              <a:spcAft>
                <a:spcPts val="1050"/>
              </a:spcAft>
            </a:pPr>
            <a:r>
              <a:rPr lang="en-US" b="0" i="1" dirty="0">
                <a:solidFill>
                  <a:srgbClr val="05192D"/>
                </a:solidFill>
                <a:effectLst/>
                <a:latin typeface="Studio-Feixen-Sans"/>
              </a:rPr>
              <a:t>Four main steps to create an OpenAI KEY</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The above main four steps are self-explanatory. However, it is important to create an account from the </a:t>
            </a:r>
            <a:r>
              <a:rPr lang="en-US" b="1" i="0" u="none" strike="noStrike" dirty="0">
                <a:solidFill>
                  <a:srgbClr val="0075AD"/>
                </a:solidFill>
                <a:effectLst/>
                <a:latin typeface="Studio-Feixen-Sans"/>
                <a:hlinkClick r:id="rId13"/>
              </a:rPr>
              <a:t>official OpenAI website</a:t>
            </a:r>
            <a:r>
              <a:rPr lang="en-US" b="0" i="0" dirty="0">
                <a:solidFill>
                  <a:srgbClr val="05192D"/>
                </a:solidFill>
                <a:effectLst/>
                <a:latin typeface="Studio-Feixen-Sans"/>
              </a:rPr>
              <a:t>.</a:t>
            </a:r>
          </a:p>
          <a:p>
            <a:pPr algn="l" rtl="0">
              <a:spcBef>
                <a:spcPts val="1200"/>
              </a:spcBef>
              <a:spcAft>
                <a:spcPts val="1200"/>
              </a:spcAft>
            </a:pPr>
            <a:r>
              <a:rPr lang="en-US" b="1" i="0" dirty="0">
                <a:solidFill>
                  <a:srgbClr val="05192D"/>
                </a:solidFill>
                <a:effectLst/>
                <a:latin typeface="Studio-Feixen-Sans"/>
              </a:rPr>
              <a:t>Interact with DALL-E 3 API</a:t>
            </a:r>
          </a:p>
          <a:p>
            <a:pPr algn="l" rtl="0">
              <a:spcAft>
                <a:spcPts val="1050"/>
              </a:spcAft>
            </a:pPr>
            <a:r>
              <a:rPr lang="en-US" b="0" i="0" dirty="0">
                <a:solidFill>
                  <a:srgbClr val="05192D"/>
                </a:solidFill>
                <a:effectLst/>
                <a:latin typeface="Studio-Feixen-Sans"/>
              </a:rPr>
              <a:t>Once you’ve acquired the KEY, make sure not to share it with anyone. The key should remain private. Next, set up the key to the environment variable as follows to be able to work with:</a:t>
            </a:r>
          </a:p>
          <a:p>
            <a:pPr algn="l">
              <a:spcAft>
                <a:spcPts val="1800"/>
              </a:spcAft>
            </a:pPr>
            <a:r>
              <a:rPr lang="en-US" b="0" i="0" dirty="0">
                <a:solidFill>
                  <a:srgbClr val="008031"/>
                </a:solidFill>
                <a:effectLst/>
                <a:latin typeface="Studio-Feixen-Sans"/>
              </a:rPr>
              <a:t>import</a:t>
            </a:r>
            <a:r>
              <a:rPr lang="en-US" b="0" i="0" dirty="0">
                <a:solidFill>
                  <a:srgbClr val="05192D"/>
                </a:solidFill>
                <a:effectLst/>
                <a:latin typeface="Studio-Feixen-Sans"/>
              </a:rPr>
              <a:t> </a:t>
            </a:r>
            <a:r>
              <a:rPr lang="en-US" b="0" i="0" dirty="0" err="1">
                <a:solidFill>
                  <a:srgbClr val="05192D"/>
                </a:solidFill>
                <a:effectLst/>
                <a:latin typeface="Studio-Feixen-Sans"/>
              </a:rPr>
              <a:t>os</a:t>
            </a:r>
            <a:r>
              <a:rPr lang="en-US" b="0" i="0" dirty="0">
                <a:solidFill>
                  <a:srgbClr val="05192D"/>
                </a:solidFill>
                <a:effectLst/>
                <a:latin typeface="Studio-Feixen-Sans"/>
              </a:rPr>
              <a:t> OPENAI_API_KEY= “&lt;YOUR PRIVATE KEY&gt;” </a:t>
            </a:r>
            <a:r>
              <a:rPr lang="en-US" b="0" i="0" dirty="0" err="1">
                <a:solidFill>
                  <a:srgbClr val="05192D"/>
                </a:solidFill>
                <a:effectLst/>
                <a:latin typeface="Studio-Feixen-Sans"/>
              </a:rPr>
              <a:t>os</a:t>
            </a:r>
            <a:r>
              <a:rPr lang="en-US" b="0" i="0" dirty="0" err="1">
                <a:solidFill>
                  <a:srgbClr val="586E75"/>
                </a:solidFill>
                <a:effectLst/>
                <a:latin typeface="Studio-Feixen-Sans"/>
              </a:rPr>
              <a:t>.</a:t>
            </a:r>
            <a:r>
              <a:rPr lang="en-US" b="0" i="0" dirty="0" err="1">
                <a:solidFill>
                  <a:srgbClr val="05192D"/>
                </a:solidFill>
                <a:effectLst/>
                <a:latin typeface="Studio-Feixen-Sans"/>
              </a:rPr>
              <a:t>environ</a:t>
            </a:r>
            <a:r>
              <a:rPr lang="en-US" b="0" i="0" dirty="0">
                <a:solidFill>
                  <a:srgbClr val="586E75"/>
                </a:solidFill>
                <a:effectLst/>
                <a:latin typeface="Studio-Feixen-Sans"/>
              </a:rPr>
              <a:t>[</a:t>
            </a:r>
            <a:r>
              <a:rPr lang="en-US" b="0" i="0" dirty="0">
                <a:solidFill>
                  <a:srgbClr val="5646A5"/>
                </a:solidFill>
                <a:effectLst/>
                <a:latin typeface="Studio-Feixen-Sans"/>
              </a:rPr>
              <a:t>"OPENAI_API_KEY"</a:t>
            </a:r>
            <a:r>
              <a:rPr lang="en-US" b="0" i="0" dirty="0">
                <a:solidFill>
                  <a:srgbClr val="586E75"/>
                </a:solidFill>
                <a:effectLst/>
                <a:latin typeface="Studio-Feixen-Sans"/>
              </a:rPr>
              <a:t>]</a:t>
            </a:r>
            <a:r>
              <a:rPr lang="en-US" b="0" i="0" dirty="0">
                <a:solidFill>
                  <a:srgbClr val="05192D"/>
                </a:solidFill>
                <a:effectLst/>
                <a:latin typeface="Studio-Feixen-Sans"/>
              </a:rPr>
              <a:t> = OPENAI_API_KEY</a:t>
            </a:r>
          </a:p>
          <a:p>
            <a:pPr algn="l">
              <a:spcAft>
                <a:spcPts val="1800"/>
              </a:spcAft>
            </a:pPr>
            <a:r>
              <a:rPr lang="en-US" b="1" i="0" u="none" strike="noStrike" cap="all" dirty="0">
                <a:solidFill>
                  <a:srgbClr val="5D6A77"/>
                </a:solidFill>
                <a:effectLst/>
                <a:latin typeface="Studio-Feixen-Sans"/>
                <a:hlinkClick r:id="rId14"/>
              </a:rPr>
              <a:t>Powered By </a:t>
            </a:r>
            <a:endParaRPr lang="en-US" b="1" i="0" cap="all" dirty="0">
              <a:solidFill>
                <a:srgbClr val="5D6A77"/>
              </a:solidFill>
              <a:effectLst/>
              <a:latin typeface="Studio-Feixen-Sans"/>
            </a:endParaRPr>
          </a:p>
          <a:p>
            <a:pPr algn="l" rtl="0">
              <a:spcAft>
                <a:spcPts val="1050"/>
              </a:spcAft>
            </a:pPr>
            <a:r>
              <a:rPr lang="en-US" b="0" i="0" dirty="0">
                <a:solidFill>
                  <a:srgbClr val="05192D"/>
                </a:solidFill>
                <a:effectLst/>
                <a:latin typeface="Studio-Feixen-Sans"/>
              </a:rPr>
              <a:t>This </a:t>
            </a:r>
            <a:r>
              <a:rPr lang="en-US" b="1" i="0" dirty="0" err="1">
                <a:solidFill>
                  <a:srgbClr val="05192D"/>
                </a:solidFill>
                <a:effectLst/>
                <a:latin typeface="Studio-Feixen-Sans"/>
              </a:rPr>
              <a:t>os.environ</a:t>
            </a:r>
            <a:r>
              <a:rPr lang="en-US" b="0" i="0" dirty="0">
                <a:solidFill>
                  <a:srgbClr val="05192D"/>
                </a:solidFill>
                <a:effectLst/>
                <a:latin typeface="Studio-Feixen-Sans"/>
              </a:rPr>
              <a:t> statement initiates the interaction with any OpenAI services depending on the user’s private key scope, which can be </a:t>
            </a:r>
            <a:r>
              <a:rPr lang="en-US" b="1" i="0" dirty="0">
                <a:solidFill>
                  <a:srgbClr val="05192D"/>
                </a:solidFill>
                <a:effectLst/>
                <a:latin typeface="Studio-Feixen-Sans"/>
              </a:rPr>
              <a:t>Personal</a:t>
            </a:r>
            <a:r>
              <a:rPr lang="en-US" b="0" i="0" dirty="0">
                <a:solidFill>
                  <a:srgbClr val="05192D"/>
                </a:solidFill>
                <a:effectLst/>
                <a:latin typeface="Studio-Feixen-Sans"/>
              </a:rPr>
              <a:t> or </a:t>
            </a:r>
            <a:r>
              <a:rPr lang="en-US" b="1" i="0" dirty="0">
                <a:solidFill>
                  <a:srgbClr val="05192D"/>
                </a:solidFill>
                <a:effectLst/>
                <a:latin typeface="Studio-Feixen-Sans"/>
              </a:rPr>
              <a:t>Enterprise</a:t>
            </a:r>
            <a:r>
              <a:rPr lang="en-US" b="0" i="0" dirty="0">
                <a:solidFill>
                  <a:srgbClr val="05192D"/>
                </a:solidFill>
                <a:effectLst/>
                <a:latin typeface="Studio-Feixen-Sans"/>
              </a:rPr>
              <a:t>.</a:t>
            </a:r>
          </a:p>
          <a:p>
            <a:pPr algn="l" rtl="0">
              <a:spcAft>
                <a:spcPts val="1050"/>
              </a:spcAft>
            </a:pPr>
            <a:r>
              <a:rPr lang="en-US" b="0" i="0" dirty="0">
                <a:solidFill>
                  <a:srgbClr val="05192D"/>
                </a:solidFill>
                <a:effectLst/>
                <a:latin typeface="Studio-Feixen-Sans"/>
              </a:rPr>
              <a:t>Then, using the generate function from the OpenAI clients, the user is able to specify:</a:t>
            </a:r>
          </a:p>
          <a:p>
            <a:pPr algn="l">
              <a:spcAft>
                <a:spcPts val="900"/>
              </a:spcAft>
              <a:buFont typeface="Arial" panose="020B0604020202020204" pitchFamily="34" charset="0"/>
              <a:buChar char="•"/>
            </a:pPr>
            <a:r>
              <a:rPr lang="en-US" b="0" i="0" dirty="0">
                <a:solidFill>
                  <a:srgbClr val="05192D"/>
                </a:solidFill>
                <a:effectLst/>
                <a:latin typeface="Studio-Feixen-Sans"/>
              </a:rPr>
              <a:t>The model to use, which is </a:t>
            </a:r>
            <a:r>
              <a:rPr lang="en-US" b="1" i="0" dirty="0">
                <a:solidFill>
                  <a:srgbClr val="05192D"/>
                </a:solidFill>
                <a:effectLst/>
                <a:latin typeface="Studio-Feixen-Sans"/>
              </a:rPr>
              <a:t>dall-e-3</a:t>
            </a:r>
            <a:r>
              <a:rPr lang="en-US" b="0" i="0" dirty="0">
                <a:solidFill>
                  <a:srgbClr val="05192D"/>
                </a:solidFill>
                <a:effectLst/>
                <a:latin typeface="Studio-Feixen-Sans"/>
              </a:rPr>
              <a:t> for this tutorial.</a:t>
            </a:r>
          </a:p>
          <a:p>
            <a:pPr algn="l">
              <a:spcAft>
                <a:spcPts val="900"/>
              </a:spcAft>
              <a:buFont typeface="Arial" panose="020B0604020202020204" pitchFamily="34" charset="0"/>
              <a:buChar char="•"/>
            </a:pPr>
            <a:r>
              <a:rPr lang="en-US" b="0" i="0" dirty="0">
                <a:solidFill>
                  <a:srgbClr val="05192D"/>
                </a:solidFill>
                <a:effectLst/>
                <a:latin typeface="Studio-Feixen-Sans"/>
              </a:rPr>
              <a:t>The prompt to be sent to the model.</a:t>
            </a:r>
          </a:p>
          <a:p>
            <a:pPr algn="l">
              <a:spcAft>
                <a:spcPts val="900"/>
              </a:spcAft>
              <a:buFont typeface="Arial" panose="020B0604020202020204" pitchFamily="34" charset="0"/>
              <a:buChar char="•"/>
            </a:pPr>
            <a:r>
              <a:rPr lang="en-US" b="0" i="0" dirty="0">
                <a:solidFill>
                  <a:srgbClr val="05192D"/>
                </a:solidFill>
                <a:effectLst/>
                <a:latin typeface="Studio-Feixen-Sans"/>
              </a:rPr>
              <a:t>The </a:t>
            </a:r>
            <a:r>
              <a:rPr lang="en-US" b="1" i="0" dirty="0">
                <a:solidFill>
                  <a:srgbClr val="05192D"/>
                </a:solidFill>
                <a:effectLst/>
                <a:latin typeface="Studio-Feixen-Sans"/>
              </a:rPr>
              <a:t>dimensions</a:t>
            </a:r>
            <a:r>
              <a:rPr lang="en-US" b="0" i="0" dirty="0">
                <a:solidFill>
                  <a:srgbClr val="05192D"/>
                </a:solidFill>
                <a:effectLst/>
                <a:latin typeface="Studio-Feixen-Sans"/>
              </a:rPr>
              <a:t> of the final image to be generated by the dall-e-3, and we use the same dimension of </a:t>
            </a:r>
            <a:r>
              <a:rPr lang="en-US" b="1" i="0" dirty="0">
                <a:solidFill>
                  <a:srgbClr val="05192D"/>
                </a:solidFill>
                <a:effectLst/>
                <a:latin typeface="Studio-Feixen-Sans"/>
              </a:rPr>
              <a:t>1024x1024</a:t>
            </a:r>
            <a:r>
              <a:rPr lang="en-US" b="0" i="0" dirty="0">
                <a:solidFill>
                  <a:srgbClr val="05192D"/>
                </a:solidFill>
                <a:effectLst/>
                <a:latin typeface="Studio-Feixen-Sans"/>
              </a:rPr>
              <a:t> for all the images being generated.</a:t>
            </a:r>
          </a:p>
          <a:p>
            <a:pPr algn="l">
              <a:spcAft>
                <a:spcPts val="900"/>
              </a:spcAft>
              <a:buFont typeface="Arial" panose="020B0604020202020204" pitchFamily="34" charset="0"/>
              <a:buChar char="•"/>
            </a:pPr>
            <a:r>
              <a:rPr lang="en-US" b="0" i="0" dirty="0">
                <a:solidFill>
                  <a:srgbClr val="05192D"/>
                </a:solidFill>
                <a:effectLst/>
                <a:latin typeface="Studio-Feixen-Sans"/>
              </a:rPr>
              <a:t>The quality of the image, whether it is </a:t>
            </a:r>
            <a:r>
              <a:rPr lang="en-US" b="1" i="0" dirty="0">
                <a:solidFill>
                  <a:srgbClr val="05192D"/>
                </a:solidFill>
                <a:effectLst/>
                <a:latin typeface="Studio-Feixen-Sans"/>
              </a:rPr>
              <a:t>standard</a:t>
            </a:r>
            <a:r>
              <a:rPr lang="en-US" b="0" i="0" dirty="0">
                <a:solidFill>
                  <a:srgbClr val="05192D"/>
                </a:solidFill>
                <a:effectLst/>
                <a:latin typeface="Studio-Feixen-Sans"/>
              </a:rPr>
              <a:t> or high definition (</a:t>
            </a:r>
            <a:r>
              <a:rPr lang="en-US" b="1" i="0" dirty="0" err="1">
                <a:solidFill>
                  <a:srgbClr val="05192D"/>
                </a:solidFill>
                <a:effectLst/>
                <a:latin typeface="Studio-Feixen-Sans"/>
              </a:rPr>
              <a:t>hd</a:t>
            </a:r>
            <a:r>
              <a:rPr lang="en-US" b="0" i="0" dirty="0">
                <a:solidFill>
                  <a:srgbClr val="05192D"/>
                </a:solidFill>
                <a:effectLst/>
                <a:latin typeface="Studio-Feixen-Sans"/>
              </a:rPr>
              <a:t>). Let’s focus on generating only high-definition images.</a:t>
            </a:r>
          </a:p>
          <a:p>
            <a:pPr algn="l">
              <a:spcAft>
                <a:spcPts val="900"/>
              </a:spcAft>
              <a:buFont typeface="Arial" panose="020B0604020202020204" pitchFamily="34" charset="0"/>
              <a:buChar char="•"/>
            </a:pPr>
            <a:r>
              <a:rPr lang="en-US" b="0" i="0" dirty="0">
                <a:solidFill>
                  <a:srgbClr val="05192D"/>
                </a:solidFill>
                <a:effectLst/>
                <a:latin typeface="Studio-Feixen-Sans"/>
              </a:rPr>
              <a:t>The user can request one image at time with the DALL-E 3 model or up to ten images at a time using the </a:t>
            </a:r>
            <a:r>
              <a:rPr lang="en-US" b="1" i="0" dirty="0">
                <a:solidFill>
                  <a:srgbClr val="05192D"/>
                </a:solidFill>
                <a:effectLst/>
                <a:latin typeface="Studio-Feixen-Sans"/>
              </a:rPr>
              <a:t>n</a:t>
            </a:r>
            <a:r>
              <a:rPr lang="en-US" b="0" i="0" dirty="0">
                <a:solidFill>
                  <a:srgbClr val="05192D"/>
                </a:solidFill>
                <a:effectLst/>
                <a:latin typeface="Studio-Feixen-Sans"/>
              </a:rPr>
              <a:t> parameter, which can be beneficial for parallel requests. This tutorial uses </a:t>
            </a:r>
            <a:r>
              <a:rPr lang="en-US" b="1" i="0" dirty="0">
                <a:solidFill>
                  <a:srgbClr val="05192D"/>
                </a:solidFill>
                <a:effectLst/>
                <a:latin typeface="Studio-Feixen-Sans"/>
              </a:rPr>
              <a:t>n=1 </a:t>
            </a:r>
            <a:r>
              <a:rPr lang="en-US" b="0" i="0" dirty="0">
                <a:solidFill>
                  <a:srgbClr val="05192D"/>
                </a:solidFill>
                <a:effectLst/>
                <a:latin typeface="Studio-Feixen-Sans"/>
              </a:rPr>
              <a:t>for simplicity’s sake.</a:t>
            </a:r>
          </a:p>
          <a:p>
            <a:pPr algn="l" rtl="0">
              <a:spcAft>
                <a:spcPts val="1050"/>
              </a:spcAft>
            </a:pPr>
            <a:r>
              <a:rPr lang="en-US" b="0" i="0" dirty="0">
                <a:solidFill>
                  <a:srgbClr val="05192D"/>
                </a:solidFill>
                <a:effectLst/>
                <a:latin typeface="Studio-Feixen-Sans"/>
              </a:rPr>
              <a:t>The following helper function combines all the above information for better reproducibility, but before that, we need to install the OpenAI library and import all the required ones:</a:t>
            </a:r>
          </a:p>
          <a:p>
            <a:pPr algn="l">
              <a:spcAft>
                <a:spcPts val="1050"/>
              </a:spcAft>
            </a:pPr>
            <a:r>
              <a:rPr lang="en-US" b="0" i="0" dirty="0">
                <a:solidFill>
                  <a:srgbClr val="05192D"/>
                </a:solidFill>
                <a:effectLst/>
                <a:latin typeface="Studio-Feixen-Sans"/>
              </a:rPr>
              <a:t>The installation is performed using the Python package manager pip as follows:</a:t>
            </a:r>
          </a:p>
          <a:p>
            <a:pPr algn="l">
              <a:spcAft>
                <a:spcPts val="1800"/>
              </a:spcAft>
            </a:pPr>
            <a:r>
              <a:rPr lang="en-US" b="0" i="0" dirty="0">
                <a:solidFill>
                  <a:srgbClr val="05192D"/>
                </a:solidFill>
                <a:effectLst/>
                <a:latin typeface="Studio-Feixen-Sans"/>
              </a:rPr>
              <a:t>pip install --upgrade </a:t>
            </a:r>
            <a:r>
              <a:rPr lang="en-US" b="0" i="0" dirty="0" err="1">
                <a:solidFill>
                  <a:srgbClr val="05192D"/>
                </a:solidFill>
                <a:effectLst/>
                <a:latin typeface="Studio-Feixen-Sans"/>
              </a:rPr>
              <a:t>openai</a:t>
            </a:r>
            <a:endParaRPr lang="en-US" b="0" i="0" dirty="0">
              <a:solidFill>
                <a:srgbClr val="05192D"/>
              </a:solidFill>
              <a:effectLst/>
              <a:latin typeface="Studio-Feixen-Sans"/>
            </a:endParaRPr>
          </a:p>
          <a:p>
            <a:pPr algn="l">
              <a:spcAft>
                <a:spcPts val="1800"/>
              </a:spcAft>
            </a:pPr>
            <a:r>
              <a:rPr lang="en-US" b="1" i="0" u="none" strike="noStrike" cap="all" dirty="0">
                <a:solidFill>
                  <a:srgbClr val="5D6A77"/>
                </a:solidFill>
                <a:effectLst/>
                <a:latin typeface="Studio-Feixen-Sans"/>
                <a:hlinkClick r:id="rId14"/>
              </a:rPr>
              <a:t>Powered By </a:t>
            </a:r>
            <a:endParaRPr lang="en-US" b="1" i="0" cap="all" dirty="0">
              <a:solidFill>
                <a:srgbClr val="5D6A77"/>
              </a:solidFill>
              <a:effectLst/>
              <a:latin typeface="Studio-Feixen-Sans"/>
            </a:endParaRPr>
          </a:p>
          <a:p>
            <a:pPr algn="l" rtl="0">
              <a:spcAft>
                <a:spcPts val="1050"/>
              </a:spcAft>
            </a:pPr>
            <a:r>
              <a:rPr lang="en-US" b="0" i="0" dirty="0">
                <a:solidFill>
                  <a:srgbClr val="05192D"/>
                </a:solidFill>
                <a:effectLst/>
                <a:latin typeface="Studio-Feixen-Sans"/>
              </a:rPr>
              <a:t>The upgrade option is to upgrade to the Python SDK v1.2, which is required to successfully interact with DALL-E 3.</a:t>
            </a:r>
          </a:p>
          <a:p>
            <a:pPr algn="l">
              <a:spcAft>
                <a:spcPts val="1800"/>
              </a:spcAft>
            </a:pPr>
            <a:r>
              <a:rPr lang="en-US" b="0" i="0" dirty="0">
                <a:solidFill>
                  <a:srgbClr val="008031"/>
                </a:solidFill>
                <a:effectLst/>
                <a:latin typeface="Studio-Feixen-Sans"/>
              </a:rPr>
              <a:t>from</a:t>
            </a:r>
            <a:r>
              <a:rPr lang="en-US" b="0" i="0" dirty="0">
                <a:solidFill>
                  <a:srgbClr val="05192D"/>
                </a:solidFill>
                <a:effectLst/>
                <a:latin typeface="Studio-Feixen-Sans"/>
              </a:rPr>
              <a:t> </a:t>
            </a:r>
            <a:r>
              <a:rPr lang="en-US" b="0" i="0" dirty="0" err="1">
                <a:solidFill>
                  <a:srgbClr val="05192D"/>
                </a:solidFill>
                <a:effectLst/>
                <a:latin typeface="Studio-Feixen-Sans"/>
              </a:rPr>
              <a:t>openai</a:t>
            </a:r>
            <a:r>
              <a:rPr lang="en-US" b="0" i="0" dirty="0">
                <a:solidFill>
                  <a:srgbClr val="05192D"/>
                </a:solidFill>
                <a:effectLst/>
                <a:latin typeface="Studio-Feixen-Sans"/>
              </a:rPr>
              <a:t> </a:t>
            </a:r>
            <a:r>
              <a:rPr lang="en-US" b="0" i="0" dirty="0">
                <a:solidFill>
                  <a:srgbClr val="008031"/>
                </a:solidFill>
                <a:effectLst/>
                <a:latin typeface="Studio-Feixen-Sans"/>
              </a:rPr>
              <a:t>import</a:t>
            </a:r>
            <a:r>
              <a:rPr lang="en-US" b="0" i="0" dirty="0">
                <a:solidFill>
                  <a:srgbClr val="05192D"/>
                </a:solidFill>
                <a:effectLst/>
                <a:latin typeface="Studio-Feixen-Sans"/>
              </a:rPr>
              <a:t> OpenAI </a:t>
            </a:r>
            <a:r>
              <a:rPr lang="en-US" b="0" i="0" dirty="0">
                <a:solidFill>
                  <a:srgbClr val="5D6A77"/>
                </a:solidFill>
                <a:effectLst/>
                <a:latin typeface="Studio-Feixen-Sans"/>
              </a:rPr>
              <a:t># Instantiate the OpenAI client</a:t>
            </a:r>
            <a:r>
              <a:rPr lang="en-US" b="0" i="0" dirty="0">
                <a:solidFill>
                  <a:srgbClr val="05192D"/>
                </a:solidFill>
                <a:effectLst/>
                <a:latin typeface="Studio-Feixen-Sans"/>
              </a:rPr>
              <a:t> </a:t>
            </a:r>
            <a:r>
              <a:rPr lang="en-US" b="0" i="0" dirty="0" err="1">
                <a:solidFill>
                  <a:srgbClr val="05192D"/>
                </a:solidFill>
                <a:effectLst/>
                <a:latin typeface="Studio-Feixen-Sans"/>
              </a:rPr>
              <a:t>client</a:t>
            </a:r>
            <a:r>
              <a:rPr lang="en-US" b="0" i="0" dirty="0">
                <a:solidFill>
                  <a:srgbClr val="05192D"/>
                </a:solidFill>
                <a:effectLst/>
                <a:latin typeface="Studio-Feixen-Sans"/>
              </a:rPr>
              <a:t> = OpenAI</a:t>
            </a:r>
            <a:r>
              <a:rPr lang="en-US" b="0" i="0" dirty="0">
                <a:solidFill>
                  <a:srgbClr val="586E75"/>
                </a:solidFill>
                <a:effectLst/>
                <a:latin typeface="Studio-Feixen-Sans"/>
              </a:rPr>
              <a:t>()</a:t>
            </a:r>
            <a:r>
              <a:rPr lang="en-US" b="0" i="0" dirty="0">
                <a:solidFill>
                  <a:srgbClr val="05192D"/>
                </a:solidFill>
                <a:effectLst/>
                <a:latin typeface="Studio-Feixen-Sans"/>
              </a:rPr>
              <a:t> </a:t>
            </a:r>
            <a:r>
              <a:rPr lang="en-US" b="0" i="0" dirty="0">
                <a:solidFill>
                  <a:srgbClr val="008031"/>
                </a:solidFill>
                <a:effectLst/>
                <a:latin typeface="Studio-Feixen-Sans"/>
              </a:rPr>
              <a:t>from</a:t>
            </a:r>
            <a:r>
              <a:rPr lang="en-US" b="0" i="0" dirty="0">
                <a:solidFill>
                  <a:srgbClr val="05192D"/>
                </a:solidFill>
                <a:effectLst/>
                <a:latin typeface="Studio-Feixen-Sans"/>
              </a:rPr>
              <a:t> </a:t>
            </a:r>
            <a:r>
              <a:rPr lang="en-US" b="0" i="0" dirty="0" err="1">
                <a:solidFill>
                  <a:srgbClr val="05192D"/>
                </a:solidFill>
                <a:effectLst/>
                <a:latin typeface="Studio-Feixen-Sans"/>
              </a:rPr>
              <a:t>IPython</a:t>
            </a:r>
            <a:r>
              <a:rPr lang="en-US" b="0" i="0" dirty="0" err="1">
                <a:solidFill>
                  <a:srgbClr val="586E75"/>
                </a:solidFill>
                <a:effectLst/>
                <a:latin typeface="Studio-Feixen-Sans"/>
              </a:rPr>
              <a:t>.</a:t>
            </a:r>
            <a:r>
              <a:rPr lang="en-US" b="0" i="0" dirty="0" err="1">
                <a:solidFill>
                  <a:srgbClr val="05192D"/>
                </a:solidFill>
                <a:effectLst/>
                <a:latin typeface="Studio-Feixen-Sans"/>
              </a:rPr>
              <a:t>display</a:t>
            </a:r>
            <a:r>
              <a:rPr lang="en-US" b="0" i="0" dirty="0">
                <a:solidFill>
                  <a:srgbClr val="05192D"/>
                </a:solidFill>
                <a:effectLst/>
                <a:latin typeface="Studio-Feixen-Sans"/>
              </a:rPr>
              <a:t> </a:t>
            </a:r>
            <a:r>
              <a:rPr lang="en-US" b="0" i="0" dirty="0">
                <a:solidFill>
                  <a:srgbClr val="008031"/>
                </a:solidFill>
                <a:effectLst/>
                <a:latin typeface="Studio-Feixen-Sans"/>
              </a:rPr>
              <a:t>import</a:t>
            </a:r>
            <a:r>
              <a:rPr lang="en-US" b="0" i="0" dirty="0">
                <a:solidFill>
                  <a:srgbClr val="05192D"/>
                </a:solidFill>
                <a:effectLst/>
                <a:latin typeface="Studio-Feixen-Sans"/>
              </a:rPr>
              <a:t> Image</a:t>
            </a:r>
          </a:p>
          <a:p>
            <a:pPr algn="l">
              <a:spcAft>
                <a:spcPts val="1800"/>
              </a:spcAft>
            </a:pPr>
            <a:r>
              <a:rPr lang="en-US" b="1" i="0" u="none" strike="noStrike" cap="all" dirty="0">
                <a:solidFill>
                  <a:srgbClr val="5D6A77"/>
                </a:solidFill>
                <a:effectLst/>
                <a:latin typeface="Studio-Feixen-Sans"/>
                <a:hlinkClick r:id="rId14"/>
              </a:rPr>
              <a:t>Powered By </a:t>
            </a:r>
            <a:endParaRPr lang="en-US" b="1" i="0" cap="all" dirty="0">
              <a:solidFill>
                <a:srgbClr val="5D6A77"/>
              </a:solidFill>
              <a:effectLst/>
              <a:latin typeface="Studio-Feixen-Sans"/>
            </a:endParaRPr>
          </a:p>
          <a:p>
            <a:pPr algn="l" rtl="0">
              <a:spcAft>
                <a:spcPts val="1050"/>
              </a:spcAft>
            </a:pPr>
            <a:r>
              <a:rPr lang="en-US" b="0" i="0" dirty="0">
                <a:solidFill>
                  <a:srgbClr val="05192D"/>
                </a:solidFill>
                <a:effectLst/>
                <a:latin typeface="Studio-Feixen-Sans"/>
              </a:rPr>
              <a:t>The </a:t>
            </a:r>
            <a:r>
              <a:rPr lang="en-US" b="1" i="0" dirty="0">
                <a:solidFill>
                  <a:srgbClr val="05192D"/>
                </a:solidFill>
                <a:effectLst/>
                <a:latin typeface="Studio-Feixen-Sans"/>
              </a:rPr>
              <a:t>client</a:t>
            </a:r>
            <a:r>
              <a:rPr lang="en-US" b="0" i="0" dirty="0">
                <a:solidFill>
                  <a:srgbClr val="05192D"/>
                </a:solidFill>
                <a:effectLst/>
                <a:latin typeface="Studio-Feixen-Sans"/>
              </a:rPr>
              <a:t> is responsible for initiating the communication with the DALL-E 3 API.</a:t>
            </a:r>
          </a:p>
          <a:p>
            <a:pPr algn="l" rtl="0">
              <a:spcAft>
                <a:spcPts val="1050"/>
              </a:spcAft>
            </a:pPr>
            <a:r>
              <a:rPr lang="en-US" b="0" i="0" dirty="0">
                <a:solidFill>
                  <a:srgbClr val="05192D"/>
                </a:solidFill>
                <a:effectLst/>
                <a:latin typeface="Studio-Feixen-Sans"/>
              </a:rPr>
              <a:t>The helper function is implemented below:</a:t>
            </a:r>
          </a:p>
          <a:p>
            <a:pPr algn="l">
              <a:spcAft>
                <a:spcPts val="1800"/>
              </a:spcAft>
            </a:pPr>
            <a:r>
              <a:rPr lang="en-US" b="0" i="0" dirty="0">
                <a:solidFill>
                  <a:srgbClr val="008031"/>
                </a:solidFill>
                <a:effectLst/>
                <a:latin typeface="Studio-Feixen-Sans"/>
              </a:rPr>
              <a:t>def</a:t>
            </a:r>
            <a:r>
              <a:rPr lang="en-US" b="0" i="0" dirty="0">
                <a:solidFill>
                  <a:srgbClr val="05192D"/>
                </a:solidFill>
                <a:effectLst/>
                <a:latin typeface="Studio-Feixen-Sans"/>
              </a:rPr>
              <a:t> </a:t>
            </a:r>
            <a:r>
              <a:rPr lang="en-US" b="0" i="0" dirty="0">
                <a:solidFill>
                  <a:srgbClr val="0065D1"/>
                </a:solidFill>
                <a:effectLst/>
                <a:latin typeface="Studio-Feixen-Sans"/>
              </a:rPr>
              <a:t>get_image_from_DALL_E_3_API</a:t>
            </a:r>
            <a:r>
              <a:rPr lang="en-US" b="0" i="0" dirty="0">
                <a:solidFill>
                  <a:srgbClr val="586E75"/>
                </a:solidFill>
                <a:effectLst/>
                <a:latin typeface="Studio-Feixen-Sans"/>
              </a:rPr>
              <a:t>(</a:t>
            </a:r>
            <a:r>
              <a:rPr lang="en-US" b="0" i="0" dirty="0" err="1">
                <a:solidFill>
                  <a:srgbClr val="05192D"/>
                </a:solidFill>
                <a:effectLst/>
                <a:latin typeface="Studio-Feixen-Sans"/>
              </a:rPr>
              <a:t>user_prompt</a:t>
            </a:r>
            <a:r>
              <a:rPr lang="en-US" b="0" i="0" dirty="0">
                <a:solidFill>
                  <a:srgbClr val="586E75"/>
                </a:solidFill>
                <a:effectLst/>
                <a:latin typeface="Studio-Feixen-Sans"/>
              </a:rPr>
              <a:t>,</a:t>
            </a:r>
            <a:r>
              <a:rPr lang="en-US" b="0" i="0" dirty="0">
                <a:solidFill>
                  <a:srgbClr val="05192D"/>
                </a:solidFill>
                <a:effectLst/>
                <a:latin typeface="Studio-Feixen-Sans"/>
              </a:rPr>
              <a:t> </a:t>
            </a:r>
            <a:r>
              <a:rPr lang="en-US" b="0" i="0" dirty="0" err="1">
                <a:solidFill>
                  <a:srgbClr val="05192D"/>
                </a:solidFill>
                <a:effectLst/>
                <a:latin typeface="Studio-Feixen-Sans"/>
              </a:rPr>
              <a:t>image_dimension</a:t>
            </a:r>
            <a:r>
              <a:rPr lang="en-US" b="0" i="0" dirty="0">
                <a:solidFill>
                  <a:srgbClr val="05192D"/>
                </a:solidFill>
                <a:effectLst/>
                <a:latin typeface="Studio-Feixen-Sans"/>
              </a:rPr>
              <a:t>=</a:t>
            </a:r>
            <a:r>
              <a:rPr lang="en-US" b="0" i="0" dirty="0">
                <a:solidFill>
                  <a:srgbClr val="5646A5"/>
                </a:solidFill>
                <a:effectLst/>
                <a:latin typeface="Studio-Feixen-Sans"/>
              </a:rPr>
              <a:t>"1024x1024"</a:t>
            </a:r>
            <a:r>
              <a:rPr lang="en-US" b="0" i="0" dirty="0">
                <a:solidFill>
                  <a:srgbClr val="586E75"/>
                </a:solidFill>
                <a:effectLst/>
                <a:latin typeface="Studio-Feixen-Sans"/>
              </a:rPr>
              <a:t>,</a:t>
            </a:r>
            <a:r>
              <a:rPr lang="en-US" b="0" i="0" dirty="0">
                <a:solidFill>
                  <a:srgbClr val="05192D"/>
                </a:solidFill>
                <a:effectLst/>
                <a:latin typeface="Studio-Feixen-Sans"/>
              </a:rPr>
              <a:t> </a:t>
            </a:r>
            <a:r>
              <a:rPr lang="en-US" b="0" i="0" dirty="0" err="1">
                <a:solidFill>
                  <a:srgbClr val="05192D"/>
                </a:solidFill>
                <a:effectLst/>
                <a:latin typeface="Studio-Feixen-Sans"/>
              </a:rPr>
              <a:t>image_quality</a:t>
            </a:r>
            <a:r>
              <a:rPr lang="en-US" b="0" i="0" dirty="0">
                <a:solidFill>
                  <a:srgbClr val="05192D"/>
                </a:solidFill>
                <a:effectLst/>
                <a:latin typeface="Studio-Feixen-Sans"/>
              </a:rPr>
              <a:t>=</a:t>
            </a:r>
            <a:r>
              <a:rPr lang="en-US" b="0" i="0" dirty="0">
                <a:solidFill>
                  <a:srgbClr val="5646A5"/>
                </a:solidFill>
                <a:effectLst/>
                <a:latin typeface="Studio-Feixen-Sans"/>
              </a:rPr>
              <a:t>"</a:t>
            </a:r>
            <a:r>
              <a:rPr lang="en-US" b="0" i="0" dirty="0" err="1">
                <a:solidFill>
                  <a:srgbClr val="5646A5"/>
                </a:solidFill>
                <a:effectLst/>
                <a:latin typeface="Studio-Feixen-Sans"/>
              </a:rPr>
              <a:t>hd</a:t>
            </a:r>
            <a:r>
              <a:rPr lang="en-US" b="0" i="0" dirty="0">
                <a:solidFill>
                  <a:srgbClr val="5646A5"/>
                </a:solidFill>
                <a:effectLst/>
                <a:latin typeface="Studio-Feixen-Sans"/>
              </a:rPr>
              <a:t>"</a:t>
            </a:r>
            <a:r>
              <a:rPr lang="en-US" b="0" i="0" dirty="0">
                <a:solidFill>
                  <a:srgbClr val="586E75"/>
                </a:solidFill>
                <a:effectLst/>
                <a:latin typeface="Studio-Feixen-Sans"/>
              </a:rPr>
              <a:t>,</a:t>
            </a:r>
            <a:r>
              <a:rPr lang="en-US" b="0" i="0" dirty="0">
                <a:solidFill>
                  <a:srgbClr val="05192D"/>
                </a:solidFill>
                <a:effectLst/>
                <a:latin typeface="Studio-Feixen-Sans"/>
              </a:rPr>
              <a:t> model=</a:t>
            </a:r>
            <a:r>
              <a:rPr lang="en-US" b="0" i="0" dirty="0">
                <a:solidFill>
                  <a:srgbClr val="5646A5"/>
                </a:solidFill>
                <a:effectLst/>
                <a:latin typeface="Studio-Feixen-Sans"/>
              </a:rPr>
              <a:t>"dall-e-3"</a:t>
            </a:r>
            <a:r>
              <a:rPr lang="en-US" b="0" i="0" dirty="0">
                <a:solidFill>
                  <a:srgbClr val="586E75"/>
                </a:solidFill>
                <a:effectLst/>
                <a:latin typeface="Studio-Feixen-Sans"/>
              </a:rPr>
              <a:t>,</a:t>
            </a:r>
            <a:r>
              <a:rPr lang="en-US" b="0" i="0" dirty="0">
                <a:solidFill>
                  <a:srgbClr val="05192D"/>
                </a:solidFill>
                <a:effectLst/>
                <a:latin typeface="Studio-Feixen-Sans"/>
              </a:rPr>
              <a:t> </a:t>
            </a:r>
            <a:r>
              <a:rPr lang="en-US" b="0" i="0" dirty="0" err="1">
                <a:solidFill>
                  <a:srgbClr val="05192D"/>
                </a:solidFill>
                <a:effectLst/>
                <a:latin typeface="Studio-Feixen-Sans"/>
              </a:rPr>
              <a:t>nb_final_image</a:t>
            </a:r>
            <a:r>
              <a:rPr lang="en-US" b="0" i="0" dirty="0">
                <a:solidFill>
                  <a:srgbClr val="05192D"/>
                </a:solidFill>
                <a:effectLst/>
                <a:latin typeface="Studio-Feixen-Sans"/>
              </a:rPr>
              <a:t>=</a:t>
            </a:r>
            <a:r>
              <a:rPr lang="en-US" b="0" i="0" dirty="0">
                <a:solidFill>
                  <a:srgbClr val="A85200"/>
                </a:solidFill>
                <a:effectLst/>
                <a:latin typeface="Studio-Feixen-Sans"/>
              </a:rPr>
              <a:t>1</a:t>
            </a:r>
            <a:r>
              <a:rPr lang="en-US" b="0" i="0" dirty="0">
                <a:solidFill>
                  <a:srgbClr val="586E75"/>
                </a:solidFill>
                <a:effectLst/>
                <a:latin typeface="Studio-Feixen-Sans"/>
              </a:rPr>
              <a:t>):</a:t>
            </a:r>
            <a:r>
              <a:rPr lang="en-US" b="0" i="0" dirty="0">
                <a:solidFill>
                  <a:srgbClr val="05192D"/>
                </a:solidFill>
                <a:effectLst/>
                <a:latin typeface="Studio-Feixen-Sans"/>
              </a:rPr>
              <a:t> response = </a:t>
            </a:r>
            <a:r>
              <a:rPr lang="en-US" b="0" i="0" dirty="0" err="1">
                <a:solidFill>
                  <a:srgbClr val="05192D"/>
                </a:solidFill>
                <a:effectLst/>
                <a:latin typeface="Studio-Feixen-Sans"/>
              </a:rPr>
              <a:t>client</a:t>
            </a:r>
            <a:r>
              <a:rPr lang="en-US" b="0" i="0" dirty="0" err="1">
                <a:solidFill>
                  <a:srgbClr val="586E75"/>
                </a:solidFill>
                <a:effectLst/>
                <a:latin typeface="Studio-Feixen-Sans"/>
              </a:rPr>
              <a:t>.</a:t>
            </a:r>
            <a:r>
              <a:rPr lang="en-US" b="0" i="0" dirty="0" err="1">
                <a:solidFill>
                  <a:srgbClr val="05192D"/>
                </a:solidFill>
                <a:effectLst/>
                <a:latin typeface="Studio-Feixen-Sans"/>
              </a:rPr>
              <a:t>images</a:t>
            </a:r>
            <a:r>
              <a:rPr lang="en-US" b="0" i="0" dirty="0" err="1">
                <a:solidFill>
                  <a:srgbClr val="586E75"/>
                </a:solidFill>
                <a:effectLst/>
                <a:latin typeface="Studio-Feixen-Sans"/>
              </a:rPr>
              <a:t>.</a:t>
            </a:r>
            <a:r>
              <a:rPr lang="en-US" b="0" i="0" dirty="0" err="1">
                <a:solidFill>
                  <a:srgbClr val="05192D"/>
                </a:solidFill>
                <a:effectLst/>
                <a:latin typeface="Studio-Feixen-Sans"/>
              </a:rPr>
              <a:t>generate</a:t>
            </a:r>
            <a:r>
              <a:rPr lang="en-US" b="0" i="0" dirty="0">
                <a:solidFill>
                  <a:srgbClr val="586E75"/>
                </a:solidFill>
                <a:effectLst/>
                <a:latin typeface="Studio-Feixen-Sans"/>
              </a:rPr>
              <a:t>(</a:t>
            </a:r>
            <a:r>
              <a:rPr lang="en-US" b="0" i="0" dirty="0">
                <a:solidFill>
                  <a:srgbClr val="05192D"/>
                </a:solidFill>
                <a:effectLst/>
                <a:latin typeface="Studio-Feixen-Sans"/>
              </a:rPr>
              <a:t> model = model</a:t>
            </a:r>
            <a:r>
              <a:rPr lang="en-US" b="0" i="0" dirty="0">
                <a:solidFill>
                  <a:srgbClr val="586E75"/>
                </a:solidFill>
                <a:effectLst/>
                <a:latin typeface="Studio-Feixen-Sans"/>
              </a:rPr>
              <a:t>,</a:t>
            </a:r>
            <a:r>
              <a:rPr lang="en-US" b="0" i="0" dirty="0">
                <a:solidFill>
                  <a:srgbClr val="05192D"/>
                </a:solidFill>
                <a:effectLst/>
                <a:latin typeface="Studio-Feixen-Sans"/>
              </a:rPr>
              <a:t> prompt = </a:t>
            </a:r>
            <a:r>
              <a:rPr lang="en-US" b="0" i="0" dirty="0" err="1">
                <a:solidFill>
                  <a:srgbClr val="05192D"/>
                </a:solidFill>
                <a:effectLst/>
                <a:latin typeface="Studio-Feixen-Sans"/>
              </a:rPr>
              <a:t>user_prompt</a:t>
            </a:r>
            <a:r>
              <a:rPr lang="en-US" b="0" i="0" dirty="0">
                <a:solidFill>
                  <a:srgbClr val="586E75"/>
                </a:solidFill>
                <a:effectLst/>
                <a:latin typeface="Studio-Feixen-Sans"/>
              </a:rPr>
              <a:t>,</a:t>
            </a:r>
            <a:r>
              <a:rPr lang="en-US" b="0" i="0" dirty="0">
                <a:solidFill>
                  <a:srgbClr val="05192D"/>
                </a:solidFill>
                <a:effectLst/>
                <a:latin typeface="Studio-Feixen-Sans"/>
              </a:rPr>
              <a:t> size = </a:t>
            </a:r>
            <a:r>
              <a:rPr lang="en-US" b="0" i="0" dirty="0" err="1">
                <a:solidFill>
                  <a:srgbClr val="05192D"/>
                </a:solidFill>
                <a:effectLst/>
                <a:latin typeface="Studio-Feixen-Sans"/>
              </a:rPr>
              <a:t>image_dimension</a:t>
            </a:r>
            <a:r>
              <a:rPr lang="en-US" b="0" i="0" dirty="0">
                <a:solidFill>
                  <a:srgbClr val="586E75"/>
                </a:solidFill>
                <a:effectLst/>
                <a:latin typeface="Studio-Feixen-Sans"/>
              </a:rPr>
              <a:t>,</a:t>
            </a:r>
            <a:r>
              <a:rPr lang="en-US" b="0" i="0" dirty="0">
                <a:solidFill>
                  <a:srgbClr val="05192D"/>
                </a:solidFill>
                <a:effectLst/>
                <a:latin typeface="Studio-Feixen-Sans"/>
              </a:rPr>
              <a:t> quality = </a:t>
            </a:r>
            <a:r>
              <a:rPr lang="en-US" b="0" i="0" dirty="0" err="1">
                <a:solidFill>
                  <a:srgbClr val="05192D"/>
                </a:solidFill>
                <a:effectLst/>
                <a:latin typeface="Studio-Feixen-Sans"/>
              </a:rPr>
              <a:t>image_quality</a:t>
            </a:r>
            <a:r>
              <a:rPr lang="en-US" b="0" i="0" dirty="0">
                <a:solidFill>
                  <a:srgbClr val="586E75"/>
                </a:solidFill>
                <a:effectLst/>
                <a:latin typeface="Studio-Feixen-Sans"/>
              </a:rPr>
              <a:t>,</a:t>
            </a:r>
            <a:r>
              <a:rPr lang="en-US" b="0" i="0" dirty="0">
                <a:solidFill>
                  <a:srgbClr val="05192D"/>
                </a:solidFill>
                <a:effectLst/>
                <a:latin typeface="Studio-Feixen-Sans"/>
              </a:rPr>
              <a:t> n=</a:t>
            </a:r>
            <a:r>
              <a:rPr lang="en-US" b="0" i="0" dirty="0" err="1">
                <a:solidFill>
                  <a:srgbClr val="05192D"/>
                </a:solidFill>
                <a:effectLst/>
                <a:latin typeface="Studio-Feixen-Sans"/>
              </a:rPr>
              <a:t>nb_final_image</a:t>
            </a:r>
            <a:r>
              <a:rPr lang="en-US" b="0" i="0" dirty="0">
                <a:solidFill>
                  <a:srgbClr val="586E75"/>
                </a:solidFill>
                <a:effectLst/>
                <a:latin typeface="Studio-Feixen-Sans"/>
              </a:rPr>
              <a:t>,</a:t>
            </a:r>
            <a:r>
              <a:rPr lang="en-US" b="0" i="0" dirty="0">
                <a:solidFill>
                  <a:srgbClr val="05192D"/>
                </a:solidFill>
                <a:effectLst/>
                <a:latin typeface="Studio-Feixen-Sans"/>
              </a:rPr>
              <a:t> </a:t>
            </a:r>
            <a:r>
              <a:rPr lang="en-US" b="0" i="0" dirty="0">
                <a:solidFill>
                  <a:srgbClr val="586E75"/>
                </a:solidFill>
                <a:effectLst/>
                <a:latin typeface="Studio-Feixen-Sans"/>
              </a:rPr>
              <a:t>)</a:t>
            </a:r>
            <a:r>
              <a:rPr lang="en-US" b="0" i="0" dirty="0">
                <a:solidFill>
                  <a:srgbClr val="05192D"/>
                </a:solidFill>
                <a:effectLst/>
                <a:latin typeface="Studio-Feixen-Sans"/>
              </a:rPr>
              <a:t> </a:t>
            </a:r>
            <a:r>
              <a:rPr lang="en-US" b="0" i="0" dirty="0" err="1">
                <a:solidFill>
                  <a:srgbClr val="05192D"/>
                </a:solidFill>
                <a:effectLst/>
                <a:latin typeface="Studio-Feixen-Sans"/>
              </a:rPr>
              <a:t>image_url</a:t>
            </a:r>
            <a:r>
              <a:rPr lang="en-US" b="0" i="0" dirty="0">
                <a:solidFill>
                  <a:srgbClr val="05192D"/>
                </a:solidFill>
                <a:effectLst/>
                <a:latin typeface="Studio-Feixen-Sans"/>
              </a:rPr>
              <a:t> = response</a:t>
            </a:r>
            <a:r>
              <a:rPr lang="en-US" b="0" i="0" dirty="0">
                <a:solidFill>
                  <a:srgbClr val="586E75"/>
                </a:solidFill>
                <a:effectLst/>
                <a:latin typeface="Studio-Feixen-Sans"/>
              </a:rPr>
              <a:t>.</a:t>
            </a:r>
            <a:r>
              <a:rPr lang="en-US" b="0" i="0" dirty="0">
                <a:solidFill>
                  <a:srgbClr val="05192D"/>
                </a:solidFill>
                <a:effectLst/>
                <a:latin typeface="Studio-Feixen-Sans"/>
              </a:rPr>
              <a:t>data</a:t>
            </a:r>
            <a:r>
              <a:rPr lang="en-US" b="0" i="0" dirty="0">
                <a:solidFill>
                  <a:srgbClr val="586E75"/>
                </a:solidFill>
                <a:effectLst/>
                <a:latin typeface="Studio-Feixen-Sans"/>
              </a:rPr>
              <a:t>[</a:t>
            </a:r>
            <a:r>
              <a:rPr lang="en-US" b="0" i="0" dirty="0">
                <a:solidFill>
                  <a:srgbClr val="A85200"/>
                </a:solidFill>
                <a:effectLst/>
                <a:latin typeface="Studio-Feixen-Sans"/>
              </a:rPr>
              <a:t>0</a:t>
            </a:r>
            <a:r>
              <a:rPr lang="en-US" b="0" i="0" dirty="0">
                <a:solidFill>
                  <a:srgbClr val="586E75"/>
                </a:solidFill>
                <a:effectLst/>
                <a:latin typeface="Studio-Feixen-Sans"/>
              </a:rPr>
              <a:t>].</a:t>
            </a:r>
            <a:r>
              <a:rPr lang="en-US" b="0" i="0" dirty="0">
                <a:solidFill>
                  <a:srgbClr val="05192D"/>
                </a:solidFill>
                <a:effectLst/>
                <a:latin typeface="Studio-Feixen-Sans"/>
              </a:rPr>
              <a:t>url display</a:t>
            </a:r>
            <a:r>
              <a:rPr lang="en-US" b="0" i="0" dirty="0">
                <a:solidFill>
                  <a:srgbClr val="586E75"/>
                </a:solidFill>
                <a:effectLst/>
                <a:latin typeface="Studio-Feixen-Sans"/>
              </a:rPr>
              <a:t>(</a:t>
            </a:r>
            <a:r>
              <a:rPr lang="en-US" b="0" i="0" dirty="0">
                <a:solidFill>
                  <a:srgbClr val="05192D"/>
                </a:solidFill>
                <a:effectLst/>
                <a:latin typeface="Studio-Feixen-Sans"/>
              </a:rPr>
              <a:t>Image</a:t>
            </a:r>
            <a:r>
              <a:rPr lang="en-US" b="0" i="0" dirty="0">
                <a:solidFill>
                  <a:srgbClr val="586E75"/>
                </a:solidFill>
                <a:effectLst/>
                <a:latin typeface="Studio-Feixen-Sans"/>
              </a:rPr>
              <a:t>(</a:t>
            </a:r>
            <a:r>
              <a:rPr lang="en-US" b="0" i="0" dirty="0" err="1">
                <a:solidFill>
                  <a:srgbClr val="05192D"/>
                </a:solidFill>
                <a:effectLst/>
                <a:latin typeface="Studio-Feixen-Sans"/>
              </a:rPr>
              <a:t>url</a:t>
            </a:r>
            <a:r>
              <a:rPr lang="en-US" b="0" i="0" dirty="0">
                <a:solidFill>
                  <a:srgbClr val="05192D"/>
                </a:solidFill>
                <a:effectLst/>
                <a:latin typeface="Studio-Feixen-Sans"/>
              </a:rPr>
              <a:t>=</a:t>
            </a:r>
            <a:r>
              <a:rPr lang="en-US" b="0" i="0" dirty="0" err="1">
                <a:solidFill>
                  <a:srgbClr val="05192D"/>
                </a:solidFill>
                <a:effectLst/>
                <a:latin typeface="Studio-Feixen-Sans"/>
              </a:rPr>
              <a:t>image_url</a:t>
            </a:r>
            <a:r>
              <a:rPr lang="en-US" b="0" i="0" dirty="0">
                <a:solidFill>
                  <a:srgbClr val="586E75"/>
                </a:solidFill>
                <a:effectLst/>
                <a:latin typeface="Studio-Feixen-Sans"/>
              </a:rPr>
              <a:t>))</a:t>
            </a:r>
            <a:endParaRPr lang="en-US" b="0" i="0" dirty="0">
              <a:solidFill>
                <a:srgbClr val="05192D"/>
              </a:solidFill>
              <a:effectLst/>
              <a:latin typeface="Studio-Feixen-Sans"/>
            </a:endParaRPr>
          </a:p>
          <a:p>
            <a:pPr algn="l">
              <a:spcAft>
                <a:spcPts val="1800"/>
              </a:spcAft>
            </a:pPr>
            <a:r>
              <a:rPr lang="en-US" b="1" i="0" u="none" strike="noStrike" cap="all" dirty="0">
                <a:solidFill>
                  <a:srgbClr val="5D6A77"/>
                </a:solidFill>
                <a:effectLst/>
                <a:latin typeface="Studio-Feixen-Sans"/>
                <a:hlinkClick r:id="rId14"/>
              </a:rPr>
              <a:t>Powered By </a:t>
            </a:r>
            <a:endParaRPr lang="en-US" b="1" i="0" cap="all" dirty="0">
              <a:solidFill>
                <a:srgbClr val="5D6A77"/>
              </a:solidFill>
              <a:effectLst/>
              <a:latin typeface="Studio-Feixen-Sans"/>
            </a:endParaRPr>
          </a:p>
          <a:p>
            <a:pPr algn="l" rtl="0">
              <a:spcBef>
                <a:spcPts val="1200"/>
              </a:spcBef>
              <a:spcAft>
                <a:spcPts val="1200"/>
              </a:spcAft>
            </a:pPr>
            <a:r>
              <a:rPr lang="en-US" b="1" i="0" dirty="0">
                <a:solidFill>
                  <a:srgbClr val="05192D"/>
                </a:solidFill>
                <a:effectLst/>
                <a:latin typeface="Studio-Feixen-Sans"/>
              </a:rPr>
              <a:t>Generate Realistic Images</a:t>
            </a:r>
          </a:p>
          <a:p>
            <a:pPr algn="l" rtl="0">
              <a:spcAft>
                <a:spcPts val="1050"/>
              </a:spcAft>
            </a:pPr>
            <a:r>
              <a:rPr lang="en-US" b="0" i="0" dirty="0">
                <a:solidFill>
                  <a:srgbClr val="05192D"/>
                </a:solidFill>
                <a:effectLst/>
                <a:latin typeface="Studio-Feixen-Sans"/>
              </a:rPr>
              <a:t>With the above helper function, let’s experiment with the image generations using simple and advanced prompts. The advanced prompts uses the illustration of the previous industry use cases.</a:t>
            </a:r>
          </a:p>
          <a:p>
            <a:pPr algn="l" rtl="0">
              <a:spcAft>
                <a:spcPts val="1050"/>
              </a:spcAft>
            </a:pPr>
            <a:r>
              <a:rPr lang="en-US" b="0" i="0" dirty="0">
                <a:solidFill>
                  <a:srgbClr val="05192D"/>
                </a:solidFill>
                <a:effectLst/>
                <a:latin typeface="Studio-Feixen-Sans"/>
              </a:rPr>
              <a:t>It is important to note that running the same code multiple times generates different results, and this is due to the “creative” part of the model.</a:t>
            </a:r>
          </a:p>
          <a:p>
            <a:pPr algn="l" rtl="0">
              <a:spcBef>
                <a:spcPts val="600"/>
              </a:spcBef>
              <a:spcAft>
                <a:spcPts val="1200"/>
              </a:spcAft>
            </a:pPr>
            <a:r>
              <a:rPr lang="en-US" b="1" i="0" dirty="0">
                <a:solidFill>
                  <a:srgbClr val="05192D"/>
                </a:solidFill>
                <a:effectLst/>
                <a:latin typeface="Studio-Feixen-Sans"/>
              </a:rPr>
              <a:t>Use simple prompt</a:t>
            </a:r>
          </a:p>
          <a:p>
            <a:pPr algn="l" rtl="0">
              <a:spcAft>
                <a:spcPts val="1050"/>
              </a:spcAft>
            </a:pPr>
            <a:r>
              <a:rPr lang="en-US" b="0" i="0" dirty="0">
                <a:solidFill>
                  <a:srgbClr val="05192D"/>
                </a:solidFill>
                <a:effectLst/>
                <a:latin typeface="Studio-Feixen-Sans"/>
              </a:rPr>
              <a:t>Let’s imagine sending the following prompt to the model:</a:t>
            </a:r>
          </a:p>
          <a:p>
            <a:pPr algn="ctr" rtl="0">
              <a:spcAft>
                <a:spcPts val="1050"/>
              </a:spcAft>
            </a:pPr>
            <a:r>
              <a:rPr lang="en-US" b="0" i="1" dirty="0">
                <a:solidFill>
                  <a:srgbClr val="05192D"/>
                </a:solidFill>
                <a:effectLst/>
                <a:latin typeface="Studio-Feixen-Sans"/>
              </a:rPr>
              <a:t>Create an image of a cute brown puppy sitting in a green meadow under a clear blue sky.</a:t>
            </a:r>
            <a:endParaRPr lang="en-US" b="0" i="0" dirty="0">
              <a:solidFill>
                <a:srgbClr val="05192D"/>
              </a:solidFill>
              <a:effectLst/>
              <a:latin typeface="Studio-Feixen-Sans"/>
            </a:endParaRPr>
          </a:p>
          <a:p>
            <a:pPr algn="l">
              <a:spcAft>
                <a:spcPts val="1800"/>
              </a:spcAft>
            </a:pPr>
            <a:r>
              <a:rPr lang="en-US" b="0" i="0" dirty="0" err="1">
                <a:solidFill>
                  <a:srgbClr val="05192D"/>
                </a:solidFill>
                <a:effectLst/>
                <a:latin typeface="Studio-Feixen-Sans"/>
              </a:rPr>
              <a:t>puppy_prompt</a:t>
            </a:r>
            <a:r>
              <a:rPr lang="en-US" b="0" i="0" dirty="0">
                <a:solidFill>
                  <a:srgbClr val="05192D"/>
                </a:solidFill>
                <a:effectLst/>
                <a:latin typeface="Studio-Feixen-Sans"/>
              </a:rPr>
              <a:t> = </a:t>
            </a:r>
            <a:r>
              <a:rPr lang="en-US" b="0" i="0" dirty="0">
                <a:solidFill>
                  <a:srgbClr val="5646A5"/>
                </a:solidFill>
                <a:effectLst/>
                <a:latin typeface="Studio-Feixen-Sans"/>
              </a:rPr>
              <a:t>"Create an image of a cute brown puppy sitting in a green meadow under a clear blue sky."</a:t>
            </a:r>
            <a:r>
              <a:rPr lang="en-US" b="0" i="0" dirty="0">
                <a:solidFill>
                  <a:srgbClr val="05192D"/>
                </a:solidFill>
                <a:effectLst/>
                <a:latin typeface="Studio-Feixen-Sans"/>
              </a:rPr>
              <a:t> get_image_from_DALL_E_3_API</a:t>
            </a:r>
            <a:r>
              <a:rPr lang="en-US" b="0" i="0" dirty="0">
                <a:solidFill>
                  <a:srgbClr val="586E75"/>
                </a:solidFill>
                <a:effectLst/>
                <a:latin typeface="Studio-Feixen-Sans"/>
              </a:rPr>
              <a:t>(</a:t>
            </a:r>
            <a:r>
              <a:rPr lang="en-US" b="0" i="0" dirty="0" err="1">
                <a:solidFill>
                  <a:srgbClr val="05192D"/>
                </a:solidFill>
                <a:effectLst/>
                <a:latin typeface="Studio-Feixen-Sans"/>
              </a:rPr>
              <a:t>puppy_prompt</a:t>
            </a:r>
            <a:r>
              <a:rPr lang="en-US" b="0" i="0" dirty="0">
                <a:solidFill>
                  <a:srgbClr val="586E75"/>
                </a:solidFill>
                <a:effectLst/>
                <a:latin typeface="Studio-Feixen-Sans"/>
              </a:rPr>
              <a:t>)</a:t>
            </a:r>
            <a:endParaRPr lang="en-US" b="0" i="0" dirty="0">
              <a:solidFill>
                <a:srgbClr val="05192D"/>
              </a:solidFill>
              <a:effectLst/>
              <a:latin typeface="Studio-Feixen-Sans"/>
            </a:endParaRPr>
          </a:p>
          <a:p>
            <a:pPr algn="l">
              <a:spcAft>
                <a:spcPts val="1800"/>
              </a:spcAft>
            </a:pPr>
            <a:r>
              <a:rPr lang="en-US" b="1" i="0" u="none" strike="noStrike" cap="all" dirty="0">
                <a:solidFill>
                  <a:srgbClr val="5D6A77"/>
                </a:solidFill>
                <a:effectLst/>
                <a:latin typeface="Studio-Feixen-Sans"/>
                <a:hlinkClick r:id="rId14"/>
              </a:rPr>
              <a:t>Powered By </a:t>
            </a:r>
            <a:endParaRPr lang="en-US" b="1" i="0" cap="all" dirty="0">
              <a:solidFill>
                <a:srgbClr val="5D6A77"/>
              </a:solidFill>
              <a:effectLst/>
              <a:latin typeface="Studio-Feixen-Sans"/>
            </a:endParaRPr>
          </a:p>
          <a:p>
            <a:pPr algn="l" rtl="0">
              <a:spcAft>
                <a:spcPts val="1050"/>
              </a:spcAft>
            </a:pPr>
            <a:r>
              <a:rPr lang="en-US" b="0" i="0" dirty="0">
                <a:solidFill>
                  <a:srgbClr val="05192D"/>
                </a:solidFill>
                <a:effectLst/>
                <a:latin typeface="Studio-Feixen-Sans"/>
              </a:rPr>
              <a:t>The following image is generated after a successful execution of the above code snippet.</a:t>
            </a:r>
          </a:p>
          <a:p>
            <a:pPr algn="ctr" rtl="0">
              <a:spcAft>
                <a:spcPts val="1050"/>
              </a:spcAft>
            </a:pPr>
            <a:r>
              <a:rPr lang="en-US" b="0" i="1" dirty="0">
                <a:solidFill>
                  <a:srgbClr val="05192D"/>
                </a:solidFill>
                <a:effectLst/>
                <a:latin typeface="Studio-Feixen-Sans"/>
              </a:rPr>
              <a:t>Image generated from the simple prompt</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This result is the true reflection of the underlying prompt.</a:t>
            </a:r>
          </a:p>
          <a:p>
            <a:pPr algn="l" rtl="0">
              <a:spcBef>
                <a:spcPts val="600"/>
              </a:spcBef>
              <a:spcAft>
                <a:spcPts val="1200"/>
              </a:spcAft>
            </a:pPr>
            <a:r>
              <a:rPr lang="en-US" b="1" i="0" dirty="0">
                <a:solidFill>
                  <a:srgbClr val="05192D"/>
                </a:solidFill>
                <a:effectLst/>
                <a:latin typeface="Studio-Feixen-Sans"/>
              </a:rPr>
              <a:t>Use more complex prompts</a:t>
            </a:r>
          </a:p>
          <a:p>
            <a:pPr algn="l" rtl="0">
              <a:spcAft>
                <a:spcPts val="1050"/>
              </a:spcAft>
            </a:pPr>
            <a:r>
              <a:rPr lang="en-US" b="0" i="0" dirty="0">
                <a:solidFill>
                  <a:srgbClr val="05192D"/>
                </a:solidFill>
                <a:effectLst/>
                <a:latin typeface="Studio-Feixen-Sans"/>
              </a:rPr>
              <a:t>Now, let’s consider the complex prompts for Education, advertisement, and video game development.</a:t>
            </a:r>
          </a:p>
          <a:p>
            <a:pPr algn="l" rtl="0">
              <a:spcAft>
                <a:spcPts val="1800"/>
              </a:spcAft>
            </a:pPr>
            <a:r>
              <a:rPr lang="en-US" b="1" i="0" dirty="0">
                <a:solidFill>
                  <a:srgbClr val="05192D"/>
                </a:solidFill>
                <a:effectLst/>
                <a:latin typeface="Studio-Feixen-Sans"/>
              </a:rPr>
              <a:t>Educational Content</a:t>
            </a:r>
          </a:p>
          <a:p>
            <a:pPr algn="l">
              <a:spcAft>
                <a:spcPts val="900"/>
              </a:spcAft>
              <a:buFont typeface="Arial" panose="020B0604020202020204" pitchFamily="34" charset="0"/>
              <a:buChar char="•"/>
            </a:pPr>
            <a:r>
              <a:rPr lang="en-US" b="0" i="0" dirty="0">
                <a:solidFill>
                  <a:srgbClr val="05192D"/>
                </a:solidFill>
                <a:effectLst/>
                <a:latin typeface="Studio-Feixen-Sans"/>
              </a:rPr>
              <a:t>Prompt:</a:t>
            </a:r>
          </a:p>
          <a:p>
            <a:pPr algn="l" rtl="0">
              <a:spcAft>
                <a:spcPts val="1050"/>
              </a:spcAft>
            </a:pPr>
            <a:r>
              <a:rPr lang="en-US" b="0" i="1" dirty="0">
                <a:solidFill>
                  <a:srgbClr val="05192D"/>
                </a:solidFill>
                <a:effectLst/>
                <a:latin typeface="Studio-Feixen-Sans"/>
              </a:rPr>
              <a:t>Generate an illustration of the solar system with planets orbiting the sun, labeled in English, for a grade school science textbook.</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dirty="0">
                <a:solidFill>
                  <a:srgbClr val="05192D"/>
                </a:solidFill>
                <a:effectLst/>
                <a:latin typeface="Studio-Feixen-Sans"/>
              </a:rPr>
              <a:t>Code:</a:t>
            </a:r>
          </a:p>
          <a:p>
            <a:pPr algn="l">
              <a:spcAft>
                <a:spcPts val="1800"/>
              </a:spcAft>
            </a:pPr>
            <a:r>
              <a:rPr lang="en-US" b="0" i="0" dirty="0" err="1">
                <a:solidFill>
                  <a:srgbClr val="05192D"/>
                </a:solidFill>
                <a:effectLst/>
                <a:latin typeface="Studio-Feixen-Sans"/>
              </a:rPr>
              <a:t>education_prompt</a:t>
            </a:r>
            <a:r>
              <a:rPr lang="en-US" b="0" i="0" dirty="0">
                <a:solidFill>
                  <a:srgbClr val="05192D"/>
                </a:solidFill>
                <a:effectLst/>
                <a:latin typeface="Studio-Feixen-Sans"/>
              </a:rPr>
              <a:t> = </a:t>
            </a:r>
            <a:r>
              <a:rPr lang="en-US" b="0" i="0" dirty="0">
                <a:solidFill>
                  <a:srgbClr val="5646A5"/>
                </a:solidFill>
                <a:effectLst/>
                <a:latin typeface="Studio-Feixen-Sans"/>
              </a:rPr>
              <a:t>"Generate an illustration of the solar system with planets orbiting the sun, labeled in English, for a grade school science textbook"</a:t>
            </a:r>
            <a:r>
              <a:rPr lang="en-US" b="0" i="0" dirty="0">
                <a:solidFill>
                  <a:srgbClr val="05192D"/>
                </a:solidFill>
                <a:effectLst/>
                <a:latin typeface="Studio-Feixen-Sans"/>
              </a:rPr>
              <a:t> get_image_from_DALL_E_3_API</a:t>
            </a:r>
            <a:r>
              <a:rPr lang="en-US" b="0" i="0" dirty="0">
                <a:solidFill>
                  <a:srgbClr val="586E75"/>
                </a:solidFill>
                <a:effectLst/>
                <a:latin typeface="Studio-Feixen-Sans"/>
              </a:rPr>
              <a:t>(</a:t>
            </a:r>
            <a:r>
              <a:rPr lang="en-US" b="0" i="0" dirty="0" err="1">
                <a:solidFill>
                  <a:srgbClr val="05192D"/>
                </a:solidFill>
                <a:effectLst/>
                <a:latin typeface="Studio-Feixen-Sans"/>
              </a:rPr>
              <a:t>education_prompt</a:t>
            </a:r>
            <a:r>
              <a:rPr lang="en-US" b="0" i="0" dirty="0">
                <a:solidFill>
                  <a:srgbClr val="586E75"/>
                </a:solidFill>
                <a:effectLst/>
                <a:latin typeface="Studio-Feixen-Sans"/>
              </a:rPr>
              <a:t>)</a:t>
            </a:r>
            <a:endParaRPr lang="en-US" b="0" i="0" dirty="0">
              <a:solidFill>
                <a:srgbClr val="05192D"/>
              </a:solidFill>
              <a:effectLst/>
              <a:latin typeface="Studio-Feixen-Sans"/>
            </a:endParaRPr>
          </a:p>
          <a:p>
            <a:pPr algn="l">
              <a:spcAft>
                <a:spcPts val="1800"/>
              </a:spcAft>
            </a:pPr>
            <a:r>
              <a:rPr lang="en-US" b="1" i="0" u="none" strike="noStrike" cap="all" dirty="0">
                <a:solidFill>
                  <a:srgbClr val="5D6A77"/>
                </a:solidFill>
                <a:effectLst/>
                <a:latin typeface="Studio-Feixen-Sans"/>
                <a:hlinkClick r:id="rId14"/>
              </a:rPr>
              <a:t>Powered By </a:t>
            </a:r>
            <a:endParaRPr lang="en-US" b="1" i="0" cap="all" dirty="0">
              <a:solidFill>
                <a:srgbClr val="5D6A77"/>
              </a:solidFill>
              <a:effectLst/>
              <a:latin typeface="Studio-Feixen-Sans"/>
            </a:endParaRPr>
          </a:p>
          <a:p>
            <a:pPr algn="l">
              <a:spcAft>
                <a:spcPts val="900"/>
              </a:spcAft>
              <a:buFont typeface="Arial" panose="020B0604020202020204" pitchFamily="34" charset="0"/>
              <a:buChar char="•"/>
            </a:pPr>
            <a:r>
              <a:rPr lang="en-US" b="0" i="0" dirty="0">
                <a:solidFill>
                  <a:srgbClr val="05192D"/>
                </a:solidFill>
                <a:effectLst/>
                <a:latin typeface="Studio-Feixen-Sans"/>
              </a:rPr>
              <a:t>Result:</a:t>
            </a:r>
          </a:p>
          <a:p>
            <a:pPr algn="ctr" rtl="0">
              <a:spcAft>
                <a:spcPts val="1050"/>
              </a:spcAft>
            </a:pPr>
            <a:r>
              <a:rPr lang="en-US" b="0" i="1" dirty="0">
                <a:solidFill>
                  <a:srgbClr val="05192D"/>
                </a:solidFill>
                <a:effectLst/>
                <a:latin typeface="Studio-Feixen-Sans"/>
              </a:rPr>
              <a:t>Image generated for “Education” prompt</a:t>
            </a:r>
            <a:endParaRPr lang="en-US" b="0" i="0" dirty="0">
              <a:solidFill>
                <a:srgbClr val="05192D"/>
              </a:solidFill>
              <a:effectLst/>
              <a:latin typeface="Studio-Feixen-Sans"/>
            </a:endParaRPr>
          </a:p>
          <a:p>
            <a:pPr algn="l" rtl="0">
              <a:spcAft>
                <a:spcPts val="1800"/>
              </a:spcAft>
            </a:pPr>
            <a:r>
              <a:rPr lang="en-US" b="1" i="0" dirty="0">
                <a:solidFill>
                  <a:srgbClr val="05192D"/>
                </a:solidFill>
                <a:effectLst/>
                <a:latin typeface="Studio-Feixen-Sans"/>
              </a:rPr>
              <a:t>Advertising and Marketing</a:t>
            </a:r>
          </a:p>
          <a:p>
            <a:pPr algn="l">
              <a:spcAft>
                <a:spcPts val="900"/>
              </a:spcAft>
              <a:buFont typeface="Arial" panose="020B0604020202020204" pitchFamily="34" charset="0"/>
              <a:buChar char="•"/>
            </a:pPr>
            <a:r>
              <a:rPr lang="en-US" b="0" i="0" dirty="0">
                <a:solidFill>
                  <a:srgbClr val="05192D"/>
                </a:solidFill>
                <a:effectLst/>
                <a:latin typeface="Studio-Feixen-Sans"/>
              </a:rPr>
              <a:t>Prompt:</a:t>
            </a:r>
          </a:p>
          <a:p>
            <a:pPr algn="l" rtl="0">
              <a:spcAft>
                <a:spcPts val="1050"/>
              </a:spcAft>
            </a:pPr>
            <a:r>
              <a:rPr lang="en-US" b="0" i="1" dirty="0">
                <a:solidFill>
                  <a:srgbClr val="05192D"/>
                </a:solidFill>
                <a:effectLst/>
                <a:latin typeface="Studio-Feixen-Sans"/>
              </a:rPr>
              <a:t>Create an image of a family enjoying a picnic in a futuristic city park, with skyscrapers in the background and a clear blue sky, to be used in a campaign promoting eco-friendly urban living.</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dirty="0">
                <a:solidFill>
                  <a:srgbClr val="05192D"/>
                </a:solidFill>
                <a:effectLst/>
                <a:latin typeface="Studio-Feixen-Sans"/>
              </a:rPr>
              <a:t>Code:</a:t>
            </a:r>
          </a:p>
          <a:p>
            <a:pPr algn="l">
              <a:spcAft>
                <a:spcPts val="1800"/>
              </a:spcAft>
            </a:pPr>
            <a:r>
              <a:rPr lang="en-US" b="0" i="0" dirty="0" err="1">
                <a:solidFill>
                  <a:srgbClr val="05192D"/>
                </a:solidFill>
                <a:effectLst/>
                <a:latin typeface="Studio-Feixen-Sans"/>
              </a:rPr>
              <a:t>advertising_prompt</a:t>
            </a:r>
            <a:r>
              <a:rPr lang="en-US" b="0" i="0" dirty="0">
                <a:solidFill>
                  <a:srgbClr val="05192D"/>
                </a:solidFill>
                <a:effectLst/>
                <a:latin typeface="Studio-Feixen-Sans"/>
              </a:rPr>
              <a:t> = </a:t>
            </a:r>
            <a:r>
              <a:rPr lang="en-US" b="0" i="0" dirty="0">
                <a:solidFill>
                  <a:srgbClr val="5646A5"/>
                </a:solidFill>
                <a:effectLst/>
                <a:latin typeface="Studio-Feixen-Sans"/>
              </a:rPr>
              <a:t>"Create an image of a family enjoying a picnic in a futuristic city park, with skyscrapers in the background and a clear blue sky, to be used in a campaign promoting eco-friendly urban living."</a:t>
            </a:r>
            <a:r>
              <a:rPr lang="en-US" b="0" i="0" dirty="0">
                <a:solidFill>
                  <a:srgbClr val="05192D"/>
                </a:solidFill>
                <a:effectLst/>
                <a:latin typeface="Studio-Feixen-Sans"/>
              </a:rPr>
              <a:t> get_image_from_DALL_E_3_API</a:t>
            </a:r>
            <a:r>
              <a:rPr lang="en-US" b="0" i="0" dirty="0">
                <a:solidFill>
                  <a:srgbClr val="586E75"/>
                </a:solidFill>
                <a:effectLst/>
                <a:latin typeface="Studio-Feixen-Sans"/>
              </a:rPr>
              <a:t>(</a:t>
            </a:r>
            <a:r>
              <a:rPr lang="en-US" b="0" i="0" dirty="0" err="1">
                <a:solidFill>
                  <a:srgbClr val="05192D"/>
                </a:solidFill>
                <a:effectLst/>
                <a:latin typeface="Studio-Feixen-Sans"/>
              </a:rPr>
              <a:t>advertising_prompt</a:t>
            </a:r>
            <a:r>
              <a:rPr lang="en-US" b="0" i="0" dirty="0">
                <a:solidFill>
                  <a:srgbClr val="586E75"/>
                </a:solidFill>
                <a:effectLst/>
                <a:latin typeface="Studio-Feixen-Sans"/>
              </a:rPr>
              <a:t>)</a:t>
            </a:r>
            <a:endParaRPr lang="en-US" b="0" i="0" dirty="0">
              <a:solidFill>
                <a:srgbClr val="05192D"/>
              </a:solidFill>
              <a:effectLst/>
              <a:latin typeface="Studio-Feixen-Sans"/>
            </a:endParaRPr>
          </a:p>
          <a:p>
            <a:pPr algn="l">
              <a:spcAft>
                <a:spcPts val="1800"/>
              </a:spcAft>
            </a:pPr>
            <a:r>
              <a:rPr lang="en-US" b="1" i="0" u="none" strike="noStrike" cap="all" dirty="0">
                <a:solidFill>
                  <a:srgbClr val="5D6A77"/>
                </a:solidFill>
                <a:effectLst/>
                <a:latin typeface="Studio-Feixen-Sans"/>
                <a:hlinkClick r:id="rId14"/>
              </a:rPr>
              <a:t>Powered By </a:t>
            </a:r>
            <a:endParaRPr lang="en-US" b="1" i="0" cap="all" dirty="0">
              <a:solidFill>
                <a:srgbClr val="5D6A77"/>
              </a:solidFill>
              <a:effectLst/>
              <a:latin typeface="Studio-Feixen-Sans"/>
            </a:endParaRPr>
          </a:p>
          <a:p>
            <a:pPr algn="l">
              <a:spcAft>
                <a:spcPts val="900"/>
              </a:spcAft>
              <a:buFont typeface="Arial" panose="020B0604020202020204" pitchFamily="34" charset="0"/>
              <a:buChar char="•"/>
            </a:pPr>
            <a:r>
              <a:rPr lang="en-US" b="0" i="0" dirty="0">
                <a:solidFill>
                  <a:srgbClr val="05192D"/>
                </a:solidFill>
                <a:effectLst/>
                <a:latin typeface="Studio-Feixen-Sans"/>
              </a:rPr>
              <a:t>Result:</a:t>
            </a:r>
          </a:p>
          <a:p>
            <a:pPr algn="ctr">
              <a:spcAft>
                <a:spcPts val="1050"/>
              </a:spcAft>
            </a:pPr>
            <a:r>
              <a:rPr lang="en-US" b="0" i="1" dirty="0">
                <a:solidFill>
                  <a:srgbClr val="05192D"/>
                </a:solidFill>
                <a:effectLst/>
                <a:latin typeface="Studio-Feixen-Sans"/>
              </a:rPr>
              <a:t>Image generated for “Advertising” prompt</a:t>
            </a:r>
            <a:endParaRPr lang="en-US" b="0" i="0" dirty="0">
              <a:solidFill>
                <a:srgbClr val="05192D"/>
              </a:solidFill>
              <a:effectLst/>
              <a:latin typeface="Studio-Feixen-Sans"/>
            </a:endParaRPr>
          </a:p>
          <a:p>
            <a:pPr algn="l" rtl="0">
              <a:spcAft>
                <a:spcPts val="1800"/>
              </a:spcAft>
            </a:pPr>
            <a:r>
              <a:rPr lang="en-US" b="1" i="0" dirty="0">
                <a:solidFill>
                  <a:srgbClr val="05192D"/>
                </a:solidFill>
                <a:effectLst/>
                <a:latin typeface="Studio-Feixen-Sans"/>
              </a:rPr>
              <a:t>Game Development</a:t>
            </a:r>
          </a:p>
          <a:p>
            <a:pPr algn="l" rtl="0">
              <a:spcAft>
                <a:spcPts val="1050"/>
              </a:spcAft>
            </a:pPr>
            <a:r>
              <a:rPr lang="en-US" b="0" i="0" dirty="0">
                <a:solidFill>
                  <a:srgbClr val="05192D"/>
                </a:solidFill>
                <a:effectLst/>
                <a:latin typeface="Studio-Feixen-Sans"/>
              </a:rPr>
              <a:t>For this final example, let’s ask the model to add textual information highlighted in orange in the prompt, and let’s see how it behaves.</a:t>
            </a:r>
          </a:p>
          <a:p>
            <a:pPr algn="l">
              <a:spcAft>
                <a:spcPts val="900"/>
              </a:spcAft>
              <a:buFont typeface="Arial" panose="020B0604020202020204" pitchFamily="34" charset="0"/>
              <a:buChar char="•"/>
            </a:pPr>
            <a:r>
              <a:rPr lang="en-US" b="0" i="0" dirty="0">
                <a:solidFill>
                  <a:srgbClr val="05192D"/>
                </a:solidFill>
                <a:effectLst/>
                <a:latin typeface="Studio-Feixen-Sans"/>
              </a:rPr>
              <a:t>Prompt:</a:t>
            </a:r>
          </a:p>
          <a:p>
            <a:pPr algn="l" rtl="0">
              <a:spcAft>
                <a:spcPts val="1050"/>
              </a:spcAft>
            </a:pPr>
            <a:r>
              <a:rPr lang="en-US" b="0" i="1" dirty="0">
                <a:solidFill>
                  <a:srgbClr val="05192D"/>
                </a:solidFill>
                <a:effectLst/>
                <a:latin typeface="Studio-Feixen-Sans"/>
              </a:rPr>
              <a:t>Design a concept art of a mystical forest at twilight, with glowing plants and a hidden entrance to an underground cave, for an adventure game setting. Include a signpost in the image with the text </a:t>
            </a:r>
            <a:r>
              <a:rPr lang="en-US" b="1" i="1" dirty="0">
                <a:solidFill>
                  <a:srgbClr val="05192D"/>
                </a:solidFill>
                <a:effectLst/>
                <a:latin typeface="Studio-Feixen-Sans"/>
              </a:rPr>
              <a:t>'Beware: Mythical Creatures Ahead'</a:t>
            </a:r>
            <a:r>
              <a:rPr lang="en-US" b="0" i="1" dirty="0">
                <a:solidFill>
                  <a:srgbClr val="05192D"/>
                </a:solidFill>
                <a:effectLst/>
                <a:latin typeface="Studio-Feixen-Sans"/>
              </a:rPr>
              <a:t> in an ancient, mystical font style.</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dirty="0">
                <a:solidFill>
                  <a:srgbClr val="05192D"/>
                </a:solidFill>
                <a:effectLst/>
                <a:latin typeface="Studio-Feixen-Sans"/>
              </a:rPr>
              <a:t>Code:</a:t>
            </a:r>
          </a:p>
          <a:p>
            <a:pPr algn="l">
              <a:spcAft>
                <a:spcPts val="1800"/>
              </a:spcAft>
            </a:pPr>
            <a:r>
              <a:rPr lang="en-US" b="0" i="0" dirty="0" err="1">
                <a:solidFill>
                  <a:srgbClr val="05192D"/>
                </a:solidFill>
                <a:effectLst/>
                <a:latin typeface="Studio-Feixen-Sans"/>
              </a:rPr>
              <a:t>game_dev_prompt</a:t>
            </a:r>
            <a:r>
              <a:rPr lang="en-US" b="0" i="0" dirty="0">
                <a:solidFill>
                  <a:srgbClr val="05192D"/>
                </a:solidFill>
                <a:effectLst/>
                <a:latin typeface="Studio-Feixen-Sans"/>
              </a:rPr>
              <a:t> = </a:t>
            </a:r>
            <a:r>
              <a:rPr lang="en-US" b="0" i="0" dirty="0">
                <a:solidFill>
                  <a:srgbClr val="5646A5"/>
                </a:solidFill>
                <a:effectLst/>
                <a:latin typeface="Studio-Feixen-Sans"/>
              </a:rPr>
              <a:t>"Design a concept art of a mystical forest at twilight, with glowing plants and a hidden entrance to an underground cave, for an adventure game setting. Include a signpost in the image with the text 'Beware: Mythical Creatures Ahead' in an ancient, mystical font style"</a:t>
            </a:r>
            <a:r>
              <a:rPr lang="en-US" b="0" i="0" dirty="0">
                <a:solidFill>
                  <a:srgbClr val="05192D"/>
                </a:solidFill>
                <a:effectLst/>
                <a:latin typeface="Studio-Feixen-Sans"/>
              </a:rPr>
              <a:t> get_image_from_DALL_E_3_API</a:t>
            </a:r>
            <a:r>
              <a:rPr lang="en-US" b="0" i="0" dirty="0">
                <a:solidFill>
                  <a:srgbClr val="586E75"/>
                </a:solidFill>
                <a:effectLst/>
                <a:latin typeface="Studio-Feixen-Sans"/>
              </a:rPr>
              <a:t>(</a:t>
            </a:r>
            <a:r>
              <a:rPr lang="en-US" b="0" i="0" dirty="0" err="1">
                <a:solidFill>
                  <a:srgbClr val="05192D"/>
                </a:solidFill>
                <a:effectLst/>
                <a:latin typeface="Studio-Feixen-Sans"/>
              </a:rPr>
              <a:t>game_dev_prompt</a:t>
            </a:r>
            <a:r>
              <a:rPr lang="en-US" b="0" i="0" dirty="0">
                <a:solidFill>
                  <a:srgbClr val="586E75"/>
                </a:solidFill>
                <a:effectLst/>
                <a:latin typeface="Studio-Feixen-Sans"/>
              </a:rPr>
              <a:t>)</a:t>
            </a:r>
            <a:endParaRPr lang="en-US" b="0" i="0" dirty="0">
              <a:solidFill>
                <a:srgbClr val="05192D"/>
              </a:solidFill>
              <a:effectLst/>
              <a:latin typeface="Studio-Feixen-Sans"/>
            </a:endParaRPr>
          </a:p>
          <a:p>
            <a:pPr algn="l">
              <a:spcAft>
                <a:spcPts val="1800"/>
              </a:spcAft>
            </a:pPr>
            <a:r>
              <a:rPr lang="en-US" b="1" i="0" u="none" strike="noStrike" cap="all" dirty="0">
                <a:solidFill>
                  <a:srgbClr val="5D6A77"/>
                </a:solidFill>
                <a:effectLst/>
                <a:latin typeface="Studio-Feixen-Sans"/>
                <a:hlinkClick r:id="rId14"/>
              </a:rPr>
              <a:t>Powered By </a:t>
            </a:r>
            <a:endParaRPr lang="en-US" b="1" i="0" cap="all" dirty="0">
              <a:solidFill>
                <a:srgbClr val="5D6A77"/>
              </a:solidFill>
              <a:effectLst/>
              <a:latin typeface="Studio-Feixen-Sans"/>
            </a:endParaRPr>
          </a:p>
          <a:p>
            <a:pPr algn="l">
              <a:spcAft>
                <a:spcPts val="900"/>
              </a:spcAft>
              <a:buFont typeface="Arial" panose="020B0604020202020204" pitchFamily="34" charset="0"/>
              <a:buChar char="•"/>
            </a:pPr>
            <a:r>
              <a:rPr lang="en-US" b="0" i="0" dirty="0">
                <a:solidFill>
                  <a:srgbClr val="05192D"/>
                </a:solidFill>
                <a:effectLst/>
                <a:latin typeface="Studio-Feixen-Sans"/>
              </a:rPr>
              <a:t>Result:</a:t>
            </a:r>
          </a:p>
          <a:p>
            <a:pPr algn="ctr" rtl="0">
              <a:spcAft>
                <a:spcPts val="1050"/>
              </a:spcAft>
            </a:pPr>
            <a:r>
              <a:rPr lang="en-US" b="0" i="1" dirty="0">
                <a:solidFill>
                  <a:srgbClr val="05192D"/>
                </a:solidFill>
                <a:effectLst/>
                <a:latin typeface="Studio-Feixen-Sans"/>
              </a:rPr>
              <a:t>Image generated for “Game Development” prompt</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We can see that the model was able to successfully add the text “BEWARE MYTHICAL CREATURES AHEAD” after generating the image. That’s just fantastic.</a:t>
            </a:r>
          </a:p>
          <a:p>
            <a:pPr algn="l" rtl="0">
              <a:spcBef>
                <a:spcPts val="1800"/>
              </a:spcBef>
              <a:spcAft>
                <a:spcPts val="1800"/>
              </a:spcAft>
            </a:pPr>
            <a:r>
              <a:rPr lang="en-US" b="1" i="0" dirty="0">
                <a:solidFill>
                  <a:srgbClr val="05192D"/>
                </a:solidFill>
                <a:effectLst/>
                <a:latin typeface="Studio-Feixen-Sans"/>
              </a:rPr>
              <a:t>Best Practices When Using DALL-E 3 API</a:t>
            </a:r>
          </a:p>
          <a:p>
            <a:pPr algn="l" rtl="0">
              <a:spcAft>
                <a:spcPts val="1050"/>
              </a:spcAft>
            </a:pPr>
            <a:r>
              <a:rPr lang="en-US" b="0" i="0" dirty="0">
                <a:solidFill>
                  <a:srgbClr val="05192D"/>
                </a:solidFill>
                <a:effectLst/>
                <a:latin typeface="Studio-Feixen-Sans"/>
              </a:rPr>
              <a:t>To have a better experience with DALL-E 3 API, here are some best practices and guidelines:</a:t>
            </a:r>
          </a:p>
          <a:p>
            <a:pPr algn="l">
              <a:spcAft>
                <a:spcPts val="900"/>
              </a:spcAft>
              <a:buFont typeface="Arial" panose="020B0604020202020204" pitchFamily="34" charset="0"/>
              <a:buChar char="•"/>
            </a:pPr>
            <a:r>
              <a:rPr lang="en-US" b="1" i="0" dirty="0">
                <a:solidFill>
                  <a:srgbClr val="05192D"/>
                </a:solidFill>
                <a:effectLst/>
                <a:latin typeface="Studio-Feixen-Sans"/>
              </a:rPr>
              <a:t>Prioritize detailed communication:</a:t>
            </a:r>
            <a:r>
              <a:rPr lang="en-US" b="0" i="0" dirty="0">
                <a:solidFill>
                  <a:srgbClr val="05192D"/>
                </a:solidFill>
                <a:effectLst/>
                <a:latin typeface="Studio-Feixen-Sans"/>
              </a:rPr>
              <a:t> Providing precise and detailed prompts to DALL-E 3 is key, just as clear and specific instructions help in human interactions. The more explicit the requests, the more accurate the end result</a:t>
            </a:r>
          </a:p>
          <a:p>
            <a:pPr algn="l">
              <a:spcAft>
                <a:spcPts val="900"/>
              </a:spcAft>
              <a:buFont typeface="Arial" panose="020B0604020202020204" pitchFamily="34" charset="0"/>
              <a:buChar char="•"/>
            </a:pPr>
            <a:r>
              <a:rPr lang="en-US" b="1" i="0" dirty="0">
                <a:solidFill>
                  <a:srgbClr val="05192D"/>
                </a:solidFill>
                <a:effectLst/>
                <a:latin typeface="Studio-Feixen-Sans"/>
              </a:rPr>
              <a:t>Ethical considerations:</a:t>
            </a:r>
            <a:r>
              <a:rPr lang="en-US" b="0" i="0" dirty="0">
                <a:solidFill>
                  <a:srgbClr val="05192D"/>
                </a:solidFill>
                <a:effectLst/>
                <a:latin typeface="Studio-Feixen-Sans"/>
              </a:rPr>
              <a:t> It is important to be mindful of the ethical implications of the final creations by respecting copyright and privacy laws, and considering the potential impact of the generated images.</a:t>
            </a:r>
          </a:p>
          <a:p>
            <a:pPr algn="l">
              <a:spcAft>
                <a:spcPts val="900"/>
              </a:spcAft>
              <a:buFont typeface="Arial" panose="020B0604020202020204" pitchFamily="34" charset="0"/>
              <a:buChar char="•"/>
            </a:pPr>
            <a:r>
              <a:rPr lang="en-US" b="1" i="0" dirty="0">
                <a:solidFill>
                  <a:srgbClr val="05192D"/>
                </a:solidFill>
                <a:effectLst/>
                <a:latin typeface="Studio-Feixen-Sans"/>
              </a:rPr>
              <a:t>Acknowledge and adapt to its limitations: </a:t>
            </a:r>
            <a:r>
              <a:rPr lang="en-US" b="0" i="0" dirty="0">
                <a:solidFill>
                  <a:srgbClr val="05192D"/>
                </a:solidFill>
                <a:effectLst/>
                <a:latin typeface="Studio-Feixen-Sans"/>
              </a:rPr>
              <a:t>Like any technology, DALL-E 3 has its own limitations as well. Familiarizing yourself with what the API can and can not do will help tailor the prompts for more realistic expectations.</a:t>
            </a:r>
          </a:p>
          <a:p>
            <a:pPr algn="l">
              <a:spcAft>
                <a:spcPts val="900"/>
              </a:spcAft>
              <a:buFont typeface="Arial" panose="020B0604020202020204" pitchFamily="34" charset="0"/>
              <a:buChar char="•"/>
            </a:pPr>
            <a:r>
              <a:rPr lang="en-US" b="1" i="0" dirty="0">
                <a:solidFill>
                  <a:srgbClr val="05192D"/>
                </a:solidFill>
                <a:effectLst/>
                <a:latin typeface="Studio-Feixen-Sans"/>
              </a:rPr>
              <a:t>Stay informed and evolve:</a:t>
            </a:r>
            <a:r>
              <a:rPr lang="en-US" b="0" i="0" dirty="0">
                <a:solidFill>
                  <a:srgbClr val="05192D"/>
                </a:solidFill>
                <a:effectLst/>
                <a:latin typeface="Studio-Feixen-Sans"/>
              </a:rPr>
              <a:t> trying a variety of prompts can help discover the API’s range of possibilities and also one’s own creative boundaries. For painters, this is similar to exploring different brushes and colors.</a:t>
            </a:r>
          </a:p>
          <a:p>
            <a:pPr algn="l" rtl="0">
              <a:spcBef>
                <a:spcPts val="1800"/>
              </a:spcBef>
              <a:spcAft>
                <a:spcPts val="1800"/>
              </a:spcAft>
            </a:pPr>
            <a:r>
              <a:rPr lang="en-US" b="1" i="0" dirty="0">
                <a:solidFill>
                  <a:srgbClr val="05192D"/>
                </a:solidFill>
                <a:effectLst/>
                <a:latin typeface="Studio-Feixen-Sans"/>
              </a:rPr>
              <a:t>Conclusion</a:t>
            </a:r>
          </a:p>
          <a:p>
            <a:pPr algn="l" rtl="0">
              <a:spcAft>
                <a:spcPts val="1050"/>
              </a:spcAft>
            </a:pPr>
            <a:r>
              <a:rPr lang="en-US" b="0" i="0" dirty="0">
                <a:solidFill>
                  <a:srgbClr val="05192D"/>
                </a:solidFill>
                <a:effectLst/>
                <a:latin typeface="Studio-Feixen-Sans"/>
              </a:rPr>
              <a:t>In summary, this article has presented an exhaustive exploration of the DALL-E 3 API, detailing its setup and various applications. We began with an overview of the API, outlining its groundbreaking capabilities and setting the stage for a deeper dive.</a:t>
            </a:r>
          </a:p>
          <a:p>
            <a:pPr algn="l" rtl="0">
              <a:spcAft>
                <a:spcPts val="1050"/>
              </a:spcAft>
            </a:pPr>
            <a:r>
              <a:rPr lang="en-US" b="0" i="0" dirty="0">
                <a:solidFill>
                  <a:srgbClr val="05192D"/>
                </a:solidFill>
                <a:effectLst/>
                <a:latin typeface="Studio-Feixen-Sans"/>
              </a:rPr>
              <a:t>We then delved into the specific features of DALL-E 3, providing clarity on its advanced image generation functionalities. This was followed by an insightful look into various industry use cases, demonstrating the API's versatility and wide-ranging impact.</a:t>
            </a:r>
          </a:p>
          <a:p>
            <a:pPr algn="l" rtl="0">
              <a:spcAft>
                <a:spcPts val="1050"/>
              </a:spcAft>
            </a:pPr>
            <a:r>
              <a:rPr lang="en-US" b="0" i="0" dirty="0">
                <a:solidFill>
                  <a:srgbClr val="05192D"/>
                </a:solidFill>
                <a:effectLst/>
                <a:latin typeface="Studio-Feixen-Sans"/>
              </a:rPr>
              <a:t>The article also guided through the initial steps of using the DALL-E 3 API, from obtaining access to setting it up for different applications, highlighting the importance of understanding and effectively using the API's features.</a:t>
            </a:r>
          </a:p>
          <a:p>
            <a:pPr algn="l" rtl="0">
              <a:spcAft>
                <a:spcPts val="1050"/>
              </a:spcAft>
            </a:pPr>
            <a:r>
              <a:rPr lang="en-US" b="0" i="0" dirty="0">
                <a:solidFill>
                  <a:srgbClr val="05192D"/>
                </a:solidFill>
                <a:effectLst/>
                <a:latin typeface="Studio-Feixen-Sans"/>
              </a:rPr>
              <a:t>Additionally, we discussed best practices for using the DALL-E 3 API, emphasizing ethical considerations and strategies for maximizing its potential. Practical tips, coupled with examples of the API's capabilities, were shared to assist users in optimizing their experience.</a:t>
            </a:r>
          </a:p>
          <a:p>
            <a:pPr algn="l">
              <a:spcAft>
                <a:spcPts val="1050"/>
              </a:spcAft>
            </a:pPr>
            <a:r>
              <a:rPr lang="en-US" b="0" i="0" dirty="0">
                <a:solidFill>
                  <a:srgbClr val="05192D"/>
                </a:solidFill>
                <a:effectLst/>
                <a:latin typeface="Studio-Feixen-Sans"/>
              </a:rPr>
              <a:t>Are you ready to take your next step in the world of AI and creative technology? Enhance your skills and unlock your creative potential with the advanced tools used by AI innovators. Embark on your journey with our </a:t>
            </a:r>
            <a:r>
              <a:rPr lang="en-US" b="1" i="0" u="none" strike="noStrike" dirty="0">
                <a:solidFill>
                  <a:srgbClr val="0075AD"/>
                </a:solidFill>
                <a:effectLst/>
                <a:latin typeface="Studio-Feixen-Sans"/>
                <a:hlinkClick r:id="rId15"/>
              </a:rPr>
              <a:t>How to Use Midjourney: A Comprehensive Guide to AI-Generated Artwork Creation</a:t>
            </a:r>
            <a:r>
              <a:rPr lang="en-US" b="0" i="0" dirty="0">
                <a:solidFill>
                  <a:srgbClr val="05192D"/>
                </a:solidFill>
                <a:effectLst/>
                <a:latin typeface="Studio-Feixen-Sans"/>
              </a:rPr>
              <a:t> tutorial today. Or, learn how to work with other popular APIs, such as our </a:t>
            </a:r>
            <a:r>
              <a:rPr lang="en-US" b="1" i="0" u="none" strike="noStrike" dirty="0">
                <a:solidFill>
                  <a:srgbClr val="0075AD"/>
                </a:solidFill>
                <a:effectLst/>
                <a:latin typeface="Studio-Feixen-Sans"/>
                <a:hlinkClick r:id="rId16"/>
              </a:rPr>
              <a:t>Working with the OpenAI API</a:t>
            </a:r>
            <a:r>
              <a:rPr lang="en-US" b="0" i="0" dirty="0">
                <a:solidFill>
                  <a:srgbClr val="05192D"/>
                </a:solidFill>
                <a:effectLst/>
                <a:latin typeface="Studio-Feixen-Sans"/>
              </a:rPr>
              <a:t> course.</a:t>
            </a:r>
          </a:p>
          <a:p>
            <a:endParaRPr lang="en-US" dirty="0"/>
          </a:p>
        </p:txBody>
      </p:sp>
      <p:sp>
        <p:nvSpPr>
          <p:cNvPr id="4" name="Slide Number Placeholder 3"/>
          <p:cNvSpPr>
            <a:spLocks noGrp="1"/>
          </p:cNvSpPr>
          <p:nvPr>
            <p:ph type="sldNum" sz="quarter" idx="5"/>
          </p:nvPr>
        </p:nvSpPr>
        <p:spPr/>
        <p:txBody>
          <a:bodyPr/>
          <a:lstStyle/>
          <a:p>
            <a:fld id="{2EE7DE01-FC01-4C3B-9017-511035E0954A}" type="slidenum">
              <a:rPr lang="en-US" smtClean="0"/>
              <a:t>106</a:t>
            </a:fld>
            <a:endParaRPr lang="en-US"/>
          </a:p>
        </p:txBody>
      </p:sp>
    </p:spTree>
    <p:extLst>
      <p:ext uri="{BB962C8B-B14F-4D97-AF65-F5344CB8AC3E}">
        <p14:creationId xmlns:p14="http://schemas.microsoft.com/office/powerpoint/2010/main" val="3699034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3750"/>
              </a:lnSpc>
              <a:spcAft>
                <a:spcPts val="1200"/>
              </a:spcAft>
            </a:pPr>
            <a:r>
              <a:rPr lang="en-US" b="1" i="0" dirty="0">
                <a:solidFill>
                  <a:srgbClr val="05192D"/>
                </a:solidFill>
                <a:effectLst/>
                <a:latin typeface="Studio-Feixen-Sans"/>
              </a:rPr>
              <a:t>A Comprehensive Guide to the DALL-E 3 API</a:t>
            </a:r>
          </a:p>
          <a:p>
            <a:pPr algn="l">
              <a:lnSpc>
                <a:spcPts val="2025"/>
              </a:lnSpc>
              <a:spcAft>
                <a:spcPts val="1200"/>
              </a:spcAft>
            </a:pPr>
            <a:r>
              <a:rPr lang="en-US" b="0" i="0" dirty="0">
                <a:solidFill>
                  <a:srgbClr val="05192D"/>
                </a:solidFill>
                <a:effectLst/>
                <a:latin typeface="Studio-Feixen-Sans"/>
              </a:rPr>
              <a:t>Discover the transformative power of DALL-E 3 API in this guide, covering its key features, industry applications, and tips for users to unlock their creative potential.</a:t>
            </a:r>
          </a:p>
          <a:p>
            <a:pPr algn="l">
              <a:lnSpc>
                <a:spcPts val="1365"/>
              </a:lnSpc>
              <a:spcAft>
                <a:spcPts val="4275"/>
              </a:spcAft>
            </a:pPr>
            <a:r>
              <a:rPr lang="en-US" b="0" i="0" dirty="0">
                <a:solidFill>
                  <a:srgbClr val="626D79"/>
                </a:solidFill>
                <a:effectLst/>
                <a:latin typeface="Studio-Feixen-Sans"/>
              </a:rPr>
              <a:t>Nov 22, 2023 · 14 min read</a:t>
            </a:r>
          </a:p>
          <a:p>
            <a:pPr algn="l">
              <a:lnSpc>
                <a:spcPts val="1350"/>
              </a:lnSpc>
              <a:buFont typeface="Arial" panose="020B0604020202020204" pitchFamily="34" charset="0"/>
              <a:buChar char="•"/>
            </a:pPr>
            <a:r>
              <a:rPr lang="en-US" b="1" i="0" cap="all" dirty="0" err="1">
                <a:solidFill>
                  <a:srgbClr val="05192D"/>
                </a:solidFill>
                <a:effectLst/>
                <a:latin typeface="Studio-Feixen-Sans"/>
              </a:rPr>
              <a:t>Contents</a:t>
            </a:r>
            <a:r>
              <a:rPr lang="en-US" b="0" i="0" u="none" strike="noStrike" dirty="0" err="1">
                <a:solidFill>
                  <a:srgbClr val="444C54"/>
                </a:solidFill>
                <a:effectLst/>
                <a:latin typeface="Studio-Feixen-Sans"/>
                <a:hlinkClick r:id="rId3"/>
              </a:rPr>
              <a:t>An</a:t>
            </a:r>
            <a:r>
              <a:rPr lang="en-US" b="0" i="0" u="none" strike="noStrike" dirty="0">
                <a:solidFill>
                  <a:srgbClr val="444C54"/>
                </a:solidFill>
                <a:effectLst/>
                <a:latin typeface="Studio-Feixen-Sans"/>
                <a:hlinkClick r:id="rId3"/>
              </a:rPr>
              <a:t> Overview of DALL-E 3 API</a:t>
            </a:r>
            <a:endParaRPr lang="en-US" b="0" i="0" dirty="0">
              <a:solidFill>
                <a:srgbClr val="05192D"/>
              </a:solidFill>
              <a:effectLst/>
              <a:latin typeface="Studio-Feixen-Sans"/>
            </a:endParaRPr>
          </a:p>
          <a:p>
            <a:pPr algn="l">
              <a:lnSpc>
                <a:spcPts val="1268"/>
              </a:lnSpc>
              <a:buFont typeface="Arial" panose="020B0604020202020204" pitchFamily="34" charset="0"/>
              <a:buChar char="•"/>
            </a:pPr>
            <a:r>
              <a:rPr lang="en-US" b="0" i="0" u="none" strike="noStrike" dirty="0">
                <a:solidFill>
                  <a:srgbClr val="65707C"/>
                </a:solidFill>
                <a:effectLst/>
                <a:latin typeface="Studio-Feixen-Sans"/>
                <a:hlinkClick r:id="rId4"/>
              </a:rPr>
              <a:t>What is DALL-E 3?</a:t>
            </a:r>
            <a:endParaRPr lang="en-US" b="0" i="0" dirty="0">
              <a:solidFill>
                <a:srgbClr val="05192D"/>
              </a:solidFill>
              <a:effectLst/>
              <a:latin typeface="Studio-Feixen-Sans"/>
            </a:endParaRPr>
          </a:p>
          <a:p>
            <a:pPr algn="l">
              <a:lnSpc>
                <a:spcPts val="1268"/>
              </a:lnSpc>
              <a:buFont typeface="Arial" panose="020B0604020202020204" pitchFamily="34" charset="0"/>
              <a:buChar char="•"/>
            </a:pPr>
            <a:r>
              <a:rPr lang="en-US" b="0" i="0" u="none" strike="noStrike" dirty="0">
                <a:solidFill>
                  <a:srgbClr val="65707C"/>
                </a:solidFill>
                <a:effectLst/>
                <a:latin typeface="Studio-Feixen-Sans"/>
                <a:hlinkClick r:id="rId5"/>
              </a:rPr>
              <a:t>Why an API Version?</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65707C"/>
                </a:solidFill>
                <a:effectLst/>
                <a:latin typeface="Studio-Feixen-Sans"/>
                <a:hlinkClick r:id="rId6"/>
              </a:rPr>
              <a:t>DALL-E 3 API Features</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65707C"/>
                </a:solidFill>
                <a:effectLst/>
                <a:latin typeface="Studio-Feixen-Sans"/>
                <a:hlinkClick r:id="rId7"/>
              </a:rPr>
              <a:t>Industry Use-Cases of DALL-E 3 API</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65707C"/>
                </a:solidFill>
                <a:effectLst/>
                <a:latin typeface="Studio-Feixen-Sans"/>
                <a:hlinkClick r:id="rId8"/>
              </a:rPr>
              <a:t>Hands-On: Getting Started with DALL-E 3 API</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65707C"/>
                </a:solidFill>
                <a:effectLst/>
                <a:latin typeface="Studio-Feixen-Sans"/>
                <a:hlinkClick r:id="rId9"/>
              </a:rPr>
              <a:t>Best Practices When Using DALL-E 3 API</a:t>
            </a:r>
            <a:endParaRPr lang="en-US" b="0" i="0" dirty="0">
              <a:solidFill>
                <a:srgbClr val="05192D"/>
              </a:solidFill>
              <a:effectLst/>
              <a:latin typeface="Studio-Feixen-Sans"/>
            </a:endParaRPr>
          </a:p>
          <a:p>
            <a:pPr algn="l">
              <a:lnSpc>
                <a:spcPts val="1350"/>
              </a:lnSpc>
              <a:buFont typeface="Arial" panose="020B0604020202020204" pitchFamily="34" charset="0"/>
              <a:buChar char="•"/>
            </a:pPr>
            <a:r>
              <a:rPr lang="en-US" b="0" i="0" u="none" strike="noStrike" dirty="0">
                <a:solidFill>
                  <a:srgbClr val="65707C"/>
                </a:solidFill>
                <a:effectLst/>
                <a:latin typeface="Studio-Feixen-Sans"/>
                <a:hlinkClick r:id="rId10"/>
              </a:rPr>
              <a:t>Conclusion</a:t>
            </a:r>
            <a:endParaRPr lang="en-US" b="0" i="0" dirty="0">
              <a:solidFill>
                <a:srgbClr val="05192D"/>
              </a:solidFill>
              <a:effectLst/>
              <a:latin typeface="Studio-Feixen-Sans"/>
            </a:endParaRPr>
          </a:p>
          <a:p>
            <a:pPr algn="l">
              <a:lnSpc>
                <a:spcPts val="1125"/>
              </a:lnSpc>
            </a:pPr>
            <a:r>
              <a:rPr lang="en-US" b="1" i="0" cap="all" dirty="0">
                <a:solidFill>
                  <a:srgbClr val="05192D"/>
                </a:solidFill>
                <a:effectLst/>
                <a:latin typeface="Studio-Feixen-Sans"/>
              </a:rPr>
              <a:t>Share</a:t>
            </a:r>
            <a:endParaRPr lang="en-US" b="1" i="0" u="none" strike="noStrike" dirty="0">
              <a:solidFill>
                <a:srgbClr val="05192D"/>
              </a:solidFill>
              <a:effectLst/>
              <a:latin typeface="Studio-Feixen-Sans"/>
              <a:hlinkClick r:id="rId11"/>
            </a:endParaRPr>
          </a:p>
          <a:p>
            <a:pPr algn="l" rtl="0">
              <a:spcAft>
                <a:spcPts val="1050"/>
              </a:spcAft>
            </a:pPr>
            <a:r>
              <a:rPr lang="en-US" b="0" i="0" dirty="0">
                <a:solidFill>
                  <a:srgbClr val="05192D"/>
                </a:solidFill>
                <a:effectLst/>
                <a:latin typeface="Studio-Feixen-Sans"/>
              </a:rPr>
              <a:t>We are now living in a world where creativity has fewer boundaries. Thanks to generative AI capabilities in creating natural language, images, and video, our most vivid imaginations can be transformed into stunning visual realities.</a:t>
            </a:r>
          </a:p>
          <a:p>
            <a:pPr algn="l" rtl="0">
              <a:spcAft>
                <a:spcPts val="1050"/>
              </a:spcAft>
            </a:pPr>
            <a:r>
              <a:rPr lang="en-US" b="0" i="0" dirty="0" err="1">
                <a:solidFill>
                  <a:srgbClr val="05192D"/>
                </a:solidFill>
                <a:effectLst/>
                <a:latin typeface="Studio-Feixen-Sans"/>
              </a:rPr>
              <a:t>Scuh</a:t>
            </a:r>
            <a:r>
              <a:rPr lang="en-US" b="0" i="0" dirty="0">
                <a:solidFill>
                  <a:srgbClr val="05192D"/>
                </a:solidFill>
                <a:effectLst/>
                <a:latin typeface="Studio-Feixen-Sans"/>
              </a:rPr>
              <a:t> possibilities seemed like fiction a few years ago, but this is no longer the case, especially with the groundbreaking technology of the DALL-E 3 API.</a:t>
            </a:r>
          </a:p>
          <a:p>
            <a:pPr algn="l" rtl="0">
              <a:spcAft>
                <a:spcPts val="1050"/>
              </a:spcAft>
            </a:pPr>
            <a:r>
              <a:rPr lang="en-US" b="0" i="0" dirty="0">
                <a:solidFill>
                  <a:srgbClr val="05192D"/>
                </a:solidFill>
                <a:effectLst/>
                <a:latin typeface="Studio-Feixen-Sans"/>
              </a:rPr>
              <a:t>This article provides a complete guide to understanding the DALL-E 3 technology, exploring its features, hands-on and real-world applications, and how it is reshaping the creative landscape.</a:t>
            </a:r>
          </a:p>
          <a:p>
            <a:pPr algn="l" rtl="0">
              <a:spcBef>
                <a:spcPts val="1800"/>
              </a:spcBef>
              <a:spcAft>
                <a:spcPts val="1800"/>
              </a:spcAft>
            </a:pPr>
            <a:r>
              <a:rPr lang="en-US" b="1" i="0" dirty="0">
                <a:solidFill>
                  <a:srgbClr val="05192D"/>
                </a:solidFill>
                <a:effectLst/>
                <a:latin typeface="Studio-Feixen-Sans"/>
              </a:rPr>
              <a:t>An Overview of DALL-E 3 API</a:t>
            </a:r>
          </a:p>
          <a:p>
            <a:pPr algn="l" rtl="0">
              <a:spcAft>
                <a:spcPts val="1050"/>
              </a:spcAft>
            </a:pPr>
            <a:r>
              <a:rPr lang="en-US" b="0" i="0" dirty="0">
                <a:solidFill>
                  <a:srgbClr val="05192D"/>
                </a:solidFill>
                <a:effectLst/>
                <a:latin typeface="Studio-Feixen-Sans"/>
              </a:rPr>
              <a:t>Before diving into the API aspect, let’s first understand what DALL-E 3 is. We’ve got a full introduction to </a:t>
            </a:r>
            <a:r>
              <a:rPr lang="en-US" b="1" i="0" u="none" strike="noStrike" dirty="0">
                <a:solidFill>
                  <a:srgbClr val="0075AD"/>
                </a:solidFill>
                <a:effectLst/>
                <a:latin typeface="Studio-Feixen-Sans"/>
                <a:hlinkClick r:id="rId12"/>
              </a:rPr>
              <a:t>using DALL-E 3 </a:t>
            </a:r>
            <a:r>
              <a:rPr lang="en-US" b="0" i="0" dirty="0">
                <a:solidFill>
                  <a:srgbClr val="05192D"/>
                </a:solidFill>
                <a:effectLst/>
                <a:latin typeface="Studio-Feixen-Sans"/>
              </a:rPr>
              <a:t>via Bing and ChatGPT, whereas this guide will focus mainly on integrating the API.</a:t>
            </a:r>
          </a:p>
          <a:p>
            <a:pPr algn="l" rtl="0">
              <a:spcBef>
                <a:spcPts val="1200"/>
              </a:spcBef>
              <a:spcAft>
                <a:spcPts val="1200"/>
              </a:spcAft>
            </a:pPr>
            <a:r>
              <a:rPr lang="en-US" b="1" i="0" dirty="0">
                <a:solidFill>
                  <a:srgbClr val="05192D"/>
                </a:solidFill>
                <a:effectLst/>
                <a:latin typeface="Studio-Feixen-Sans"/>
              </a:rPr>
              <a:t>What is DALL-E 3?</a:t>
            </a:r>
          </a:p>
          <a:p>
            <a:pPr algn="l" rtl="0">
              <a:spcAft>
                <a:spcPts val="1050"/>
              </a:spcAft>
            </a:pPr>
            <a:r>
              <a:rPr lang="en-US" b="0" i="0" dirty="0">
                <a:solidFill>
                  <a:srgbClr val="05192D"/>
                </a:solidFill>
                <a:effectLst/>
                <a:latin typeface="Studio-Feixen-Sans"/>
              </a:rPr>
              <a:t>It is OpenAI’s latest image generation model and was announced in September 2023. This model is capable of understanding significantly more nuance and detail than its predecessors. DALL-E 3 allows users to generate exceptional visuals from textual descriptions.</a:t>
            </a:r>
          </a:p>
          <a:p>
            <a:pPr algn="l" rtl="0">
              <a:spcAft>
                <a:spcPts val="1050"/>
              </a:spcAft>
            </a:pPr>
            <a:r>
              <a:rPr lang="en-US" b="0" i="0" dirty="0">
                <a:solidFill>
                  <a:srgbClr val="05192D"/>
                </a:solidFill>
                <a:effectLst/>
                <a:latin typeface="Studio-Feixen-Sans"/>
              </a:rPr>
              <a:t>Multiple versions, such as DALL-E 1 and DALL-E 2, have been featured respectively in January 2021, and April 2022. DALL-E 3 is by far the most improved version, and below is the table comparing it to the previous versions.</a:t>
            </a:r>
          </a:p>
          <a:p>
            <a:pPr algn="l" rtl="0">
              <a:spcBef>
                <a:spcPts val="600"/>
              </a:spcBef>
              <a:spcAft>
                <a:spcPts val="1200"/>
              </a:spcAft>
            </a:pPr>
            <a:r>
              <a:rPr lang="en-US" b="1" i="0" dirty="0">
                <a:solidFill>
                  <a:srgbClr val="05192D"/>
                </a:solidFill>
                <a:effectLst/>
                <a:latin typeface="Studio-Feixen-Sans"/>
              </a:rPr>
              <a:t>Pricing details</a:t>
            </a:r>
          </a:p>
          <a:p>
            <a:pPr algn="l" rtl="0">
              <a:spcAft>
                <a:spcPts val="1050"/>
              </a:spcAft>
            </a:pPr>
            <a:r>
              <a:rPr lang="en-US" b="0" i="0" dirty="0">
                <a:solidFill>
                  <a:srgbClr val="05192D"/>
                </a:solidFill>
                <a:effectLst/>
                <a:latin typeface="Studio-Feixen-Sans"/>
              </a:rPr>
              <a:t>The pricing details are provided for each one of the DALL-E versions. As we can see, only DALL-E 3 provides standard and high-definition image qualities and their corresponding resolutions.</a:t>
            </a:r>
          </a:p>
          <a:p>
            <a:pPr algn="l" rtl="0">
              <a:spcAft>
                <a:spcPts val="1050"/>
              </a:spcAft>
            </a:pPr>
            <a:r>
              <a:rPr lang="en-US" b="1" i="0" dirty="0">
                <a:solidFill>
                  <a:srgbClr val="05192D"/>
                </a:solidFill>
                <a:effectLst/>
                <a:latin typeface="Studio-Feixen-Sans"/>
              </a:rPr>
              <a:t>Model</a:t>
            </a:r>
          </a:p>
          <a:p>
            <a:pPr algn="l" rtl="0">
              <a:spcAft>
                <a:spcPts val="1050"/>
              </a:spcAft>
            </a:pPr>
            <a:r>
              <a:rPr lang="en-US" b="1" i="0" dirty="0">
                <a:solidFill>
                  <a:srgbClr val="05192D"/>
                </a:solidFill>
                <a:effectLst/>
                <a:latin typeface="Studio-Feixen-Sans"/>
              </a:rPr>
              <a:t>Quality</a:t>
            </a:r>
          </a:p>
          <a:p>
            <a:pPr algn="l" rtl="0">
              <a:spcAft>
                <a:spcPts val="1050"/>
              </a:spcAft>
            </a:pPr>
            <a:r>
              <a:rPr lang="en-US" b="1" i="0" dirty="0">
                <a:solidFill>
                  <a:srgbClr val="05192D"/>
                </a:solidFill>
                <a:effectLst/>
                <a:latin typeface="Studio-Feixen-Sans"/>
              </a:rPr>
              <a:t>Resolution</a:t>
            </a:r>
          </a:p>
          <a:p>
            <a:pPr algn="l" rtl="0">
              <a:spcAft>
                <a:spcPts val="1050"/>
              </a:spcAft>
            </a:pPr>
            <a:r>
              <a:rPr lang="en-US" b="1" i="0" dirty="0">
                <a:solidFill>
                  <a:srgbClr val="05192D"/>
                </a:solidFill>
                <a:effectLst/>
                <a:latin typeface="Studio-Feixen-Sans"/>
              </a:rPr>
              <a:t>Price per image (in US $)</a:t>
            </a:r>
          </a:p>
          <a:p>
            <a:pPr algn="l" rtl="0">
              <a:spcAft>
                <a:spcPts val="1050"/>
              </a:spcAft>
            </a:pPr>
            <a:r>
              <a:rPr lang="en-US" b="1" i="0" dirty="0">
                <a:solidFill>
                  <a:srgbClr val="05192D"/>
                </a:solidFill>
                <a:effectLst/>
                <a:latin typeface="Studio-Feixen-Sans"/>
              </a:rPr>
              <a:t>DALL-E</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 1024x1024</a:t>
            </a:r>
          </a:p>
          <a:p>
            <a:pPr algn="l" rtl="0">
              <a:spcAft>
                <a:spcPts val="1050"/>
              </a:spcAft>
            </a:pPr>
            <a:r>
              <a:rPr lang="en-US" b="0" i="0" dirty="0">
                <a:solidFill>
                  <a:srgbClr val="05192D"/>
                </a:solidFill>
                <a:effectLst/>
                <a:latin typeface="Studio-Feixen-Sans"/>
              </a:rPr>
              <a:t>0.13</a:t>
            </a:r>
          </a:p>
          <a:p>
            <a:pPr algn="l" rtl="0">
              <a:spcAft>
                <a:spcPts val="1050"/>
              </a:spcAft>
            </a:pPr>
            <a:r>
              <a:rPr lang="en-US" b="1" i="0" dirty="0">
                <a:solidFill>
                  <a:srgbClr val="05192D"/>
                </a:solidFill>
                <a:effectLst/>
                <a:latin typeface="Studio-Feixen-Sans"/>
              </a:rPr>
              <a:t>DALL·E 2</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 1024×1024</a:t>
            </a:r>
          </a:p>
          <a:p>
            <a:pPr algn="l" rtl="0">
              <a:spcAft>
                <a:spcPts val="1050"/>
              </a:spcAft>
            </a:pPr>
            <a:r>
              <a:rPr lang="en-US" b="0" i="0" dirty="0">
                <a:solidFill>
                  <a:srgbClr val="05192D"/>
                </a:solidFill>
                <a:effectLst/>
                <a:latin typeface="Studio-Feixen-Sans"/>
              </a:rPr>
              <a:t>0.020</a:t>
            </a:r>
          </a:p>
          <a:p>
            <a:pPr algn="l" rtl="0">
              <a:spcAft>
                <a:spcPts val="1050"/>
              </a:spcAft>
            </a:pPr>
            <a:r>
              <a:rPr lang="en-US" b="0" i="0" dirty="0">
                <a:solidFill>
                  <a:srgbClr val="05192D"/>
                </a:solidFill>
                <a:effectLst/>
                <a:latin typeface="Studio-Feixen-Sans"/>
              </a:rPr>
              <a:t> 512×512</a:t>
            </a:r>
          </a:p>
          <a:p>
            <a:pPr algn="l" rtl="0">
              <a:spcAft>
                <a:spcPts val="1050"/>
              </a:spcAft>
            </a:pPr>
            <a:r>
              <a:rPr lang="en-US" b="0" i="0" dirty="0">
                <a:solidFill>
                  <a:srgbClr val="05192D"/>
                </a:solidFill>
                <a:effectLst/>
                <a:latin typeface="Studio-Feixen-Sans"/>
              </a:rPr>
              <a:t>0.018</a:t>
            </a:r>
          </a:p>
          <a:p>
            <a:pPr algn="l" rtl="0">
              <a:spcAft>
                <a:spcPts val="1050"/>
              </a:spcAft>
            </a:pPr>
            <a:r>
              <a:rPr lang="en-US" b="0" i="0" dirty="0">
                <a:solidFill>
                  <a:srgbClr val="05192D"/>
                </a:solidFill>
                <a:effectLst/>
                <a:latin typeface="Studio-Feixen-Sans"/>
              </a:rPr>
              <a:t> 256×256</a:t>
            </a:r>
          </a:p>
          <a:p>
            <a:pPr algn="l" rtl="0">
              <a:spcAft>
                <a:spcPts val="1050"/>
              </a:spcAft>
            </a:pPr>
            <a:r>
              <a:rPr lang="en-US" b="0" i="0" dirty="0">
                <a:solidFill>
                  <a:srgbClr val="05192D"/>
                </a:solidFill>
                <a:effectLst/>
                <a:latin typeface="Studio-Feixen-Sans"/>
              </a:rPr>
              <a:t>0.016</a:t>
            </a:r>
          </a:p>
          <a:p>
            <a:pPr algn="l" rtl="0">
              <a:spcAft>
                <a:spcPts val="1050"/>
              </a:spcAft>
            </a:pPr>
            <a:r>
              <a:rPr lang="en-US" b="1" i="0" dirty="0">
                <a:solidFill>
                  <a:srgbClr val="05192D"/>
                </a:solidFill>
                <a:effectLst/>
                <a:latin typeface="Studio-Feixen-Sans"/>
              </a:rPr>
              <a:t>DALL·E 3</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Standard</a:t>
            </a:r>
          </a:p>
          <a:p>
            <a:pPr algn="l" rtl="0">
              <a:spcAft>
                <a:spcPts val="1050"/>
              </a:spcAft>
            </a:pPr>
            <a:r>
              <a:rPr lang="en-US" b="0" i="0" dirty="0">
                <a:solidFill>
                  <a:srgbClr val="05192D"/>
                </a:solidFill>
                <a:effectLst/>
                <a:latin typeface="Studio-Feixen-Sans"/>
              </a:rPr>
              <a:t>1024×1024</a:t>
            </a:r>
          </a:p>
          <a:p>
            <a:pPr algn="l" rtl="0">
              <a:spcAft>
                <a:spcPts val="1050"/>
              </a:spcAft>
            </a:pPr>
            <a:r>
              <a:rPr lang="en-US" b="0" i="0" dirty="0">
                <a:solidFill>
                  <a:srgbClr val="05192D"/>
                </a:solidFill>
                <a:effectLst/>
                <a:latin typeface="Studio-Feixen-Sans"/>
              </a:rPr>
              <a:t>0.040</a:t>
            </a:r>
          </a:p>
          <a:p>
            <a:pPr algn="l" rtl="0">
              <a:spcAft>
                <a:spcPts val="1050"/>
              </a:spcAft>
            </a:pPr>
            <a:r>
              <a:rPr lang="en-US" b="0" i="0" dirty="0">
                <a:solidFill>
                  <a:srgbClr val="05192D"/>
                </a:solidFill>
                <a:effectLst/>
                <a:latin typeface="Studio-Feixen-Sans"/>
              </a:rPr>
              <a:t>1024×1792, 1792×1024</a:t>
            </a:r>
          </a:p>
          <a:p>
            <a:pPr algn="l" rtl="0">
              <a:spcAft>
                <a:spcPts val="1050"/>
              </a:spcAft>
            </a:pPr>
            <a:r>
              <a:rPr lang="en-US" b="0" i="0" dirty="0">
                <a:solidFill>
                  <a:srgbClr val="05192D"/>
                </a:solidFill>
                <a:effectLst/>
                <a:latin typeface="Studio-Feixen-Sans"/>
              </a:rPr>
              <a:t>0.080</a:t>
            </a:r>
          </a:p>
          <a:p>
            <a:pPr algn="l" rtl="0">
              <a:spcAft>
                <a:spcPts val="1050"/>
              </a:spcAft>
            </a:pPr>
            <a:r>
              <a:rPr lang="en-US" b="0" i="0" dirty="0">
                <a:solidFill>
                  <a:srgbClr val="05192D"/>
                </a:solidFill>
                <a:effectLst/>
                <a:latin typeface="Studio-Feixen-Sans"/>
              </a:rPr>
              <a:t>HD</a:t>
            </a:r>
          </a:p>
          <a:p>
            <a:pPr algn="l" rtl="0">
              <a:spcAft>
                <a:spcPts val="1050"/>
              </a:spcAft>
            </a:pPr>
            <a:r>
              <a:rPr lang="en-US" b="0" i="0" dirty="0">
                <a:solidFill>
                  <a:srgbClr val="05192D"/>
                </a:solidFill>
                <a:effectLst/>
                <a:latin typeface="Studio-Feixen-Sans"/>
              </a:rPr>
              <a:t>1024×1024</a:t>
            </a:r>
          </a:p>
          <a:p>
            <a:pPr algn="l" rtl="0">
              <a:spcAft>
                <a:spcPts val="1050"/>
              </a:spcAft>
            </a:pPr>
            <a:r>
              <a:rPr lang="en-US" b="0" i="0" dirty="0">
                <a:solidFill>
                  <a:srgbClr val="05192D"/>
                </a:solidFill>
                <a:effectLst/>
                <a:latin typeface="Studio-Feixen-Sans"/>
              </a:rPr>
              <a:t>0.080</a:t>
            </a:r>
          </a:p>
          <a:p>
            <a:pPr algn="l" rtl="0">
              <a:spcAft>
                <a:spcPts val="1050"/>
              </a:spcAft>
            </a:pPr>
            <a:r>
              <a:rPr lang="en-US" b="0" i="0" dirty="0">
                <a:solidFill>
                  <a:srgbClr val="05192D"/>
                </a:solidFill>
                <a:effectLst/>
                <a:latin typeface="Studio-Feixen-Sans"/>
              </a:rPr>
              <a:t>1024×1792, 1792×1024</a:t>
            </a:r>
          </a:p>
          <a:p>
            <a:pPr algn="l" rtl="0">
              <a:spcAft>
                <a:spcPts val="1050"/>
              </a:spcAft>
            </a:pPr>
            <a:r>
              <a:rPr lang="en-US" b="0" i="0" dirty="0">
                <a:solidFill>
                  <a:srgbClr val="05192D"/>
                </a:solidFill>
                <a:effectLst/>
                <a:latin typeface="Studio-Feixen-Sans"/>
              </a:rPr>
              <a:t>0.120</a:t>
            </a:r>
          </a:p>
          <a:p>
            <a:pPr algn="l" rtl="0">
              <a:spcBef>
                <a:spcPts val="600"/>
              </a:spcBef>
              <a:spcAft>
                <a:spcPts val="1200"/>
              </a:spcAft>
            </a:pPr>
            <a:r>
              <a:rPr lang="en-US" b="1" i="0" dirty="0">
                <a:solidFill>
                  <a:srgbClr val="05192D"/>
                </a:solidFill>
                <a:effectLst/>
                <a:latin typeface="Studio-Feixen-Sans"/>
              </a:rPr>
              <a:t>Additional characteristics</a:t>
            </a:r>
          </a:p>
          <a:p>
            <a:pPr algn="l" rtl="0">
              <a:spcAft>
                <a:spcPts val="1050"/>
              </a:spcAft>
            </a:pPr>
            <a:r>
              <a:rPr lang="en-US" b="0" i="0" dirty="0">
                <a:solidFill>
                  <a:srgbClr val="05192D"/>
                </a:solidFill>
                <a:effectLst/>
                <a:latin typeface="Studio-Feixen-Sans"/>
              </a:rPr>
              <a:t>The table above provides a comparative overview of three different iterations of the DALL-E AI system, which is designed to generate images from textual descriptions. These versions are DALL-E, DALL-E 2, and DALL-E 3, each with its own release date and set of features.</a:t>
            </a:r>
          </a:p>
          <a:p>
            <a:pPr algn="l">
              <a:spcAft>
                <a:spcPts val="900"/>
              </a:spcAft>
              <a:buFont typeface="Arial" panose="020B0604020202020204" pitchFamily="34" charset="0"/>
              <a:buChar char="•"/>
            </a:pPr>
            <a:r>
              <a:rPr lang="en-US" b="0" i="0" dirty="0">
                <a:solidFill>
                  <a:srgbClr val="05192D"/>
                </a:solidFill>
                <a:effectLst/>
                <a:latin typeface="Studio-Feixen-Sans"/>
              </a:rPr>
              <a:t>DALL-E, the first version, was introduced in January 2021, utilizing GPT-3 as its underlying language model. It marked the initial step in text-to-image generation technology, available to users with an OpenAI API account.</a:t>
            </a:r>
          </a:p>
          <a:p>
            <a:pPr algn="l">
              <a:spcAft>
                <a:spcPts val="900"/>
              </a:spcAft>
              <a:buFont typeface="Arial" panose="020B0604020202020204" pitchFamily="34" charset="0"/>
              <a:buChar char="•"/>
            </a:pPr>
            <a:r>
              <a:rPr lang="en-US" b="0" i="0" dirty="0">
                <a:solidFill>
                  <a:srgbClr val="05192D"/>
                </a:solidFill>
                <a:effectLst/>
                <a:latin typeface="Studio-Feixen-Sans"/>
              </a:rPr>
              <a:t>The second version, DALL-E 2, was released in July 2022, advancing the technology with the CLIP language model. CLIP's capabilities enhanced the system's understanding of text prompts, leading to more accurate image generation.</a:t>
            </a:r>
          </a:p>
          <a:p>
            <a:pPr algn="l">
              <a:spcAft>
                <a:spcPts val="900"/>
              </a:spcAft>
              <a:buFont typeface="Arial" panose="020B0604020202020204" pitchFamily="34" charset="0"/>
              <a:buChar char="•"/>
            </a:pPr>
            <a:r>
              <a:rPr lang="en-US" b="0" i="0" dirty="0">
                <a:solidFill>
                  <a:srgbClr val="05192D"/>
                </a:solidFill>
                <a:effectLst/>
                <a:latin typeface="Studio-Feixen-Sans"/>
              </a:rPr>
              <a:t>The most recent version is DALL-E 3, which was released in October 2023. It integrates the more advanced GPT-4 language model, likely offering further improved text understanding and image creation. This version is accessible not only to OpenAI API account holders but also to "Plus" subscribers via the ChatGPT interface.</a:t>
            </a:r>
          </a:p>
          <a:p>
            <a:pPr algn="l" rtl="0">
              <a:spcAft>
                <a:spcPts val="1050"/>
              </a:spcAft>
            </a:pPr>
            <a:r>
              <a:rPr lang="en-US" b="0" i="0" dirty="0">
                <a:solidFill>
                  <a:srgbClr val="05192D"/>
                </a:solidFill>
                <a:effectLst/>
                <a:latin typeface="Studio-Feixen-Sans"/>
              </a:rPr>
              <a:t>Each version signifies an evolutionary step in text-to-image AI capabilities, with advancements in language models and accessibility reflecting OpenAI's commitment to improving and democratizing AI technology.</a:t>
            </a:r>
          </a:p>
          <a:p>
            <a:pPr algn="l" rtl="0">
              <a:spcAft>
                <a:spcPts val="1050"/>
              </a:spcAft>
            </a:pPr>
            <a:r>
              <a:rPr lang="en-US" b="0" i="0" dirty="0">
                <a:solidFill>
                  <a:srgbClr val="05192D"/>
                </a:solidFill>
                <a:effectLst/>
                <a:latin typeface="Studio-Feixen-Sans"/>
              </a:rPr>
              <a:t>OpenAI provides additional capabilities through its “Plus” subscription, and one of them is its GPT-4 Vision. To learn more about this, our </a:t>
            </a:r>
            <a:r>
              <a:rPr lang="en-US" b="1" i="0" u="none" strike="noStrike" dirty="0">
                <a:solidFill>
                  <a:srgbClr val="0075AD"/>
                </a:solidFill>
                <a:effectLst/>
                <a:latin typeface="Studio-Feixen-Sans"/>
                <a:hlinkClick r:id="rId13"/>
              </a:rPr>
              <a:t>GPT-4 Vision: A Comprehensive Guide for Beginners</a:t>
            </a:r>
            <a:r>
              <a:rPr lang="en-US" b="0" i="0" dirty="0">
                <a:solidFill>
                  <a:srgbClr val="05192D"/>
                </a:solidFill>
                <a:effectLst/>
                <a:latin typeface="Studio-Feixen-Sans"/>
              </a:rPr>
              <a:t> introduces you to everything you need to know about GPT-4 Vision, from accessing it to going hands-on into real-world examples and its limitations.</a:t>
            </a:r>
          </a:p>
          <a:p>
            <a:pPr algn="l" rtl="0">
              <a:spcAft>
                <a:spcPts val="1050"/>
              </a:spcAft>
            </a:pPr>
            <a:r>
              <a:rPr lang="en-US" b="1" i="0" dirty="0">
                <a:solidFill>
                  <a:srgbClr val="05192D"/>
                </a:solidFill>
                <a:effectLst/>
                <a:latin typeface="Studio-Feixen-Sans"/>
              </a:rPr>
              <a:t> DALL-E</a:t>
            </a:r>
          </a:p>
          <a:p>
            <a:pPr algn="l" rtl="0">
              <a:spcAft>
                <a:spcPts val="1050"/>
              </a:spcAft>
            </a:pPr>
            <a:r>
              <a:rPr lang="en-US" b="1" i="0" dirty="0">
                <a:solidFill>
                  <a:srgbClr val="05192D"/>
                </a:solidFill>
                <a:effectLst/>
                <a:latin typeface="Studio-Feixen-Sans"/>
              </a:rPr>
              <a:t>DALL-E 2</a:t>
            </a:r>
          </a:p>
          <a:p>
            <a:pPr algn="l" rtl="0">
              <a:spcAft>
                <a:spcPts val="1050"/>
              </a:spcAft>
            </a:pPr>
            <a:r>
              <a:rPr lang="en-US" b="1" i="0" dirty="0">
                <a:solidFill>
                  <a:srgbClr val="05192D"/>
                </a:solidFill>
                <a:effectLst/>
                <a:latin typeface="Studio-Feixen-Sans"/>
              </a:rPr>
              <a:t>DALL-E 3</a:t>
            </a:r>
          </a:p>
          <a:p>
            <a:pPr algn="l" rtl="0">
              <a:spcAft>
                <a:spcPts val="1050"/>
              </a:spcAft>
            </a:pPr>
            <a:r>
              <a:rPr lang="en-US" b="1" i="0" dirty="0">
                <a:solidFill>
                  <a:srgbClr val="05192D"/>
                </a:solidFill>
                <a:effectLst/>
                <a:latin typeface="Studio-Feixen-Sans"/>
              </a:rPr>
              <a:t>Release date</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January 2021</a:t>
            </a:r>
          </a:p>
          <a:p>
            <a:pPr algn="l" rtl="0">
              <a:spcAft>
                <a:spcPts val="1050"/>
              </a:spcAft>
            </a:pPr>
            <a:r>
              <a:rPr lang="en-US" b="0" i="0" dirty="0">
                <a:solidFill>
                  <a:srgbClr val="05192D"/>
                </a:solidFill>
                <a:effectLst/>
                <a:latin typeface="Studio-Feixen-Sans"/>
              </a:rPr>
              <a:t>July 2022</a:t>
            </a:r>
          </a:p>
          <a:p>
            <a:pPr algn="l" rtl="0">
              <a:spcAft>
                <a:spcPts val="1050"/>
              </a:spcAft>
            </a:pPr>
            <a:r>
              <a:rPr lang="en-US" b="0" i="0" dirty="0">
                <a:solidFill>
                  <a:srgbClr val="05192D"/>
                </a:solidFill>
                <a:effectLst/>
                <a:latin typeface="Studio-Feixen-Sans"/>
              </a:rPr>
              <a:t>October 2023</a:t>
            </a:r>
          </a:p>
          <a:p>
            <a:pPr algn="l" rtl="0">
              <a:spcAft>
                <a:spcPts val="1050"/>
              </a:spcAft>
            </a:pPr>
            <a:r>
              <a:rPr lang="en-US" b="1" i="0" dirty="0">
                <a:solidFill>
                  <a:srgbClr val="05192D"/>
                </a:solidFill>
                <a:effectLst/>
                <a:latin typeface="Studio-Feixen-Sans"/>
              </a:rPr>
              <a:t>Input data type</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Text prompt</a:t>
            </a:r>
          </a:p>
          <a:p>
            <a:pPr algn="l" rtl="0">
              <a:spcAft>
                <a:spcPts val="1050"/>
              </a:spcAft>
            </a:pPr>
            <a:r>
              <a:rPr lang="en-US" b="0" i="0" dirty="0">
                <a:solidFill>
                  <a:srgbClr val="05192D"/>
                </a:solidFill>
                <a:effectLst/>
                <a:latin typeface="Studio-Feixen-Sans"/>
              </a:rPr>
              <a:t>Text prompt</a:t>
            </a:r>
          </a:p>
          <a:p>
            <a:pPr algn="l" rtl="0">
              <a:spcAft>
                <a:spcPts val="1050"/>
              </a:spcAft>
            </a:pPr>
            <a:r>
              <a:rPr lang="en-US" b="0" i="0" dirty="0">
                <a:solidFill>
                  <a:srgbClr val="05192D"/>
                </a:solidFill>
                <a:effectLst/>
                <a:latin typeface="Studio-Feixen-Sans"/>
              </a:rPr>
              <a:t>Text prompt</a:t>
            </a:r>
          </a:p>
          <a:p>
            <a:pPr algn="l" rtl="0">
              <a:spcAft>
                <a:spcPts val="1050"/>
              </a:spcAft>
            </a:pPr>
            <a:r>
              <a:rPr lang="en-US" b="1" i="0" dirty="0">
                <a:solidFill>
                  <a:srgbClr val="05192D"/>
                </a:solidFill>
                <a:effectLst/>
                <a:latin typeface="Studio-Feixen-Sans"/>
              </a:rPr>
              <a:t>Language model</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GPT-3</a:t>
            </a:r>
          </a:p>
          <a:p>
            <a:pPr algn="l" rtl="0">
              <a:spcAft>
                <a:spcPts val="1050"/>
              </a:spcAft>
            </a:pPr>
            <a:r>
              <a:rPr lang="en-US" b="0" i="0" dirty="0">
                <a:solidFill>
                  <a:srgbClr val="05192D"/>
                </a:solidFill>
                <a:effectLst/>
                <a:latin typeface="Studio-Feixen-Sans"/>
              </a:rPr>
              <a:t>CLIP</a:t>
            </a:r>
          </a:p>
          <a:p>
            <a:pPr algn="l" rtl="0">
              <a:spcAft>
                <a:spcPts val="1050"/>
              </a:spcAft>
            </a:pPr>
            <a:r>
              <a:rPr lang="en-US" b="0" i="0" dirty="0">
                <a:solidFill>
                  <a:srgbClr val="05192D"/>
                </a:solidFill>
                <a:effectLst/>
                <a:latin typeface="Studio-Feixen-Sans"/>
              </a:rPr>
              <a:t>GPT-4</a:t>
            </a:r>
          </a:p>
          <a:p>
            <a:pPr algn="l" rtl="0">
              <a:spcAft>
                <a:spcPts val="1050"/>
              </a:spcAft>
            </a:pPr>
            <a:r>
              <a:rPr lang="en-US" b="1" i="0" dirty="0">
                <a:solidFill>
                  <a:srgbClr val="05192D"/>
                </a:solidFill>
                <a:effectLst/>
                <a:latin typeface="Studio-Feixen-Sans"/>
              </a:rPr>
              <a:t>Available to</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Anyone with an OpenAI API account</a:t>
            </a:r>
          </a:p>
          <a:p>
            <a:pPr algn="l" rtl="0">
              <a:spcAft>
                <a:spcPts val="1050"/>
              </a:spcAft>
            </a:pPr>
            <a:r>
              <a:rPr lang="en-US" b="0" i="0" dirty="0">
                <a:solidFill>
                  <a:srgbClr val="05192D"/>
                </a:solidFill>
                <a:effectLst/>
                <a:latin typeface="Studio-Feixen-Sans"/>
              </a:rPr>
              <a:t>Anyone with an OpenAI API account</a:t>
            </a:r>
          </a:p>
          <a:p>
            <a:pPr algn="l" rtl="0">
              <a:spcAft>
                <a:spcPts val="1050"/>
              </a:spcAft>
            </a:pPr>
            <a:r>
              <a:rPr lang="en-US" b="0" i="0" dirty="0">
                <a:solidFill>
                  <a:srgbClr val="05192D"/>
                </a:solidFill>
                <a:effectLst/>
                <a:latin typeface="Studio-Feixen-Sans"/>
              </a:rPr>
              <a:t>Anyone with an OpenAI API account and the “Plus“ subscribers via ChatGPT</a:t>
            </a:r>
          </a:p>
          <a:p>
            <a:pPr algn="l" rtl="0">
              <a:spcBef>
                <a:spcPts val="1200"/>
              </a:spcBef>
              <a:spcAft>
                <a:spcPts val="1200"/>
              </a:spcAft>
            </a:pPr>
            <a:r>
              <a:rPr lang="en-US" b="1" i="0" dirty="0">
                <a:solidFill>
                  <a:srgbClr val="05192D"/>
                </a:solidFill>
                <a:effectLst/>
                <a:latin typeface="Studio-Feixen-Sans"/>
              </a:rPr>
              <a:t>Why an API Version?</a:t>
            </a:r>
          </a:p>
          <a:p>
            <a:pPr algn="l" rtl="0">
              <a:spcAft>
                <a:spcPts val="1050"/>
              </a:spcAft>
            </a:pPr>
            <a:r>
              <a:rPr lang="en-US" b="0" i="0" dirty="0">
                <a:solidFill>
                  <a:srgbClr val="05192D"/>
                </a:solidFill>
                <a:effectLst/>
                <a:latin typeface="Studio-Feixen-Sans"/>
              </a:rPr>
              <a:t>OpenAI announced the launch of several APIs during its first-ever developer day, and DALL-E 3 was one of them.</a:t>
            </a:r>
          </a:p>
          <a:p>
            <a:pPr algn="l" rtl="0">
              <a:spcAft>
                <a:spcPts val="1050"/>
              </a:spcAft>
            </a:pPr>
            <a:r>
              <a:rPr lang="en-US" b="0" i="0" dirty="0">
                <a:solidFill>
                  <a:srgbClr val="05192D"/>
                </a:solidFill>
                <a:effectLst/>
                <a:latin typeface="Studio-Feixen-Sans"/>
              </a:rPr>
              <a:t>The API version of DALL-E 3 offers more direct and versatile access to its capabilities. After coming to ChatGPT interface and Bing Chat, which provide a more controlled and guided experience, the API version allows developers and businesses to directly integrate DALL-E 3 capabilities into their own applications and workflows.</a:t>
            </a:r>
          </a:p>
          <a:p>
            <a:pPr algn="l" rtl="0">
              <a:spcBef>
                <a:spcPts val="1800"/>
              </a:spcBef>
              <a:spcAft>
                <a:spcPts val="1800"/>
              </a:spcAft>
            </a:pPr>
            <a:r>
              <a:rPr lang="en-US" b="1" i="0" dirty="0">
                <a:solidFill>
                  <a:srgbClr val="05192D"/>
                </a:solidFill>
                <a:effectLst/>
                <a:latin typeface="Studio-Feixen-Sans"/>
              </a:rPr>
              <a:t>DALL-E 3 API Features</a:t>
            </a:r>
          </a:p>
          <a:p>
            <a:pPr algn="l" rtl="0">
              <a:spcAft>
                <a:spcPts val="1050"/>
              </a:spcAft>
            </a:pPr>
            <a:r>
              <a:rPr lang="en-US" b="0" i="0" dirty="0">
                <a:solidFill>
                  <a:srgbClr val="05192D"/>
                </a:solidFill>
                <a:effectLst/>
                <a:latin typeface="Studio-Feixen-Sans"/>
              </a:rPr>
              <a:t>The API brings to the table a set of features designed to improve the users’ experience, and let’s explore these capabilities in detail:</a:t>
            </a:r>
          </a:p>
          <a:p>
            <a:pPr algn="ctr" rtl="0">
              <a:spcAft>
                <a:spcPts val="1050"/>
              </a:spcAft>
            </a:pPr>
            <a:r>
              <a:rPr lang="en-US" b="0" i="1" dirty="0">
                <a:solidFill>
                  <a:srgbClr val="05192D"/>
                </a:solidFill>
                <a:effectLst/>
                <a:latin typeface="Studio-Feixen-Sans"/>
              </a:rPr>
              <a:t>DALL-E 3 API features</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1" i="0" dirty="0">
                <a:solidFill>
                  <a:srgbClr val="05192D"/>
                </a:solidFill>
                <a:effectLst/>
                <a:latin typeface="Studio-Feixen-Sans"/>
              </a:rPr>
              <a:t>Text integration in images:</a:t>
            </a:r>
            <a:r>
              <a:rPr lang="en-US" b="0" i="0" dirty="0">
                <a:solidFill>
                  <a:srgbClr val="05192D"/>
                </a:solidFill>
                <a:effectLst/>
                <a:latin typeface="Studio-Feixen-Sans"/>
              </a:rPr>
              <a:t> DALL-E 3 API can integrate desired text into a visual context, making it look like it was part of the original scene.</a:t>
            </a:r>
          </a:p>
          <a:p>
            <a:pPr algn="l">
              <a:spcAft>
                <a:spcPts val="900"/>
              </a:spcAft>
              <a:buFont typeface="Arial" panose="020B0604020202020204" pitchFamily="34" charset="0"/>
              <a:buChar char="•"/>
            </a:pPr>
            <a:r>
              <a:rPr lang="en-US" b="1" i="0" dirty="0">
                <a:solidFill>
                  <a:srgbClr val="05192D"/>
                </a:solidFill>
                <a:effectLst/>
                <a:latin typeface="Studio-Feixen-Sans"/>
              </a:rPr>
              <a:t>Various image orientations:</a:t>
            </a:r>
            <a:r>
              <a:rPr lang="en-US" b="0" i="0" dirty="0">
                <a:solidFill>
                  <a:srgbClr val="05192D"/>
                </a:solidFill>
                <a:effectLst/>
                <a:latin typeface="Studio-Feixen-Sans"/>
              </a:rPr>
              <a:t> with DALL-E 3, users can generate both landscape and portrait formats of images, ensuring flexibility for different media and layout requirements.</a:t>
            </a:r>
          </a:p>
          <a:p>
            <a:pPr algn="l">
              <a:spcAft>
                <a:spcPts val="900"/>
              </a:spcAft>
              <a:buFont typeface="Arial" panose="020B0604020202020204" pitchFamily="34" charset="0"/>
              <a:buChar char="•"/>
            </a:pPr>
            <a:r>
              <a:rPr lang="en-US" b="1" i="0" dirty="0">
                <a:solidFill>
                  <a:srgbClr val="05192D"/>
                </a:solidFill>
                <a:effectLst/>
                <a:latin typeface="Studio-Feixen-Sans"/>
              </a:rPr>
              <a:t>Better image quality: </a:t>
            </a:r>
            <a:r>
              <a:rPr lang="en-US" b="0" i="0" dirty="0">
                <a:solidFill>
                  <a:srgbClr val="05192D"/>
                </a:solidFill>
                <a:effectLst/>
                <a:latin typeface="Studio-Feixen-Sans"/>
              </a:rPr>
              <a:t>the model is not able to create visually attractive images, but also rich in details, hence providing a realistic and captivating visual experience</a:t>
            </a:r>
          </a:p>
          <a:p>
            <a:pPr algn="l">
              <a:spcAft>
                <a:spcPts val="900"/>
              </a:spcAft>
              <a:buFont typeface="Arial" panose="020B0604020202020204" pitchFamily="34" charset="0"/>
              <a:buChar char="•"/>
            </a:pPr>
            <a:r>
              <a:rPr lang="en-US" b="1" i="0" dirty="0">
                <a:solidFill>
                  <a:srgbClr val="05192D"/>
                </a:solidFill>
                <a:effectLst/>
                <a:latin typeface="Studio-Feixen-Sans"/>
              </a:rPr>
              <a:t>Complex prompt understanding:</a:t>
            </a:r>
            <a:r>
              <a:rPr lang="en-US" b="0" i="0" dirty="0">
                <a:solidFill>
                  <a:srgbClr val="05192D"/>
                </a:solidFill>
                <a:effectLst/>
                <a:latin typeface="Studio-Feixen-Sans"/>
              </a:rPr>
              <a:t> DALL-E 3 is efficient at interpreting complex prompts, allowing users to create highly specific and detailed images.</a:t>
            </a:r>
          </a:p>
          <a:p>
            <a:pPr algn="l" rtl="0">
              <a:spcBef>
                <a:spcPts val="1800"/>
              </a:spcBef>
              <a:spcAft>
                <a:spcPts val="1800"/>
              </a:spcAft>
            </a:pPr>
            <a:r>
              <a:rPr lang="en-US" b="1" i="0" dirty="0">
                <a:solidFill>
                  <a:srgbClr val="05192D"/>
                </a:solidFill>
                <a:effectLst/>
                <a:latin typeface="Studio-Feixen-Sans"/>
              </a:rPr>
              <a:t>Industry Use-Cases of DALL-E 3 API</a:t>
            </a:r>
          </a:p>
          <a:p>
            <a:pPr algn="l" rtl="0">
              <a:spcAft>
                <a:spcPts val="1050"/>
              </a:spcAft>
            </a:pPr>
            <a:r>
              <a:rPr lang="en-US" b="0" i="0" dirty="0">
                <a:solidFill>
                  <a:srgbClr val="05192D"/>
                </a:solidFill>
                <a:effectLst/>
                <a:latin typeface="Studio-Feixen-Sans"/>
              </a:rPr>
              <a:t>Many industries have been taking advantage of the DALL-E technology since the initial versions. This current API provides more advanced image-generation capabilities, facilitating creativity and efficiency.</a:t>
            </a:r>
          </a:p>
          <a:p>
            <a:pPr algn="l" rtl="0">
              <a:spcAft>
                <a:spcPts val="1050"/>
              </a:spcAft>
            </a:pPr>
            <a:r>
              <a:rPr lang="en-US" b="0" i="0" dirty="0">
                <a:solidFill>
                  <a:srgbClr val="05192D"/>
                </a:solidFill>
                <a:effectLst/>
                <a:latin typeface="Studio-Feixen-Sans"/>
              </a:rPr>
              <a:t>Even though there are countless of industries, this section focuses on three of them, such as advertising and marketing, education, and video game development.</a:t>
            </a:r>
          </a:p>
          <a:p>
            <a:pPr algn="l">
              <a:spcAft>
                <a:spcPts val="900"/>
              </a:spcAft>
              <a:buFont typeface="Arial" panose="020B0604020202020204" pitchFamily="34" charset="0"/>
              <a:buChar char="•"/>
            </a:pPr>
            <a:r>
              <a:rPr lang="en-US" b="1" i="0" dirty="0">
                <a:solidFill>
                  <a:srgbClr val="05192D"/>
                </a:solidFill>
                <a:effectLst/>
                <a:latin typeface="Studio-Feixen-Sans"/>
              </a:rPr>
              <a:t>Advertising and marketing:</a:t>
            </a:r>
            <a:r>
              <a:rPr lang="en-US" b="0" i="0" dirty="0">
                <a:solidFill>
                  <a:srgbClr val="05192D"/>
                </a:solidFill>
                <a:effectLst/>
                <a:latin typeface="Studio-Feixen-Sans"/>
              </a:rPr>
              <a:t> Multiple agencies can leverage the API for a quick creation of customized visuals for marketing campaigns and branding. This has the benefit of improving their creativity and reducing time to market.</a:t>
            </a:r>
          </a:p>
          <a:p>
            <a:pPr algn="l">
              <a:spcAft>
                <a:spcPts val="900"/>
              </a:spcAft>
              <a:buFont typeface="Arial" panose="020B0604020202020204" pitchFamily="34" charset="0"/>
              <a:buChar char="•"/>
            </a:pPr>
            <a:r>
              <a:rPr lang="en-US" b="1" i="0" dirty="0">
                <a:solidFill>
                  <a:srgbClr val="05192D"/>
                </a:solidFill>
                <a:effectLst/>
                <a:latin typeface="Studio-Feixen-Sans"/>
              </a:rPr>
              <a:t>Education:</a:t>
            </a:r>
            <a:r>
              <a:rPr lang="en-US" b="0" i="0" dirty="0">
                <a:solidFill>
                  <a:srgbClr val="05192D"/>
                </a:solidFill>
                <a:effectLst/>
                <a:latin typeface="Studio-Feixen-Sans"/>
              </a:rPr>
              <a:t> Online educational platforms can use the API to generate tailored illustrations and diagrams to make their learning materials more engaging and accessible to a broader audience.</a:t>
            </a:r>
          </a:p>
          <a:p>
            <a:pPr algn="l">
              <a:spcAft>
                <a:spcPts val="900"/>
              </a:spcAft>
              <a:buFont typeface="Arial" panose="020B0604020202020204" pitchFamily="34" charset="0"/>
              <a:buChar char="•"/>
            </a:pPr>
            <a:r>
              <a:rPr lang="en-US" b="1" i="0" dirty="0">
                <a:solidFill>
                  <a:srgbClr val="05192D"/>
                </a:solidFill>
                <a:effectLst/>
                <a:latin typeface="Studio-Feixen-Sans"/>
              </a:rPr>
              <a:t>Video game development:</a:t>
            </a:r>
            <a:r>
              <a:rPr lang="en-US" b="0" i="0" dirty="0">
                <a:solidFill>
                  <a:srgbClr val="05192D"/>
                </a:solidFill>
                <a:effectLst/>
                <a:latin typeface="Studio-Feixen-Sans"/>
              </a:rPr>
              <a:t> This is, I believe, one of the fields that will take advantage of the DALL-E 3 API because gaming is all visuals. Game developers can integrate the technology to quickly design unique game visuals.</a:t>
            </a:r>
          </a:p>
          <a:p>
            <a:pPr algn="l" rtl="0">
              <a:spcBef>
                <a:spcPts val="1800"/>
              </a:spcBef>
              <a:spcAft>
                <a:spcPts val="1800"/>
              </a:spcAft>
            </a:pPr>
            <a:r>
              <a:rPr lang="en-US" b="1" i="0" dirty="0">
                <a:solidFill>
                  <a:srgbClr val="05192D"/>
                </a:solidFill>
                <a:effectLst/>
                <a:latin typeface="Studio-Feixen-Sans"/>
              </a:rPr>
              <a:t>Hands-On: Getting Started with DALL-E 3 API</a:t>
            </a:r>
          </a:p>
          <a:p>
            <a:pPr algn="l" rtl="0">
              <a:spcAft>
                <a:spcPts val="1050"/>
              </a:spcAft>
            </a:pPr>
            <a:r>
              <a:rPr lang="en-US" b="0" i="0" dirty="0">
                <a:solidFill>
                  <a:srgbClr val="05192D"/>
                </a:solidFill>
                <a:effectLst/>
                <a:latin typeface="Studio-Feixen-Sans"/>
              </a:rPr>
              <a:t>Now that we have a better understanding of the DALL-E 3 API and what it’s capable of, let’s get creative. This section focuses on guiding through the process of generating images using the DALL-E 3 API after setting up all the requirements.</a:t>
            </a:r>
          </a:p>
          <a:p>
            <a:pPr algn="l" rtl="0">
              <a:spcBef>
                <a:spcPts val="1200"/>
              </a:spcBef>
              <a:spcAft>
                <a:spcPts val="1200"/>
              </a:spcAft>
            </a:pPr>
            <a:r>
              <a:rPr lang="en-US" b="1" i="0" dirty="0">
                <a:solidFill>
                  <a:srgbClr val="05192D"/>
                </a:solidFill>
                <a:effectLst/>
                <a:latin typeface="Studio-Feixen-Sans"/>
              </a:rPr>
              <a:t>Image generation workflow</a:t>
            </a:r>
          </a:p>
          <a:p>
            <a:pPr algn="l" rtl="0">
              <a:spcAft>
                <a:spcPts val="1050"/>
              </a:spcAft>
            </a:pPr>
            <a:r>
              <a:rPr lang="en-US" b="0" i="0" dirty="0">
                <a:solidFill>
                  <a:srgbClr val="05192D"/>
                </a:solidFill>
                <a:effectLst/>
                <a:latin typeface="Studio-Feixen-Sans"/>
              </a:rPr>
              <a:t>For any technical implementation, it is better to provide a visual workflow illustrating the interaction between the main components of the overall application being developed.</a:t>
            </a:r>
          </a:p>
          <a:p>
            <a:pPr algn="l" rtl="0">
              <a:spcAft>
                <a:spcPts val="1050"/>
              </a:spcAft>
            </a:pPr>
            <a:r>
              <a:rPr lang="en-US" b="0" i="0" dirty="0">
                <a:solidFill>
                  <a:srgbClr val="05192D"/>
                </a:solidFill>
                <a:effectLst/>
                <a:latin typeface="Studio-Feixen-Sans"/>
              </a:rPr>
              <a:t>This workflow explains how the user interacts with the API, from providing the custom prompt to getting the final image.</a:t>
            </a:r>
          </a:p>
          <a:p>
            <a:pPr algn="ctr" rtl="0">
              <a:spcAft>
                <a:spcPts val="1050"/>
              </a:spcAft>
            </a:pPr>
            <a:r>
              <a:rPr lang="en-US" b="0" i="1" dirty="0">
                <a:solidFill>
                  <a:srgbClr val="05192D"/>
                </a:solidFill>
                <a:effectLst/>
                <a:latin typeface="Studio-Feixen-Sans"/>
              </a:rPr>
              <a:t>Simplified workflow of User's Interaction With the DALL-E 3 API</a:t>
            </a:r>
            <a:endParaRPr lang="en-US" b="0" i="0" dirty="0">
              <a:solidFill>
                <a:srgbClr val="05192D"/>
              </a:solidFill>
              <a:effectLst/>
              <a:latin typeface="Studio-Feixen-Sans"/>
            </a:endParaRPr>
          </a:p>
          <a:p>
            <a:pPr algn="l" rtl="0">
              <a:spcAft>
                <a:spcPts val="1050"/>
              </a:spcAft>
            </a:pPr>
            <a:r>
              <a:rPr lang="en-US" b="0" i="0" dirty="0">
                <a:solidFill>
                  <a:srgbClr val="05192D"/>
                </a:solidFill>
                <a:effectLst/>
                <a:latin typeface="Studio-Feixen-Sans"/>
              </a:rPr>
              <a:t>There are two main parts in the workflow:</a:t>
            </a:r>
          </a:p>
          <a:p>
            <a:pPr algn="l">
              <a:spcAft>
                <a:spcPts val="900"/>
              </a:spcAft>
              <a:buFont typeface="Arial" panose="020B0604020202020204" pitchFamily="34" charset="0"/>
              <a:buChar char="•"/>
            </a:pPr>
            <a:r>
              <a:rPr lang="en-US" b="0" i="0" dirty="0">
                <a:solidFill>
                  <a:srgbClr val="05192D"/>
                </a:solidFill>
                <a:effectLst/>
                <a:latin typeface="Studio-Feixen-Sans"/>
              </a:rPr>
              <a:t>The front-end is the </a:t>
            </a:r>
            <a:r>
              <a:rPr lang="en-US" b="0" i="0" dirty="0" err="1">
                <a:solidFill>
                  <a:srgbClr val="05192D"/>
                </a:solidFill>
                <a:effectLst/>
                <a:latin typeface="Studio-Feixen-Sans"/>
              </a:rPr>
              <a:t>the</a:t>
            </a:r>
            <a:r>
              <a:rPr lang="en-US" b="0" i="0" dirty="0">
                <a:solidFill>
                  <a:srgbClr val="05192D"/>
                </a:solidFill>
                <a:effectLst/>
                <a:latin typeface="Studio-Feixen-Sans"/>
              </a:rPr>
              <a:t> part that allows the user to provide the description for the desired image.</a:t>
            </a:r>
          </a:p>
          <a:p>
            <a:pPr algn="l">
              <a:spcAft>
                <a:spcPts val="900"/>
              </a:spcAft>
              <a:buFont typeface="Arial" panose="020B0604020202020204" pitchFamily="34" charset="0"/>
              <a:buChar char="•"/>
            </a:pPr>
            <a:r>
              <a:rPr lang="en-US" b="0" i="0" dirty="0">
                <a:solidFill>
                  <a:srgbClr val="05192D"/>
                </a:solidFill>
                <a:effectLst/>
                <a:latin typeface="Studio-Feixen-Sans"/>
              </a:rPr>
              <a:t>The second part is the back-end, which is responsible for mapping the user’s prompt to the DALL-E 3 API.</a:t>
            </a:r>
          </a:p>
          <a:p>
            <a:pPr algn="l" rtl="0">
              <a:spcAft>
                <a:spcPts val="1050"/>
              </a:spcAft>
            </a:pPr>
            <a:r>
              <a:rPr lang="en-US" b="0" i="0" dirty="0">
                <a:solidFill>
                  <a:srgbClr val="05192D"/>
                </a:solidFill>
                <a:effectLst/>
                <a:latin typeface="Studio-Feixen-Sans"/>
              </a:rPr>
              <a:t>Now it is time to dive into the technical implementation. The source code for this tutorial is available in </a:t>
            </a:r>
            <a:r>
              <a:rPr lang="en-US" b="1" i="0" u="none" strike="noStrike" dirty="0">
                <a:solidFill>
                  <a:srgbClr val="0075AD"/>
                </a:solidFill>
                <a:effectLst/>
                <a:latin typeface="Studio-Feixen-Sans"/>
                <a:hlinkClick r:id="rId14"/>
              </a:rPr>
              <a:t>this </a:t>
            </a:r>
            <a:r>
              <a:rPr lang="en-US" b="1" i="0" u="none" strike="noStrike" dirty="0" err="1">
                <a:solidFill>
                  <a:srgbClr val="0075AD"/>
                </a:solidFill>
                <a:effectLst/>
                <a:latin typeface="Studio-Feixen-Sans"/>
                <a:hlinkClick r:id="rId14"/>
              </a:rPr>
              <a:t>DataLab</a:t>
            </a:r>
            <a:r>
              <a:rPr lang="en-US" b="1" i="0" u="none" strike="noStrike" dirty="0">
                <a:solidFill>
                  <a:srgbClr val="0075AD"/>
                </a:solidFill>
                <a:effectLst/>
                <a:latin typeface="Studio-Feixen-Sans"/>
                <a:hlinkClick r:id="rId14"/>
              </a:rPr>
              <a:t> workbook</a:t>
            </a:r>
            <a:r>
              <a:rPr lang="en-US" b="0" i="0" dirty="0">
                <a:solidFill>
                  <a:srgbClr val="05192D"/>
                </a:solidFill>
                <a:effectLst/>
                <a:latin typeface="Studio-Feixen-Sans"/>
              </a:rPr>
              <a:t>; create a copy to edit and run it in the browser without installing anything on your computer.</a:t>
            </a:r>
          </a:p>
          <a:p>
            <a:endParaRPr lang="en-US" dirty="0"/>
          </a:p>
        </p:txBody>
      </p:sp>
      <p:sp>
        <p:nvSpPr>
          <p:cNvPr id="4" name="Slide Number Placeholder 3"/>
          <p:cNvSpPr>
            <a:spLocks noGrp="1"/>
          </p:cNvSpPr>
          <p:nvPr>
            <p:ph type="sldNum" sz="quarter" idx="5"/>
          </p:nvPr>
        </p:nvSpPr>
        <p:spPr/>
        <p:txBody>
          <a:bodyPr/>
          <a:lstStyle/>
          <a:p>
            <a:fld id="{2EE7DE01-FC01-4C3B-9017-511035E0954A}" type="slidenum">
              <a:rPr lang="en-US" smtClean="0"/>
              <a:t>107</a:t>
            </a:fld>
            <a:endParaRPr lang="en-US"/>
          </a:p>
        </p:txBody>
      </p:sp>
    </p:spTree>
    <p:extLst>
      <p:ext uri="{BB962C8B-B14F-4D97-AF65-F5344CB8AC3E}">
        <p14:creationId xmlns:p14="http://schemas.microsoft.com/office/powerpoint/2010/main" val="1024333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1200"/>
              </a:spcBef>
              <a:spcAft>
                <a:spcPts val="1200"/>
              </a:spcAft>
            </a:pPr>
            <a:r>
              <a:rPr lang="en-US" b="1" i="0" dirty="0">
                <a:solidFill>
                  <a:srgbClr val="05192D"/>
                </a:solidFill>
                <a:effectLst/>
                <a:latin typeface="Studio-Feixen-Sans"/>
              </a:rPr>
              <a:t>Set Up the OpenAI KEY</a:t>
            </a:r>
          </a:p>
          <a:p>
            <a:pPr algn="l" rtl="0">
              <a:spcAft>
                <a:spcPts val="1050"/>
              </a:spcAft>
            </a:pPr>
            <a:r>
              <a:rPr lang="en-US" b="0" i="0" dirty="0">
                <a:solidFill>
                  <a:srgbClr val="05192D"/>
                </a:solidFill>
                <a:effectLst/>
                <a:latin typeface="Studio-Feixen-Sans"/>
              </a:rPr>
              <a:t>The main tools required to successfully reproduce the results of this tutorial are:</a:t>
            </a:r>
          </a:p>
          <a:p>
            <a:pPr algn="l">
              <a:spcAft>
                <a:spcPts val="900"/>
              </a:spcAft>
              <a:buFont typeface="Arial" panose="020B0604020202020204" pitchFamily="34" charset="0"/>
              <a:buChar char="•"/>
            </a:pPr>
            <a:r>
              <a:rPr lang="en-US" b="1" i="0" dirty="0">
                <a:solidFill>
                  <a:srgbClr val="05192D"/>
                </a:solidFill>
                <a:effectLst/>
                <a:latin typeface="Studio-Feixen-Sans"/>
              </a:rPr>
              <a:t>Python:</a:t>
            </a:r>
            <a:r>
              <a:rPr lang="en-US" b="0" i="0" dirty="0">
                <a:solidFill>
                  <a:srgbClr val="05192D"/>
                </a:solidFill>
                <a:effectLst/>
                <a:latin typeface="Studio-Feixen-Sans"/>
              </a:rPr>
              <a:t> this is the main programming language we’ll use for this tutorial. An alternative option is NodeJS.</a:t>
            </a:r>
          </a:p>
          <a:p>
            <a:pPr algn="l">
              <a:spcAft>
                <a:spcPts val="900"/>
              </a:spcAft>
              <a:buFont typeface="Arial" panose="020B0604020202020204" pitchFamily="34" charset="0"/>
              <a:buChar char="•"/>
            </a:pPr>
            <a:r>
              <a:rPr lang="en-US" b="1" i="0" dirty="0">
                <a:solidFill>
                  <a:srgbClr val="05192D"/>
                </a:solidFill>
                <a:effectLst/>
                <a:latin typeface="Studio-Feixen-Sans"/>
              </a:rPr>
              <a:t>OpenAI: </a:t>
            </a:r>
            <a:r>
              <a:rPr lang="en-US" b="0" i="0" dirty="0">
                <a:solidFill>
                  <a:srgbClr val="05192D"/>
                </a:solidFill>
                <a:effectLst/>
                <a:latin typeface="Studio-Feixen-Sans"/>
              </a:rPr>
              <a:t>the package to interact with OpenAI services</a:t>
            </a:r>
          </a:p>
          <a:p>
            <a:pPr algn="l">
              <a:spcAft>
                <a:spcPts val="900"/>
              </a:spcAft>
              <a:buFont typeface="Arial" panose="020B0604020202020204" pitchFamily="34" charset="0"/>
              <a:buChar char="•"/>
            </a:pPr>
            <a:r>
              <a:rPr lang="en-US" b="1" i="0" dirty="0">
                <a:solidFill>
                  <a:srgbClr val="05192D"/>
                </a:solidFill>
                <a:effectLst/>
                <a:latin typeface="Studio-Feixen-Sans"/>
              </a:rPr>
              <a:t>OS:</a:t>
            </a:r>
            <a:r>
              <a:rPr lang="en-US" b="0" i="0" dirty="0">
                <a:solidFill>
                  <a:srgbClr val="05192D"/>
                </a:solidFill>
                <a:effectLst/>
                <a:latin typeface="Studio-Feixen-Sans"/>
              </a:rPr>
              <a:t> the operating system package to configure the environment variable</a:t>
            </a:r>
          </a:p>
          <a:p>
            <a:pPr algn="l">
              <a:spcAft>
                <a:spcPts val="900"/>
              </a:spcAft>
              <a:buFont typeface="Arial" panose="020B0604020202020204" pitchFamily="34" charset="0"/>
              <a:buChar char="•"/>
            </a:pPr>
            <a:r>
              <a:rPr lang="en-US" b="1" i="0" dirty="0">
                <a:solidFill>
                  <a:srgbClr val="05192D"/>
                </a:solidFill>
                <a:effectLst/>
                <a:latin typeface="Studio-Feixen-Sans"/>
              </a:rPr>
              <a:t>Image: </a:t>
            </a:r>
            <a:r>
              <a:rPr lang="en-US" b="0" i="0" dirty="0">
                <a:solidFill>
                  <a:srgbClr val="05192D"/>
                </a:solidFill>
                <a:effectLst/>
                <a:latin typeface="Studio-Feixen-Sans"/>
              </a:rPr>
              <a:t>responsible for converting the DALL-E 3 response into the image format</a:t>
            </a:r>
          </a:p>
          <a:p>
            <a:pPr algn="l" rtl="0">
              <a:spcAft>
                <a:spcPts val="1050"/>
              </a:spcAft>
            </a:pPr>
            <a:r>
              <a:rPr lang="en-US" b="0" i="0" dirty="0">
                <a:solidFill>
                  <a:srgbClr val="05192D"/>
                </a:solidFill>
                <a:effectLst/>
                <a:latin typeface="Studio-Feixen-Sans"/>
              </a:rPr>
              <a:t>The first step is to acquire the OpenAI KEY, which helps access the DALL-E 3 model. The main steps are illustrated below:</a:t>
            </a:r>
          </a:p>
          <a:p>
            <a:endParaRPr lang="en-US" dirty="0"/>
          </a:p>
        </p:txBody>
      </p:sp>
      <p:sp>
        <p:nvSpPr>
          <p:cNvPr id="4" name="Slide Number Placeholder 3"/>
          <p:cNvSpPr>
            <a:spLocks noGrp="1"/>
          </p:cNvSpPr>
          <p:nvPr>
            <p:ph type="sldNum" sz="quarter" idx="5"/>
          </p:nvPr>
        </p:nvSpPr>
        <p:spPr/>
        <p:txBody>
          <a:bodyPr/>
          <a:lstStyle/>
          <a:p>
            <a:fld id="{2EE7DE01-FC01-4C3B-9017-511035E0954A}" type="slidenum">
              <a:rPr lang="en-US" smtClean="0"/>
              <a:t>108</a:t>
            </a:fld>
            <a:endParaRPr lang="en-US"/>
          </a:p>
        </p:txBody>
      </p:sp>
    </p:spTree>
    <p:extLst>
      <p:ext uri="{BB962C8B-B14F-4D97-AF65-F5344CB8AC3E}">
        <p14:creationId xmlns:p14="http://schemas.microsoft.com/office/powerpoint/2010/main" val="2827318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E7DE01-FC01-4C3B-9017-511035E0954A}" type="slidenum">
              <a:rPr lang="en-US" smtClean="0"/>
              <a:t>109</a:t>
            </a:fld>
            <a:endParaRPr lang="en-US"/>
          </a:p>
        </p:txBody>
      </p:sp>
    </p:spTree>
    <p:extLst>
      <p:ext uri="{BB962C8B-B14F-4D97-AF65-F5344CB8AC3E}">
        <p14:creationId xmlns:p14="http://schemas.microsoft.com/office/powerpoint/2010/main" val="2542632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39F088-9600-29CA-2250-19CA9A6C5194}"/>
              </a:ext>
              <a:ext uri="{C183D7F6-B498-43B3-948B-1728B52AA6E4}">
                <adec:decorative xmlns:adec="http://schemas.microsoft.com/office/drawing/2017/decorative" val="1"/>
              </a:ext>
            </a:extLst>
          </p:cNvPr>
          <p:cNvSpPr/>
          <p:nvPr userDrawn="1"/>
        </p:nvSpPr>
        <p:spPr>
          <a:xfrm>
            <a:off x="1" y="5841997"/>
            <a:ext cx="15557498" cy="2917898"/>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7"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p:nvGrpSpPr>
        <p:grpSpPr>
          <a:xfrm>
            <a:off x="3" y="5841999"/>
            <a:ext cx="15557498" cy="2921002"/>
            <a:chOff x="1" y="4571999"/>
            <a:chExt cx="12191999" cy="2286001"/>
          </a:xfrm>
        </p:grpSpPr>
        <p:sp>
          <p:nvSpPr>
            <p:cNvPr id="5" name="Oval 4">
              <a:extLst>
                <a:ext uri="{FF2B5EF4-FFF2-40B4-BE49-F238E27FC236}">
                  <a16:creationId xmlns:a16="http://schemas.microsoft.com/office/drawing/2014/main" id="{902465C8-266D-104C-9C49-323DF4A8277E}"/>
                </a:ext>
              </a:extLst>
            </p:cNvPr>
            <p:cNvSpPr/>
            <p:nvPr/>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4" dirty="0"/>
            </a:p>
          </p:txBody>
        </p:sp>
        <p:sp>
          <p:nvSpPr>
            <p:cNvPr id="11" name="Freeform 10">
              <a:extLst>
                <a:ext uri="{FF2B5EF4-FFF2-40B4-BE49-F238E27FC236}">
                  <a16:creationId xmlns:a16="http://schemas.microsoft.com/office/drawing/2014/main" id="{37979A1C-BF60-B345-A664-2E4F7A3461EB}"/>
                </a:ext>
              </a:extLst>
            </p:cNvPr>
            <p:cNvSpPr/>
            <p:nvPr/>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24" dirty="0"/>
            </a:p>
          </p:txBody>
        </p:sp>
        <p:sp>
          <p:nvSpPr>
            <p:cNvPr id="9" name="Freeform 8">
              <a:extLst>
                <a:ext uri="{FF2B5EF4-FFF2-40B4-BE49-F238E27FC236}">
                  <a16:creationId xmlns:a16="http://schemas.microsoft.com/office/drawing/2014/main" id="{58080B3E-915C-2D4C-8608-596E1BFD6387}"/>
                </a:ext>
              </a:extLst>
            </p:cNvPr>
            <p:cNvSpPr/>
            <p:nvPr/>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24" dirty="0"/>
            </a:p>
          </p:txBody>
        </p:sp>
        <p:sp>
          <p:nvSpPr>
            <p:cNvPr id="28" name="Freeform 27">
              <a:extLst>
                <a:ext uri="{FF2B5EF4-FFF2-40B4-BE49-F238E27FC236}">
                  <a16:creationId xmlns:a16="http://schemas.microsoft.com/office/drawing/2014/main" id="{9E240E8A-950E-7946-826C-415CB5DACA43}"/>
                </a:ext>
              </a:extLst>
            </p:cNvPr>
            <p:cNvSpPr/>
            <p:nvPr/>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24"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489770" y="297610"/>
            <a:ext cx="9055983" cy="4894056"/>
          </a:xfrm>
        </p:spPr>
        <p:txBody>
          <a:bodyPr anchor="b">
            <a:noAutofit/>
          </a:bodyPr>
          <a:lstStyle>
            <a:lvl1pPr algn="l">
              <a:defRPr sz="5742" b="1">
                <a:latin typeface="Arial" panose="020B0604020202020204" pitchFamily="34" charset="0"/>
                <a:cs typeface="Arial" panose="020B0604020202020204" pitchFamily="34" charset="0"/>
              </a:defRPr>
            </a:lvl1pPr>
          </a:lstStyle>
          <a:p>
            <a:r>
              <a:rPr lang="en-US" dirty="0"/>
              <a:t>Click to add title</a:t>
            </a:r>
          </a:p>
        </p:txBody>
      </p:sp>
      <p:sp>
        <p:nvSpPr>
          <p:cNvPr id="13" name="Freeform 21">
            <a:extLst>
              <a:ext uri="{FF2B5EF4-FFF2-40B4-BE49-F238E27FC236}">
                <a16:creationId xmlns:a16="http://schemas.microsoft.com/office/drawing/2014/main" id="{E390182E-B4EB-AD03-5AC4-A0C1258CFC74}"/>
              </a:ext>
            </a:extLst>
          </p:cNvPr>
          <p:cNvSpPr/>
          <p:nvPr userDrawn="1"/>
        </p:nvSpPr>
        <p:spPr>
          <a:xfrm>
            <a:off x="0" y="0"/>
            <a:ext cx="1489770" cy="177324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24" dirty="0"/>
          </a:p>
        </p:txBody>
      </p:sp>
      <p:pic>
        <p:nvPicPr>
          <p:cNvPr id="14" name="Picture 13" descr="A group of circles in a black background">
            <a:extLst>
              <a:ext uri="{FF2B5EF4-FFF2-40B4-BE49-F238E27FC236}">
                <a16:creationId xmlns:a16="http://schemas.microsoft.com/office/drawing/2014/main" id="{603CFE53-B8F6-92EE-4786-2F3D98BDD4C5}"/>
              </a:ext>
            </a:extLst>
          </p:cNvPr>
          <p:cNvPicPr>
            <a:picLocks noChangeAspect="1"/>
          </p:cNvPicPr>
          <p:nvPr userDrawn="1"/>
        </p:nvPicPr>
        <p:blipFill>
          <a:blip r:embed="rId2"/>
          <a:stretch>
            <a:fillRect/>
          </a:stretch>
        </p:blipFill>
        <p:spPr>
          <a:xfrm>
            <a:off x="580858" y="236554"/>
            <a:ext cx="2789311" cy="1077225"/>
          </a:xfrm>
          <a:prstGeom prst="rect">
            <a:avLst/>
          </a:prstGeom>
        </p:spPr>
      </p:pic>
      <p:sp>
        <p:nvSpPr>
          <p:cNvPr id="17" name="Slide Number Placeholder 5">
            <a:extLst>
              <a:ext uri="{FF2B5EF4-FFF2-40B4-BE49-F238E27FC236}">
                <a16:creationId xmlns:a16="http://schemas.microsoft.com/office/drawing/2014/main" id="{BE3B1ED9-67A6-1BA4-83DF-3994A1F4E857}"/>
              </a:ext>
            </a:extLst>
          </p:cNvPr>
          <p:cNvSpPr txBox="1">
            <a:spLocks/>
          </p:cNvSpPr>
          <p:nvPr userDrawn="1"/>
        </p:nvSpPr>
        <p:spPr>
          <a:xfrm>
            <a:off x="12904951" y="8063176"/>
            <a:ext cx="2115323" cy="466549"/>
          </a:xfrm>
          <a:prstGeom prst="rect">
            <a:avLst/>
          </a:prstGeom>
        </p:spPr>
        <p:txBody>
          <a:bodyPr vert="horz" lIns="155575" tIns="77788" rIns="155575" bIns="77788" rtlCol="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accent2"/>
                </a:solidFill>
                <a:uFillTx/>
                <a:latin typeface="Arial" panose="020B0604020202020204" pitchFamily="34" charset="0"/>
                <a:ea typeface="Arial"/>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a:lstStyle>
          <a:p>
            <a:pPr algn="l">
              <a:defRPr/>
            </a:pPr>
            <a:endParaRPr lang="en-US" sz="2042" dirty="0">
              <a:solidFill>
                <a:schemeClr val="accent1">
                  <a:lumMod val="60000"/>
                  <a:lumOff val="40000"/>
                </a:schemeClr>
              </a:solidFill>
            </a:endParaRPr>
          </a:p>
          <a:p>
            <a:pPr>
              <a:defRPr/>
            </a:pPr>
            <a:fld id="{BF5C1183-B085-4070-A402-C03A3F977D3D}" type="slidenum">
              <a:rPr lang="en-US" sz="2297" b="1" smtClean="0">
                <a:solidFill>
                  <a:schemeClr val="accent1">
                    <a:lumMod val="60000"/>
                    <a:lumOff val="40000"/>
                  </a:schemeClr>
                </a:solidFill>
              </a:rPr>
              <a:pPr>
                <a:defRPr/>
              </a:pPr>
              <a:t>‹#›</a:t>
            </a:fld>
            <a:endParaRPr lang="en-US" sz="2297" b="1" dirty="0">
              <a:solidFill>
                <a:schemeClr val="accent1">
                  <a:lumMod val="60000"/>
                  <a:lumOff val="40000"/>
                </a:schemeClr>
              </a:solidFill>
            </a:endParaRPr>
          </a:p>
        </p:txBody>
      </p:sp>
      <p:sp>
        <p:nvSpPr>
          <p:cNvPr id="18" name="TextBox 17">
            <a:extLst>
              <a:ext uri="{FF2B5EF4-FFF2-40B4-BE49-F238E27FC236}">
                <a16:creationId xmlns:a16="http://schemas.microsoft.com/office/drawing/2014/main" id="{49A57A4C-A396-7C8C-3B56-68CBBC5260D7}"/>
              </a:ext>
            </a:extLst>
          </p:cNvPr>
          <p:cNvSpPr txBox="1"/>
          <p:nvPr userDrawn="1"/>
        </p:nvSpPr>
        <p:spPr>
          <a:xfrm>
            <a:off x="13059070" y="157709"/>
            <a:ext cx="4151835" cy="930126"/>
          </a:xfrm>
          <a:prstGeom prst="rect">
            <a:avLst/>
          </a:prstGeom>
          <a:noFill/>
        </p:spPr>
        <p:txBody>
          <a:bodyPr wrap="square">
            <a:spAutoFit/>
          </a:bodyPr>
          <a:lstStyle/>
          <a:p>
            <a:r>
              <a:rPr lang="en-US" sz="2722" b="1" dirty="0">
                <a:solidFill>
                  <a:schemeClr val="accent5">
                    <a:lumMod val="75000"/>
                  </a:schemeClr>
                </a:solidFill>
                <a:latin typeface="Bradley Hand ITC" panose="03070402050302030203" pitchFamily="66" charset="0"/>
              </a:rPr>
              <a:t>Experience is </a:t>
            </a:r>
          </a:p>
          <a:p>
            <a:r>
              <a:rPr lang="en-US" sz="2722" b="1" dirty="0">
                <a:solidFill>
                  <a:schemeClr val="accent5">
                    <a:lumMod val="75000"/>
                  </a:schemeClr>
                </a:solidFill>
                <a:latin typeface="Bradley Hand ITC" panose="03070402050302030203" pitchFamily="66" charset="0"/>
              </a:rPr>
              <a:t>Everything</a:t>
            </a:r>
          </a:p>
        </p:txBody>
      </p:sp>
      <p:sp>
        <p:nvSpPr>
          <p:cNvPr id="3" name="TextBox 2">
            <a:extLst>
              <a:ext uri="{FF2B5EF4-FFF2-40B4-BE49-F238E27FC236}">
                <a16:creationId xmlns:a16="http://schemas.microsoft.com/office/drawing/2014/main" id="{2BEDCED2-A82F-3441-D3E1-683303D526A1}"/>
              </a:ext>
            </a:extLst>
          </p:cNvPr>
          <p:cNvSpPr txBox="1"/>
          <p:nvPr userDrawn="1"/>
        </p:nvSpPr>
        <p:spPr>
          <a:xfrm>
            <a:off x="0" y="8345422"/>
            <a:ext cx="15557500" cy="327910"/>
          </a:xfrm>
          <a:prstGeom prst="rect">
            <a:avLst/>
          </a:prstGeom>
          <a:noFill/>
        </p:spPr>
        <p:txBody>
          <a:bodyPr wrap="square">
            <a:spAutoFit/>
          </a:bodyPr>
          <a:lstStyle/>
          <a:p>
            <a:pPr algn="ctr"/>
            <a:r>
              <a:rPr lang="en-US" sz="1276" dirty="0">
                <a:solidFill>
                  <a:schemeClr val="accent1">
                    <a:lumMod val="75000"/>
                  </a:schemeClr>
                </a:solidFill>
              </a:rPr>
              <a:t>Trivera Technologies LLC</a:t>
            </a:r>
            <a:r>
              <a:rPr lang="en-US" sz="1276" u="none" dirty="0">
                <a:solidFill>
                  <a:schemeClr val="accent1">
                    <a:lumMod val="75000"/>
                  </a:schemeClr>
                </a:solidFill>
              </a:rPr>
              <a:t>.   </a:t>
            </a:r>
            <a:r>
              <a:rPr lang="en-US" sz="1531" b="1" dirty="0">
                <a:solidFill>
                  <a:schemeClr val="accent1">
                    <a:lumMod val="60000"/>
                    <a:lumOff val="40000"/>
                  </a:schemeClr>
                </a:solidFill>
                <a:effectLst/>
                <a:latin typeface="Arial" panose="020B0604020202020204" pitchFamily="34" charset="0"/>
                <a:ea typeface="Times New Roman" panose="02020603050405020304" pitchFamily="18" charset="0"/>
              </a:rPr>
              <a:t>●   </a:t>
            </a:r>
            <a:r>
              <a:rPr lang="en-US" sz="1276" u="none" dirty="0">
                <a:solidFill>
                  <a:schemeClr val="accent1">
                    <a:lumMod val="75000"/>
                  </a:schemeClr>
                </a:solidFill>
              </a:rPr>
              <a:t>www.triveratech.com</a:t>
            </a:r>
            <a:r>
              <a:rPr lang="en-US" sz="1191" u="none" dirty="0">
                <a:solidFill>
                  <a:schemeClr val="accent1">
                    <a:lumMod val="75000"/>
                  </a:schemeClr>
                </a:solidFill>
              </a:rPr>
              <a:t>   </a:t>
            </a:r>
            <a:r>
              <a:rPr lang="en-US" sz="1361" b="1" dirty="0">
                <a:solidFill>
                  <a:schemeClr val="accent1">
                    <a:lumMod val="60000"/>
                    <a:lumOff val="40000"/>
                  </a:schemeClr>
                </a:solidFill>
                <a:effectLst/>
                <a:latin typeface="Arial" panose="020B0604020202020204" pitchFamily="34" charset="0"/>
                <a:ea typeface="Times New Roman" panose="02020603050405020304" pitchFamily="18" charset="0"/>
              </a:rPr>
              <a:t>●   </a:t>
            </a:r>
            <a:r>
              <a:rPr lang="en-US" sz="1276" dirty="0">
                <a:solidFill>
                  <a:schemeClr val="accent1">
                    <a:lumMod val="75000"/>
                  </a:schemeClr>
                </a:solidFill>
              </a:rPr>
              <a:t>TTAI2230 </a:t>
            </a:r>
            <a:r>
              <a:rPr lang="en-US" sz="1191" u="none" dirty="0">
                <a:solidFill>
                  <a:schemeClr val="accent1">
                    <a:lumMod val="75000"/>
                  </a:schemeClr>
                </a:solidFill>
              </a:rPr>
              <a:t> </a:t>
            </a:r>
            <a:r>
              <a:rPr lang="en-US" sz="1361" b="1" dirty="0">
                <a:solidFill>
                  <a:schemeClr val="accent1">
                    <a:lumMod val="60000"/>
                    <a:lumOff val="40000"/>
                  </a:schemeClr>
                </a:solidFill>
                <a:effectLst/>
                <a:latin typeface="Arial" panose="020B0604020202020204" pitchFamily="34" charset="0"/>
                <a:ea typeface="Times New Roman" panose="02020603050405020304" pitchFamily="18" charset="0"/>
              </a:rPr>
              <a:t>●  </a:t>
            </a:r>
            <a:r>
              <a:rPr lang="en-US" sz="1276" dirty="0">
                <a:solidFill>
                  <a:schemeClr val="accent1">
                    <a:lumMod val="75000"/>
                  </a:schemeClr>
                </a:solidFill>
              </a:rPr>
              <a:t>20241202</a:t>
            </a:r>
          </a:p>
        </p:txBody>
      </p:sp>
    </p:spTree>
    <p:extLst>
      <p:ext uri="{BB962C8B-B14F-4D97-AF65-F5344CB8AC3E}">
        <p14:creationId xmlns:p14="http://schemas.microsoft.com/office/powerpoint/2010/main" val="129045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p:nvGrpSpPr>
        <p:grpSpPr>
          <a:xfrm>
            <a:off x="10949583" y="3"/>
            <a:ext cx="4607919" cy="8762998"/>
            <a:chOff x="8580896" y="1"/>
            <a:chExt cx="3611104" cy="6857999"/>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24"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24" dirty="0">
                <a:latin typeface="+mn-lt"/>
              </a:endParaRPr>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478763" y="130363"/>
            <a:ext cx="12478645" cy="1642880"/>
          </a:xfrm>
        </p:spPr>
        <p:txBody>
          <a:bodyPr anchor="b">
            <a:noAutofit/>
          </a:bodyPr>
          <a:lstStyle>
            <a:lvl1pPr>
              <a:defRPr sz="5104" b="1">
                <a:latin typeface="Arial" panose="020B0604020202020204" pitchFamily="34" charset="0"/>
                <a:cs typeface="Arial" panose="020B0604020202020204" pitchFamily="34" charset="0"/>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478763" y="1903606"/>
            <a:ext cx="12478645" cy="4976314"/>
          </a:xfrm>
        </p:spPr>
        <p:txBody>
          <a:bodyPr>
            <a:normAutofit/>
          </a:bodyPr>
          <a:lstStyle>
            <a:lvl1pPr marL="0" indent="0">
              <a:buNone/>
              <a:defRPr>
                <a:latin typeface="Arial" panose="020B0604020202020204" pitchFamily="34" charset="0"/>
                <a:cs typeface="Arial" panose="020B0604020202020204" pitchFamily="34" charset="0"/>
              </a:defRPr>
            </a:lvl1pPr>
            <a:lvl2pPr marL="437558" indent="0">
              <a:buNone/>
              <a:defRPr>
                <a:latin typeface="Arial" panose="020B0604020202020204" pitchFamily="34" charset="0"/>
                <a:cs typeface="Arial" panose="020B0604020202020204" pitchFamily="34" charset="0"/>
              </a:defRPr>
            </a:lvl2pPr>
            <a:lvl3pPr marL="875115" indent="0">
              <a:buNone/>
              <a:defRPr>
                <a:latin typeface="Arial" panose="020B0604020202020204" pitchFamily="34" charset="0"/>
                <a:cs typeface="Arial" panose="020B0604020202020204" pitchFamily="34" charset="0"/>
              </a:defRPr>
            </a:lvl3pPr>
            <a:lvl4pPr marL="1312673" indent="0">
              <a:buNone/>
              <a:defRPr>
                <a:latin typeface="Arial" panose="020B0604020202020204" pitchFamily="34" charset="0"/>
                <a:cs typeface="Arial" panose="020B0604020202020204" pitchFamily="34" charset="0"/>
              </a:defRPr>
            </a:lvl4pPr>
            <a:lvl5pPr marL="1750230" indent="0">
              <a:buNone/>
              <a:defRPr>
                <a:latin typeface="Arial" panose="020B0604020202020204" pitchFamily="34" charset="0"/>
                <a:cs typeface="Arial" panose="020B060402020202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21">
            <a:extLst>
              <a:ext uri="{FF2B5EF4-FFF2-40B4-BE49-F238E27FC236}">
                <a16:creationId xmlns:a16="http://schemas.microsoft.com/office/drawing/2014/main" id="{FCB8FBAC-4515-9284-A630-7AE55601AB61}"/>
              </a:ext>
            </a:extLst>
          </p:cNvPr>
          <p:cNvSpPr/>
          <p:nvPr userDrawn="1"/>
        </p:nvSpPr>
        <p:spPr>
          <a:xfrm>
            <a:off x="0" y="0"/>
            <a:ext cx="1489770" cy="177324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24" dirty="0"/>
          </a:p>
        </p:txBody>
      </p:sp>
      <p:sp>
        <p:nvSpPr>
          <p:cNvPr id="9" name="Slide Number Placeholder 5">
            <a:extLst>
              <a:ext uri="{FF2B5EF4-FFF2-40B4-BE49-F238E27FC236}">
                <a16:creationId xmlns:a16="http://schemas.microsoft.com/office/drawing/2014/main" id="{051A73B8-7A5C-3F41-0536-6CAEC81D8E33}"/>
              </a:ext>
            </a:extLst>
          </p:cNvPr>
          <p:cNvSpPr txBox="1">
            <a:spLocks/>
          </p:cNvSpPr>
          <p:nvPr userDrawn="1"/>
        </p:nvSpPr>
        <p:spPr>
          <a:xfrm>
            <a:off x="12904951" y="8063176"/>
            <a:ext cx="2115323" cy="466549"/>
          </a:xfrm>
          <a:prstGeom prst="rect">
            <a:avLst/>
          </a:prstGeom>
        </p:spPr>
        <p:txBody>
          <a:bodyPr vert="horz" lIns="155575" tIns="77788" rIns="155575" bIns="77788" rtlCol="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accent2"/>
                </a:solidFill>
                <a:uFillTx/>
                <a:latin typeface="Arial" panose="020B0604020202020204" pitchFamily="34" charset="0"/>
                <a:ea typeface="Arial"/>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a:lstStyle>
          <a:p>
            <a:pPr algn="l">
              <a:defRPr/>
            </a:pPr>
            <a:endParaRPr lang="en-US" sz="2042" dirty="0">
              <a:solidFill>
                <a:schemeClr val="accent1">
                  <a:lumMod val="60000"/>
                  <a:lumOff val="40000"/>
                </a:schemeClr>
              </a:solidFill>
            </a:endParaRPr>
          </a:p>
          <a:p>
            <a:pPr>
              <a:defRPr/>
            </a:pPr>
            <a:fld id="{BF5C1183-B085-4070-A402-C03A3F977D3D}" type="slidenum">
              <a:rPr lang="en-US" sz="2297" b="1" smtClean="0">
                <a:solidFill>
                  <a:schemeClr val="accent1">
                    <a:lumMod val="60000"/>
                    <a:lumOff val="40000"/>
                  </a:schemeClr>
                </a:solidFill>
              </a:rPr>
              <a:pPr>
                <a:defRPr/>
              </a:pPr>
              <a:t>‹#›</a:t>
            </a:fld>
            <a:endParaRPr lang="en-US" sz="2297" b="1" dirty="0">
              <a:solidFill>
                <a:schemeClr val="accent1">
                  <a:lumMod val="60000"/>
                  <a:lumOff val="40000"/>
                </a:schemeClr>
              </a:solidFill>
            </a:endParaRPr>
          </a:p>
        </p:txBody>
      </p:sp>
    </p:spTree>
    <p:extLst>
      <p:ext uri="{BB962C8B-B14F-4D97-AF65-F5344CB8AC3E}">
        <p14:creationId xmlns:p14="http://schemas.microsoft.com/office/powerpoint/2010/main" val="671246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p:nvGrpSpPr>
        <p:grpSpPr>
          <a:xfrm>
            <a:off x="10545754" y="-1"/>
            <a:ext cx="5011749" cy="8763002"/>
            <a:chOff x="8264426" y="-1"/>
            <a:chExt cx="3927575" cy="6858001"/>
          </a:xfrm>
        </p:grpSpPr>
        <p:sp>
          <p:nvSpPr>
            <p:cNvPr id="4" name="Rectangle 3">
              <a:extLst>
                <a:ext uri="{FF2B5EF4-FFF2-40B4-BE49-F238E27FC236}">
                  <a16:creationId xmlns:a16="http://schemas.microsoft.com/office/drawing/2014/main" id="{9AC79249-FDC0-364D-A734-AE1DE1605D28}"/>
                </a:ext>
              </a:extLst>
            </p:cNvPr>
            <p:cNvSpPr/>
            <p:nvPr/>
          </p:nvSpPr>
          <p:spPr>
            <a:xfrm>
              <a:off x="8264426" y="0"/>
              <a:ext cx="3927574" cy="6858000"/>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24" dirty="0"/>
            </a:p>
          </p:txBody>
        </p:sp>
        <p:sp>
          <p:nvSpPr>
            <p:cNvPr id="17" name="Freeform 16">
              <a:extLst>
                <a:ext uri="{FF2B5EF4-FFF2-40B4-BE49-F238E27FC236}">
                  <a16:creationId xmlns:a16="http://schemas.microsoft.com/office/drawing/2014/main" id="{39563C76-BC00-DE47-88F5-C24D3CE3325A}"/>
                </a:ext>
              </a:extLst>
            </p:cNvPr>
            <p:cNvSpPr/>
            <p:nvPr/>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24"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489773" y="322704"/>
            <a:ext cx="7937335" cy="4169147"/>
          </a:xfrm>
        </p:spPr>
        <p:txBody>
          <a:bodyPr anchor="b">
            <a:noAutofit/>
          </a:bodyPr>
          <a:lstStyle>
            <a:lvl1pPr algn="l">
              <a:defRPr sz="5742" b="1">
                <a:latin typeface="Arial" panose="020B0604020202020204" pitchFamily="34" charset="0"/>
                <a:cs typeface="Arial" panose="020B0604020202020204" pitchFamily="34" charset="0"/>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489770" y="4709810"/>
            <a:ext cx="7937333" cy="3730488"/>
          </a:xfrm>
        </p:spPr>
        <p:txBody>
          <a:bodyPr anchor="t" anchorCtr="0">
            <a:normAutofit/>
          </a:bodyPr>
          <a:lstStyle>
            <a:lvl1pPr marL="0" indent="0" algn="l">
              <a:buNone/>
              <a:defRPr sz="2680">
                <a:latin typeface="+mn-lt"/>
              </a:defRPr>
            </a:lvl1pPr>
            <a:lvl2pPr marL="437558" indent="0" algn="ctr">
              <a:buNone/>
              <a:defRPr sz="1914"/>
            </a:lvl2pPr>
            <a:lvl3pPr marL="875115" indent="0" algn="ctr">
              <a:buNone/>
              <a:defRPr sz="1724"/>
            </a:lvl3pPr>
            <a:lvl4pPr marL="1312673" indent="0" algn="ctr">
              <a:buNone/>
              <a:defRPr sz="1531"/>
            </a:lvl4pPr>
            <a:lvl5pPr marL="1750230" indent="0" algn="ctr">
              <a:buNone/>
              <a:defRPr sz="1531"/>
            </a:lvl5pPr>
            <a:lvl6pPr marL="2187788" indent="0" algn="ctr">
              <a:buNone/>
              <a:defRPr sz="1531"/>
            </a:lvl6pPr>
            <a:lvl7pPr marL="2625345" indent="0" algn="ctr">
              <a:buNone/>
              <a:defRPr sz="1531"/>
            </a:lvl7pPr>
            <a:lvl8pPr marL="3062903" indent="0" algn="ctr">
              <a:buNone/>
              <a:defRPr sz="1531"/>
            </a:lvl8pPr>
            <a:lvl9pPr marL="3500460" indent="0" algn="ctr">
              <a:buNone/>
              <a:defRPr sz="1531"/>
            </a:lvl9pPr>
          </a:lstStyle>
          <a:p>
            <a:pPr lvl="0"/>
            <a:r>
              <a:rPr lang="en-US" dirty="0"/>
              <a:t>Click to add text</a:t>
            </a:r>
          </a:p>
        </p:txBody>
      </p:sp>
      <p:sp>
        <p:nvSpPr>
          <p:cNvPr id="8" name="TextBox 7">
            <a:extLst>
              <a:ext uri="{FF2B5EF4-FFF2-40B4-BE49-F238E27FC236}">
                <a16:creationId xmlns:a16="http://schemas.microsoft.com/office/drawing/2014/main" id="{127D23C4-290F-2C9A-12E3-1093FEE2295D}"/>
              </a:ext>
            </a:extLst>
          </p:cNvPr>
          <p:cNvSpPr txBox="1"/>
          <p:nvPr userDrawn="1"/>
        </p:nvSpPr>
        <p:spPr>
          <a:xfrm>
            <a:off x="11169077" y="4284134"/>
            <a:ext cx="4151835" cy="1348959"/>
          </a:xfrm>
          <a:prstGeom prst="rect">
            <a:avLst/>
          </a:prstGeom>
          <a:noFill/>
        </p:spPr>
        <p:txBody>
          <a:bodyPr wrap="square">
            <a:spAutoFit/>
          </a:bodyPr>
          <a:lstStyle/>
          <a:p>
            <a:r>
              <a:rPr lang="en-US" sz="4083" b="1" dirty="0">
                <a:solidFill>
                  <a:schemeClr val="accent5">
                    <a:lumMod val="75000"/>
                  </a:schemeClr>
                </a:solidFill>
                <a:latin typeface="Bradley Hand ITC" panose="03070402050302030203" pitchFamily="66" charset="0"/>
              </a:rPr>
              <a:t>Experience is Everything</a:t>
            </a:r>
          </a:p>
        </p:txBody>
      </p:sp>
      <p:sp>
        <p:nvSpPr>
          <p:cNvPr id="11" name="Freeform 21">
            <a:extLst>
              <a:ext uri="{FF2B5EF4-FFF2-40B4-BE49-F238E27FC236}">
                <a16:creationId xmlns:a16="http://schemas.microsoft.com/office/drawing/2014/main" id="{64F98FAB-CDC6-1CE0-2B71-E622EFEBFB80}"/>
              </a:ext>
            </a:extLst>
          </p:cNvPr>
          <p:cNvSpPr/>
          <p:nvPr userDrawn="1"/>
        </p:nvSpPr>
        <p:spPr>
          <a:xfrm>
            <a:off x="0" y="0"/>
            <a:ext cx="1489770" cy="177324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24" dirty="0"/>
          </a:p>
        </p:txBody>
      </p:sp>
      <p:pic>
        <p:nvPicPr>
          <p:cNvPr id="12" name="Picture 11" descr="A group of circles in a black background">
            <a:extLst>
              <a:ext uri="{FF2B5EF4-FFF2-40B4-BE49-F238E27FC236}">
                <a16:creationId xmlns:a16="http://schemas.microsoft.com/office/drawing/2014/main" id="{C869C0E6-91C2-4D10-19C2-B61E13BADBD4}"/>
              </a:ext>
            </a:extLst>
          </p:cNvPr>
          <p:cNvPicPr>
            <a:picLocks noChangeAspect="1"/>
          </p:cNvPicPr>
          <p:nvPr userDrawn="1"/>
        </p:nvPicPr>
        <p:blipFill>
          <a:blip r:embed="rId2"/>
          <a:stretch>
            <a:fillRect/>
          </a:stretch>
        </p:blipFill>
        <p:spPr>
          <a:xfrm>
            <a:off x="580858" y="236554"/>
            <a:ext cx="2789311" cy="1077225"/>
          </a:xfrm>
          <a:prstGeom prst="rect">
            <a:avLst/>
          </a:prstGeom>
        </p:spPr>
      </p:pic>
    </p:spTree>
    <p:extLst>
      <p:ext uri="{BB962C8B-B14F-4D97-AF65-F5344CB8AC3E}">
        <p14:creationId xmlns:p14="http://schemas.microsoft.com/office/powerpoint/2010/main" val="658507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78589" y="273873"/>
            <a:ext cx="14600321" cy="7137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333625" y="4907280"/>
            <a:ext cx="10890250" cy="219075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50" b="1" i="0">
                <a:solidFill>
                  <a:srgbClr val="04182D"/>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50" b="1" i="0">
                <a:solidFill>
                  <a:srgbClr val="04182D"/>
                </a:solidFill>
                <a:latin typeface="Tahoma"/>
                <a:cs typeface="Tahoma"/>
              </a:defRPr>
            </a:lvl1pPr>
          </a:lstStyle>
          <a:p>
            <a:endParaRPr/>
          </a:p>
        </p:txBody>
      </p:sp>
      <p:sp>
        <p:nvSpPr>
          <p:cNvPr id="3" name="Holder 3"/>
          <p:cNvSpPr>
            <a:spLocks noGrp="1"/>
          </p:cNvSpPr>
          <p:nvPr>
            <p:ph sz="half" idx="2"/>
          </p:nvPr>
        </p:nvSpPr>
        <p:spPr>
          <a:xfrm>
            <a:off x="777875" y="2015490"/>
            <a:ext cx="6767512" cy="57835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12112" y="2015490"/>
            <a:ext cx="6767512" cy="578358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50" b="1" i="0">
                <a:solidFill>
                  <a:srgbClr val="04182D"/>
                </a:solidFill>
                <a:latin typeface="Tahoma"/>
                <a:cs typeface="Tahoma"/>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31539" y="2973053"/>
            <a:ext cx="5694421" cy="1825625"/>
          </a:xfrm>
          <a:prstGeom prst="rect">
            <a:avLst/>
          </a:prstGeom>
        </p:spPr>
        <p:txBody>
          <a:bodyPr wrap="square" lIns="0" tIns="0" rIns="0" bIns="0">
            <a:spAutoFit/>
          </a:bodyPr>
          <a:lstStyle>
            <a:lvl1pPr>
              <a:defRPr sz="6450" b="1" i="0">
                <a:solidFill>
                  <a:srgbClr val="04182D"/>
                </a:solidFill>
                <a:latin typeface="Tahoma"/>
                <a:cs typeface="Tahoma"/>
              </a:defRPr>
            </a:lvl1pPr>
          </a:lstStyle>
          <a:p>
            <a:endParaRPr/>
          </a:p>
        </p:txBody>
      </p:sp>
      <p:sp>
        <p:nvSpPr>
          <p:cNvPr id="3" name="Holder 3"/>
          <p:cNvSpPr>
            <a:spLocks noGrp="1"/>
          </p:cNvSpPr>
          <p:nvPr>
            <p:ph type="body" idx="1"/>
          </p:nvPr>
        </p:nvSpPr>
        <p:spPr>
          <a:xfrm>
            <a:off x="642352" y="1379286"/>
            <a:ext cx="14272794" cy="4791075"/>
          </a:xfrm>
          <a:prstGeom prst="rect">
            <a:avLst/>
          </a:prstGeom>
        </p:spPr>
        <p:txBody>
          <a:bodyPr wrap="square" lIns="0" tIns="0" rIns="0" bIns="0">
            <a:spAutoFit/>
          </a:bodyPr>
          <a:lstStyle>
            <a:lvl1pPr>
              <a:defRPr b="0" i="0">
                <a:solidFill>
                  <a:schemeClr val="tx1"/>
                </a:solidFill>
              </a:defRPr>
            </a:lvl1pPr>
          </a:lstStyle>
          <a:p>
            <a:endParaRPr/>
          </a:p>
        </p:txBody>
      </p:sp>
      <p:sp>
        <p:nvSpPr>
          <p:cNvPr id="9" name="Slide Number Placeholder 5">
            <a:extLst>
              <a:ext uri="{FF2B5EF4-FFF2-40B4-BE49-F238E27FC236}">
                <a16:creationId xmlns:a16="http://schemas.microsoft.com/office/drawing/2014/main" id="{79351514-F9E2-04F0-FAB0-3A9D967354FF}"/>
              </a:ext>
            </a:extLst>
          </p:cNvPr>
          <p:cNvSpPr txBox="1">
            <a:spLocks/>
          </p:cNvSpPr>
          <p:nvPr userDrawn="1"/>
        </p:nvSpPr>
        <p:spPr>
          <a:xfrm>
            <a:off x="12904951" y="8063176"/>
            <a:ext cx="2115323" cy="466549"/>
          </a:xfrm>
          <a:prstGeom prst="rect">
            <a:avLst/>
          </a:prstGeom>
        </p:spPr>
        <p:txBody>
          <a:bodyPr vert="horz" lIns="155575" tIns="77788" rIns="155575" bIns="77788" rtlCol="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accent2"/>
                </a:solidFill>
                <a:uFillTx/>
                <a:latin typeface="Arial" panose="020B0604020202020204" pitchFamily="34" charset="0"/>
                <a:ea typeface="Arial"/>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a:lstStyle>
          <a:p>
            <a:pPr algn="l">
              <a:defRPr/>
            </a:pPr>
            <a:endParaRPr lang="en-US" sz="2042" dirty="0">
              <a:solidFill>
                <a:schemeClr val="accent1">
                  <a:lumMod val="60000"/>
                  <a:lumOff val="40000"/>
                </a:schemeClr>
              </a:solidFill>
            </a:endParaRPr>
          </a:p>
          <a:p>
            <a:pPr>
              <a:defRPr/>
            </a:pPr>
            <a:fld id="{BF5C1183-B085-4070-A402-C03A3F977D3D}" type="slidenum">
              <a:rPr lang="en-US" sz="2297" b="1" smtClean="0">
                <a:solidFill>
                  <a:schemeClr val="accent1">
                    <a:lumMod val="60000"/>
                    <a:lumOff val="40000"/>
                  </a:schemeClr>
                </a:solidFill>
              </a:rPr>
              <a:pPr>
                <a:defRPr/>
              </a:pPr>
              <a:t>‹#›</a:t>
            </a:fld>
            <a:endParaRPr lang="en-US" sz="2297" b="1" dirty="0">
              <a:solidFill>
                <a:schemeClr val="accent1">
                  <a:lumMod val="60000"/>
                  <a:lumOff val="40000"/>
                </a:schemeClr>
              </a:solidFill>
            </a:endParaRPr>
          </a:p>
        </p:txBody>
      </p:sp>
      <p:sp>
        <p:nvSpPr>
          <p:cNvPr id="10" name="TextBox 9">
            <a:extLst>
              <a:ext uri="{FF2B5EF4-FFF2-40B4-BE49-F238E27FC236}">
                <a16:creationId xmlns:a16="http://schemas.microsoft.com/office/drawing/2014/main" id="{BF0F9185-3096-B254-0A40-32FADEDD2CEE}"/>
              </a:ext>
            </a:extLst>
          </p:cNvPr>
          <p:cNvSpPr txBox="1"/>
          <p:nvPr userDrawn="1"/>
        </p:nvSpPr>
        <p:spPr>
          <a:xfrm>
            <a:off x="0" y="8345422"/>
            <a:ext cx="15557500" cy="327910"/>
          </a:xfrm>
          <a:prstGeom prst="rect">
            <a:avLst/>
          </a:prstGeom>
          <a:noFill/>
        </p:spPr>
        <p:txBody>
          <a:bodyPr wrap="square">
            <a:spAutoFit/>
          </a:bodyPr>
          <a:lstStyle/>
          <a:p>
            <a:pPr algn="ctr"/>
            <a:r>
              <a:rPr lang="en-US" sz="1276" dirty="0">
                <a:solidFill>
                  <a:schemeClr val="accent1">
                    <a:lumMod val="75000"/>
                  </a:schemeClr>
                </a:solidFill>
              </a:rPr>
              <a:t>Trivera Technologies LLC</a:t>
            </a:r>
            <a:r>
              <a:rPr lang="en-US" sz="1276" u="none" dirty="0">
                <a:solidFill>
                  <a:schemeClr val="accent1">
                    <a:lumMod val="75000"/>
                  </a:schemeClr>
                </a:solidFill>
              </a:rPr>
              <a:t>.   </a:t>
            </a:r>
            <a:r>
              <a:rPr lang="en-US" sz="1531" b="1" dirty="0">
                <a:solidFill>
                  <a:schemeClr val="accent1">
                    <a:lumMod val="60000"/>
                    <a:lumOff val="40000"/>
                  </a:schemeClr>
                </a:solidFill>
                <a:effectLst/>
                <a:latin typeface="Arial" panose="020B0604020202020204" pitchFamily="34" charset="0"/>
                <a:ea typeface="Times New Roman" panose="02020603050405020304" pitchFamily="18" charset="0"/>
              </a:rPr>
              <a:t>●   </a:t>
            </a:r>
            <a:r>
              <a:rPr lang="en-US" sz="1276" u="none" dirty="0">
                <a:solidFill>
                  <a:schemeClr val="accent1">
                    <a:lumMod val="75000"/>
                  </a:schemeClr>
                </a:solidFill>
              </a:rPr>
              <a:t>www.triveratech.com</a:t>
            </a:r>
            <a:r>
              <a:rPr lang="en-US" sz="1191" u="none" dirty="0">
                <a:solidFill>
                  <a:schemeClr val="accent1">
                    <a:lumMod val="75000"/>
                  </a:schemeClr>
                </a:solidFill>
              </a:rPr>
              <a:t>   </a:t>
            </a:r>
            <a:r>
              <a:rPr lang="en-US" sz="1361" b="1" dirty="0">
                <a:solidFill>
                  <a:schemeClr val="accent1">
                    <a:lumMod val="60000"/>
                    <a:lumOff val="40000"/>
                  </a:schemeClr>
                </a:solidFill>
                <a:effectLst/>
                <a:latin typeface="Arial" panose="020B0604020202020204" pitchFamily="34" charset="0"/>
                <a:ea typeface="Times New Roman" panose="02020603050405020304" pitchFamily="18" charset="0"/>
              </a:rPr>
              <a:t>●   </a:t>
            </a:r>
            <a:r>
              <a:rPr lang="en-US" sz="1276" dirty="0">
                <a:solidFill>
                  <a:schemeClr val="accent1">
                    <a:lumMod val="75000"/>
                  </a:schemeClr>
                </a:solidFill>
              </a:rPr>
              <a:t>TTAI2230 </a:t>
            </a:r>
            <a:r>
              <a:rPr lang="en-US" sz="1191" u="none" dirty="0">
                <a:solidFill>
                  <a:schemeClr val="accent1">
                    <a:lumMod val="75000"/>
                  </a:schemeClr>
                </a:solidFill>
              </a:rPr>
              <a:t> </a:t>
            </a:r>
            <a:r>
              <a:rPr lang="en-US" sz="1361" b="1" dirty="0">
                <a:solidFill>
                  <a:schemeClr val="accent1">
                    <a:lumMod val="60000"/>
                    <a:lumOff val="40000"/>
                  </a:schemeClr>
                </a:solidFill>
                <a:effectLst/>
                <a:latin typeface="Arial" panose="020B0604020202020204" pitchFamily="34" charset="0"/>
                <a:ea typeface="Times New Roman" panose="02020603050405020304" pitchFamily="18" charset="0"/>
              </a:rPr>
              <a:t>●  </a:t>
            </a:r>
            <a:r>
              <a:rPr lang="en-US" sz="1276" dirty="0">
                <a:solidFill>
                  <a:schemeClr val="accent1">
                    <a:lumMod val="75000"/>
                  </a:schemeClr>
                </a:solidFill>
              </a:rPr>
              <a:t>20241202</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7" r:id="rId3"/>
    <p:sldLayoutId id="2147483661" r:id="rId4"/>
    <p:sldLayoutId id="2147483662" r:id="rId5"/>
    <p:sldLayoutId id="2147483663" r:id="rId6"/>
    <p:sldLayoutId id="2147483664" r:id="rId7"/>
    <p:sldLayoutId id="2147483665" r:id="rId8"/>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9.jpg"/></Relationships>
</file>

<file path=ppt/slides/_rels/slide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24.jp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www.triveratech.com/" TargetMode="External"/><Relationship Id="rId2" Type="http://schemas.openxmlformats.org/officeDocument/2006/relationships/hyperlink" Target="mailto:Info@triveratech.com"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24.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6.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40.jp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41.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3.jp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9.jp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50.jp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5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54.jpg"/></Relationships>
</file>

<file path=ppt/slides/_rels/slide6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jp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11.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15.png"/><Relationship Id="rId7"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5.jpg"/><Relationship Id="rId5" Type="http://schemas.openxmlformats.org/officeDocument/2006/relationships/image" Target="../media/image64.png"/><Relationship Id="rId4" Type="http://schemas.openxmlformats.org/officeDocument/2006/relationships/image" Target="../media/image10.png"/></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jp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7.jp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C028-3439-D8A9-1FFA-D5629FC480CE}"/>
              </a:ext>
            </a:extLst>
          </p:cNvPr>
          <p:cNvSpPr>
            <a:spLocks noGrp="1"/>
          </p:cNvSpPr>
          <p:nvPr>
            <p:ph type="ctrTitle"/>
          </p:nvPr>
        </p:nvSpPr>
        <p:spPr/>
        <p:txBody>
          <a:bodyPr/>
          <a:lstStyle/>
          <a:p>
            <a:r>
              <a:rPr lang="en-US" dirty="0"/>
              <a:t>Embeddings</a:t>
            </a:r>
          </a:p>
        </p:txBody>
      </p:sp>
    </p:spTree>
    <p:extLst>
      <p:ext uri="{BB962C8B-B14F-4D97-AF65-F5344CB8AC3E}">
        <p14:creationId xmlns:p14="http://schemas.microsoft.com/office/powerpoint/2010/main" val="185728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79"/>
            <a:ext cx="3592195" cy="713740"/>
          </a:xfrm>
          <a:prstGeom prst="rect">
            <a:avLst/>
          </a:prstGeom>
        </p:spPr>
        <p:txBody>
          <a:bodyPr vert="horz" wrap="square" lIns="0" tIns="13970" rIns="0" bIns="0" rtlCol="0">
            <a:spAutoFit/>
          </a:bodyPr>
          <a:lstStyle/>
          <a:p>
            <a:pPr marL="12700">
              <a:lnSpc>
                <a:spcPct val="100000"/>
              </a:lnSpc>
              <a:spcBef>
                <a:spcPts val="110"/>
              </a:spcBef>
            </a:pPr>
            <a:r>
              <a:rPr sz="4500" spc="-150" dirty="0"/>
              <a:t>Classification</a:t>
            </a:r>
            <a:endParaRPr sz="4500"/>
          </a:p>
        </p:txBody>
      </p:sp>
      <p:pic>
        <p:nvPicPr>
          <p:cNvPr id="3" name="object 3"/>
          <p:cNvPicPr/>
          <p:nvPr/>
        </p:nvPicPr>
        <p:blipFill>
          <a:blip r:embed="rId2" cstate="print"/>
          <a:stretch>
            <a:fillRect/>
          </a:stretch>
        </p:blipFill>
        <p:spPr>
          <a:xfrm>
            <a:off x="511759" y="2988671"/>
            <a:ext cx="102352" cy="102351"/>
          </a:xfrm>
          <a:prstGeom prst="rect">
            <a:avLst/>
          </a:prstGeom>
        </p:spPr>
      </p:pic>
      <p:pic>
        <p:nvPicPr>
          <p:cNvPr id="4" name="object 4"/>
          <p:cNvPicPr/>
          <p:nvPr/>
        </p:nvPicPr>
        <p:blipFill>
          <a:blip r:embed="rId3" cstate="print"/>
          <a:stretch>
            <a:fillRect/>
          </a:stretch>
        </p:blipFill>
        <p:spPr>
          <a:xfrm>
            <a:off x="511759" y="3643723"/>
            <a:ext cx="102352" cy="102351"/>
          </a:xfrm>
          <a:prstGeom prst="rect">
            <a:avLst/>
          </a:prstGeom>
        </p:spPr>
      </p:pic>
      <p:pic>
        <p:nvPicPr>
          <p:cNvPr id="5" name="object 5"/>
          <p:cNvPicPr/>
          <p:nvPr/>
        </p:nvPicPr>
        <p:blipFill>
          <a:blip r:embed="rId2" cstate="print"/>
          <a:stretch>
            <a:fillRect/>
          </a:stretch>
        </p:blipFill>
        <p:spPr>
          <a:xfrm>
            <a:off x="511759" y="4298776"/>
            <a:ext cx="102352" cy="102351"/>
          </a:xfrm>
          <a:prstGeom prst="rect">
            <a:avLst/>
          </a:prstGeom>
        </p:spPr>
      </p:pic>
      <p:sp>
        <p:nvSpPr>
          <p:cNvPr id="6" name="object 6"/>
          <p:cNvSpPr txBox="1"/>
          <p:nvPr/>
        </p:nvSpPr>
        <p:spPr>
          <a:xfrm>
            <a:off x="478589" y="1993392"/>
            <a:ext cx="3538220" cy="2547620"/>
          </a:xfrm>
          <a:prstGeom prst="rect">
            <a:avLst/>
          </a:prstGeom>
        </p:spPr>
        <p:txBody>
          <a:bodyPr vert="horz" wrap="square" lIns="0" tIns="15875" rIns="0" bIns="0" rtlCol="0">
            <a:spAutoFit/>
          </a:bodyPr>
          <a:lstStyle/>
          <a:p>
            <a:pPr marL="12700">
              <a:lnSpc>
                <a:spcPct val="100000"/>
              </a:lnSpc>
              <a:spcBef>
                <a:spcPts val="125"/>
              </a:spcBef>
            </a:pPr>
            <a:r>
              <a:rPr sz="2550" spc="135" dirty="0">
                <a:solidFill>
                  <a:srgbClr val="04182D"/>
                </a:solidFill>
                <a:latin typeface="Tahoma"/>
                <a:cs typeface="Tahoma"/>
              </a:rPr>
              <a:t>Classification</a:t>
            </a:r>
            <a:r>
              <a:rPr sz="2550" spc="-80" dirty="0">
                <a:solidFill>
                  <a:srgbClr val="04182D"/>
                </a:solidFill>
                <a:latin typeface="Tahoma"/>
                <a:cs typeface="Tahoma"/>
              </a:rPr>
              <a:t> </a:t>
            </a:r>
            <a:r>
              <a:rPr sz="2550" spc="45" dirty="0">
                <a:solidFill>
                  <a:srgbClr val="04182D"/>
                </a:solidFill>
                <a:latin typeface="Tahoma"/>
                <a:cs typeface="Tahoma"/>
              </a:rPr>
              <a:t>tasks:</a:t>
            </a:r>
            <a:endParaRPr sz="2550">
              <a:latin typeface="Tahoma"/>
              <a:cs typeface="Tahoma"/>
            </a:endParaRPr>
          </a:p>
          <a:p>
            <a:pPr marL="381000" marR="5080">
              <a:lnSpc>
                <a:spcPct val="168600"/>
              </a:lnSpc>
              <a:spcBef>
                <a:spcPts val="1290"/>
              </a:spcBef>
            </a:pPr>
            <a:r>
              <a:rPr sz="2550" spc="155" dirty="0">
                <a:solidFill>
                  <a:srgbClr val="04182D"/>
                </a:solidFill>
                <a:latin typeface="Tahoma"/>
                <a:cs typeface="Tahoma"/>
              </a:rPr>
              <a:t>Classify </a:t>
            </a:r>
            <a:r>
              <a:rPr sz="2550" spc="85" dirty="0">
                <a:solidFill>
                  <a:srgbClr val="04182D"/>
                </a:solidFill>
                <a:latin typeface="Tahoma"/>
                <a:cs typeface="Tahoma"/>
              </a:rPr>
              <a:t>sentiment </a:t>
            </a:r>
            <a:r>
              <a:rPr sz="2550" spc="90" dirty="0">
                <a:solidFill>
                  <a:srgbClr val="04182D"/>
                </a:solidFill>
                <a:latin typeface="Tahoma"/>
                <a:cs typeface="Tahoma"/>
              </a:rPr>
              <a:t> </a:t>
            </a:r>
            <a:r>
              <a:rPr sz="2550" spc="110" dirty="0">
                <a:solidFill>
                  <a:srgbClr val="04182D"/>
                </a:solidFill>
                <a:latin typeface="Tahoma"/>
                <a:cs typeface="Tahoma"/>
              </a:rPr>
              <a:t>Cluster</a:t>
            </a:r>
            <a:r>
              <a:rPr sz="2550" spc="-110" dirty="0">
                <a:solidFill>
                  <a:srgbClr val="04182D"/>
                </a:solidFill>
                <a:latin typeface="Tahoma"/>
                <a:cs typeface="Tahoma"/>
              </a:rPr>
              <a:t> </a:t>
            </a:r>
            <a:r>
              <a:rPr sz="2550" spc="100" dirty="0">
                <a:solidFill>
                  <a:srgbClr val="04182D"/>
                </a:solidFill>
                <a:latin typeface="Tahoma"/>
                <a:cs typeface="Tahoma"/>
              </a:rPr>
              <a:t>observations </a:t>
            </a:r>
            <a:r>
              <a:rPr sz="2550" spc="-785" dirty="0">
                <a:solidFill>
                  <a:srgbClr val="04182D"/>
                </a:solidFill>
                <a:latin typeface="Tahoma"/>
                <a:cs typeface="Tahoma"/>
              </a:rPr>
              <a:t> </a:t>
            </a:r>
            <a:r>
              <a:rPr sz="2550" spc="130" dirty="0">
                <a:solidFill>
                  <a:srgbClr val="04182D"/>
                </a:solidFill>
                <a:latin typeface="Tahoma"/>
                <a:cs typeface="Tahoma"/>
              </a:rPr>
              <a:t>Categorization</a:t>
            </a:r>
            <a:endParaRPr sz="2550">
              <a:latin typeface="Tahoma"/>
              <a:cs typeface="Tahoma"/>
            </a:endParaRPr>
          </a:p>
        </p:txBody>
      </p:sp>
      <p:pic>
        <p:nvPicPr>
          <p:cNvPr id="7" name="object 7"/>
          <p:cNvPicPr/>
          <p:nvPr/>
        </p:nvPicPr>
        <p:blipFill>
          <a:blip r:embed="rId3" cstate="print"/>
          <a:stretch>
            <a:fillRect/>
          </a:stretch>
        </p:blipFill>
        <p:spPr>
          <a:xfrm>
            <a:off x="511759" y="6591460"/>
            <a:ext cx="102352" cy="102351"/>
          </a:xfrm>
          <a:prstGeom prst="rect">
            <a:avLst/>
          </a:prstGeom>
        </p:spPr>
      </p:pic>
      <p:sp>
        <p:nvSpPr>
          <p:cNvPr id="8" name="object 8"/>
          <p:cNvSpPr txBox="1"/>
          <p:nvPr/>
        </p:nvSpPr>
        <p:spPr>
          <a:xfrm>
            <a:off x="478589" y="5596181"/>
            <a:ext cx="4547235" cy="1237615"/>
          </a:xfrm>
          <a:prstGeom prst="rect">
            <a:avLst/>
          </a:prstGeom>
        </p:spPr>
        <p:txBody>
          <a:bodyPr vert="horz" wrap="square" lIns="0" tIns="15875" rIns="0" bIns="0" rtlCol="0">
            <a:spAutoFit/>
          </a:bodyPr>
          <a:lstStyle/>
          <a:p>
            <a:pPr marL="12700">
              <a:lnSpc>
                <a:spcPct val="100000"/>
              </a:lnSpc>
              <a:spcBef>
                <a:spcPts val="125"/>
              </a:spcBef>
            </a:pPr>
            <a:r>
              <a:rPr sz="2550" b="1" spc="-90" dirty="0">
                <a:solidFill>
                  <a:srgbClr val="04182D"/>
                </a:solidFill>
                <a:latin typeface="Tahoma"/>
                <a:cs typeface="Tahoma"/>
              </a:rPr>
              <a:t>Example</a:t>
            </a:r>
            <a:r>
              <a:rPr sz="2550" spc="-90" dirty="0">
                <a:solidFill>
                  <a:srgbClr val="04182D"/>
                </a:solidFill>
                <a:latin typeface="Tahoma"/>
                <a:cs typeface="Tahoma"/>
              </a:rPr>
              <a:t>:</a:t>
            </a:r>
            <a:endParaRPr sz="2550">
              <a:latin typeface="Tahoma"/>
              <a:cs typeface="Tahoma"/>
            </a:endParaRPr>
          </a:p>
          <a:p>
            <a:pPr>
              <a:lnSpc>
                <a:spcPct val="100000"/>
              </a:lnSpc>
              <a:spcBef>
                <a:spcPts val="10"/>
              </a:spcBef>
            </a:pPr>
            <a:endParaRPr sz="2800">
              <a:latin typeface="Tahoma"/>
              <a:cs typeface="Tahoma"/>
            </a:endParaRPr>
          </a:p>
          <a:p>
            <a:pPr marL="381000">
              <a:lnSpc>
                <a:spcPct val="100000"/>
              </a:lnSpc>
            </a:pPr>
            <a:r>
              <a:rPr sz="2550" spc="140" dirty="0">
                <a:solidFill>
                  <a:srgbClr val="04182D"/>
                </a:solidFill>
                <a:latin typeface="Tahoma"/>
                <a:cs typeface="Tahoma"/>
              </a:rPr>
              <a:t>Classifying</a:t>
            </a:r>
            <a:r>
              <a:rPr sz="2550" spc="-60" dirty="0">
                <a:solidFill>
                  <a:srgbClr val="04182D"/>
                </a:solidFill>
                <a:latin typeface="Tahoma"/>
                <a:cs typeface="Tahoma"/>
              </a:rPr>
              <a:t> </a:t>
            </a:r>
            <a:r>
              <a:rPr sz="2550" spc="100" dirty="0">
                <a:solidFill>
                  <a:srgbClr val="04182D"/>
                </a:solidFill>
                <a:latin typeface="Tahoma"/>
                <a:cs typeface="Tahoma"/>
              </a:rPr>
              <a:t>news</a:t>
            </a:r>
            <a:r>
              <a:rPr sz="2550" spc="-60" dirty="0">
                <a:solidFill>
                  <a:srgbClr val="04182D"/>
                </a:solidFill>
                <a:latin typeface="Tahoma"/>
                <a:cs typeface="Tahoma"/>
              </a:rPr>
              <a:t> </a:t>
            </a:r>
            <a:r>
              <a:rPr sz="2550" spc="110" dirty="0">
                <a:solidFill>
                  <a:srgbClr val="04182D"/>
                </a:solidFill>
                <a:latin typeface="Tahoma"/>
                <a:cs typeface="Tahoma"/>
              </a:rPr>
              <a:t>headlines</a:t>
            </a:r>
            <a:endParaRPr sz="2550">
              <a:latin typeface="Tahoma"/>
              <a:cs typeface="Tahoma"/>
            </a:endParaRPr>
          </a:p>
        </p:txBody>
      </p:sp>
      <p:pic>
        <p:nvPicPr>
          <p:cNvPr id="9" name="object 9"/>
          <p:cNvPicPr/>
          <p:nvPr/>
        </p:nvPicPr>
        <p:blipFill>
          <a:blip r:embed="rId4" cstate="print"/>
          <a:stretch>
            <a:fillRect/>
          </a:stretch>
        </p:blipFill>
        <p:spPr>
          <a:xfrm>
            <a:off x="8305966" y="2462163"/>
            <a:ext cx="6526016" cy="389310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570855" cy="713740"/>
          </a:xfrm>
          <a:prstGeom prst="rect">
            <a:avLst/>
          </a:prstGeom>
        </p:spPr>
        <p:txBody>
          <a:bodyPr vert="horz" wrap="square" lIns="0" tIns="13970" rIns="0" bIns="0" rtlCol="0">
            <a:spAutoFit/>
          </a:bodyPr>
          <a:lstStyle/>
          <a:p>
            <a:pPr marL="12700">
              <a:lnSpc>
                <a:spcPct val="100000"/>
              </a:lnSpc>
              <a:spcBef>
                <a:spcPts val="110"/>
              </a:spcBef>
            </a:pPr>
            <a:r>
              <a:rPr sz="4500" spc="55" dirty="0"/>
              <a:t>M</a:t>
            </a:r>
            <a:r>
              <a:rPr sz="4500" spc="-325" dirty="0"/>
              <a:t>u</a:t>
            </a:r>
            <a:r>
              <a:rPr sz="4500" spc="-245" dirty="0"/>
              <a:t>l</a:t>
            </a:r>
            <a:r>
              <a:rPr sz="4500" spc="-225" dirty="0"/>
              <a:t>t</a:t>
            </a:r>
            <a:r>
              <a:rPr sz="4500" spc="-260" dirty="0"/>
              <a:t>i</a:t>
            </a:r>
            <a:r>
              <a:rPr sz="4500" spc="-185" dirty="0"/>
              <a:t>p</a:t>
            </a:r>
            <a:r>
              <a:rPr sz="4500" spc="-285" dirty="0"/>
              <a:t>l</a:t>
            </a:r>
            <a:r>
              <a:rPr sz="4500" spc="-75" dirty="0"/>
              <a:t>e</a:t>
            </a:r>
            <a:r>
              <a:rPr sz="4500" spc="-165" dirty="0"/>
              <a:t> </a:t>
            </a:r>
            <a:r>
              <a:rPr sz="4500" spc="-495" dirty="0"/>
              <a:t>w</a:t>
            </a:r>
            <a:r>
              <a:rPr sz="4500" spc="-310" dirty="0"/>
              <a:t>h</a:t>
            </a:r>
            <a:r>
              <a:rPr sz="4500" spc="-204" dirty="0"/>
              <a:t>e</a:t>
            </a:r>
            <a:r>
              <a:rPr sz="4500" spc="-315" dirty="0"/>
              <a:t>r</a:t>
            </a:r>
            <a:r>
              <a:rPr sz="4500" spc="-75" dirty="0"/>
              <a:t>e</a:t>
            </a:r>
            <a:r>
              <a:rPr sz="4500" spc="-165" dirty="0"/>
              <a:t> </a:t>
            </a:r>
            <a:r>
              <a:rPr sz="4500" spc="-100" dirty="0"/>
              <a:t>f</a:t>
            </a:r>
            <a:r>
              <a:rPr sz="4500" spc="-260" dirty="0"/>
              <a:t>i</a:t>
            </a:r>
            <a:r>
              <a:rPr sz="4500" spc="-245" dirty="0"/>
              <a:t>l</a:t>
            </a:r>
            <a:r>
              <a:rPr sz="4500" spc="-290" dirty="0"/>
              <a:t>t</a:t>
            </a:r>
            <a:r>
              <a:rPr sz="4500" spc="-204" dirty="0"/>
              <a:t>e</a:t>
            </a:r>
            <a:r>
              <a:rPr sz="4500" spc="-300" dirty="0"/>
              <a:t>r</a:t>
            </a:r>
            <a:r>
              <a:rPr sz="4500" spc="-195" dirty="0"/>
              <a:t>s</a:t>
            </a:r>
            <a:endParaRPr sz="4500"/>
          </a:p>
        </p:txBody>
      </p:sp>
      <p:sp>
        <p:nvSpPr>
          <p:cNvPr id="3" name="object 3"/>
          <p:cNvSpPr/>
          <p:nvPr/>
        </p:nvSpPr>
        <p:spPr>
          <a:xfrm>
            <a:off x="491289" y="1166812"/>
            <a:ext cx="7124065" cy="5240655"/>
          </a:xfrm>
          <a:custGeom>
            <a:avLst/>
            <a:gdLst/>
            <a:ahLst/>
            <a:cxnLst/>
            <a:rect l="l" t="t" r="r" b="b"/>
            <a:pathLst>
              <a:path w="7124065" h="5240655">
                <a:moveTo>
                  <a:pt x="7047191" y="5240420"/>
                </a:moveTo>
                <a:lnTo>
                  <a:pt x="76505" y="5240420"/>
                </a:lnTo>
                <a:lnTo>
                  <a:pt x="71180" y="5239895"/>
                </a:lnTo>
                <a:lnTo>
                  <a:pt x="31920" y="5223633"/>
                </a:lnTo>
                <a:lnTo>
                  <a:pt x="4175" y="5184905"/>
                </a:lnTo>
                <a:lnTo>
                  <a:pt x="0" y="5163915"/>
                </a:lnTo>
                <a:lnTo>
                  <a:pt x="0" y="5158538"/>
                </a:lnTo>
                <a:lnTo>
                  <a:pt x="0" y="76505"/>
                </a:lnTo>
                <a:lnTo>
                  <a:pt x="16786" y="31920"/>
                </a:lnTo>
                <a:lnTo>
                  <a:pt x="55513" y="4175"/>
                </a:lnTo>
                <a:lnTo>
                  <a:pt x="76505" y="0"/>
                </a:lnTo>
                <a:lnTo>
                  <a:pt x="7047191" y="0"/>
                </a:lnTo>
                <a:lnTo>
                  <a:pt x="7091775" y="16786"/>
                </a:lnTo>
                <a:lnTo>
                  <a:pt x="7119520" y="55513"/>
                </a:lnTo>
                <a:lnTo>
                  <a:pt x="7123696" y="76505"/>
                </a:lnTo>
                <a:lnTo>
                  <a:pt x="7123696" y="5163915"/>
                </a:lnTo>
                <a:lnTo>
                  <a:pt x="7106908" y="5208499"/>
                </a:lnTo>
                <a:lnTo>
                  <a:pt x="7068182" y="5236244"/>
                </a:lnTo>
                <a:lnTo>
                  <a:pt x="7052515" y="5239895"/>
                </a:lnTo>
                <a:lnTo>
                  <a:pt x="7047191" y="5240420"/>
                </a:lnTo>
                <a:close/>
              </a:path>
            </a:pathLst>
          </a:custGeom>
          <a:solidFill>
            <a:srgbClr val="F6F2EB"/>
          </a:solidFill>
        </p:spPr>
        <p:txBody>
          <a:bodyPr wrap="square" lIns="0" tIns="0" rIns="0" bIns="0" rtlCol="0"/>
          <a:lstStyle/>
          <a:p>
            <a:endParaRPr/>
          </a:p>
        </p:txBody>
      </p:sp>
      <p:sp>
        <p:nvSpPr>
          <p:cNvPr id="4" name="object 4"/>
          <p:cNvSpPr txBox="1"/>
          <p:nvPr/>
        </p:nvSpPr>
        <p:spPr>
          <a:xfrm>
            <a:off x="642352" y="1231899"/>
            <a:ext cx="4839335" cy="4938395"/>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04182D"/>
                </a:solidFill>
                <a:latin typeface="Courier New"/>
                <a:cs typeface="Courier New"/>
              </a:rPr>
              <a:t>where={</a:t>
            </a:r>
            <a:endParaRPr sz="2250">
              <a:latin typeface="Courier New"/>
              <a:cs typeface="Courier New"/>
            </a:endParaRPr>
          </a:p>
          <a:p>
            <a:pPr marL="699770">
              <a:lnSpc>
                <a:spcPct val="100000"/>
              </a:lnSpc>
              <a:spcBef>
                <a:spcPts val="1170"/>
              </a:spcBef>
            </a:pPr>
            <a:r>
              <a:rPr sz="2250" dirty="0">
                <a:solidFill>
                  <a:srgbClr val="BE2F72"/>
                </a:solidFill>
                <a:latin typeface="Courier New"/>
                <a:cs typeface="Courier New"/>
              </a:rPr>
              <a:t>"$and"</a:t>
            </a:r>
            <a:r>
              <a:rPr sz="2250" dirty="0">
                <a:solidFill>
                  <a:srgbClr val="04182D"/>
                </a:solidFill>
                <a:latin typeface="Courier New"/>
                <a:cs typeface="Courier New"/>
              </a:rPr>
              <a:t>:</a:t>
            </a:r>
            <a:r>
              <a:rPr sz="2250" spc="-50" dirty="0">
                <a:solidFill>
                  <a:srgbClr val="04182D"/>
                </a:solidFill>
                <a:latin typeface="Courier New"/>
                <a:cs typeface="Courier New"/>
              </a:rPr>
              <a:t> </a:t>
            </a:r>
            <a:r>
              <a:rPr sz="2250" dirty="0">
                <a:solidFill>
                  <a:srgbClr val="04182D"/>
                </a:solidFill>
                <a:latin typeface="Courier New"/>
                <a:cs typeface="Courier New"/>
              </a:rPr>
              <a:t>[</a:t>
            </a:r>
            <a:endParaRPr sz="2250">
              <a:latin typeface="Courier New"/>
              <a:cs typeface="Courier New"/>
            </a:endParaRPr>
          </a:p>
          <a:p>
            <a:pPr marL="1388110">
              <a:lnSpc>
                <a:spcPct val="100000"/>
              </a:lnSpc>
              <a:spcBef>
                <a:spcPts val="1165"/>
              </a:spcBef>
            </a:pPr>
            <a:r>
              <a:rPr sz="2250" dirty="0">
                <a:solidFill>
                  <a:srgbClr val="04182D"/>
                </a:solidFill>
                <a:latin typeface="Courier New"/>
                <a:cs typeface="Courier New"/>
              </a:rPr>
              <a:t>{</a:t>
            </a:r>
            <a:r>
              <a:rPr sz="2250" dirty="0">
                <a:solidFill>
                  <a:srgbClr val="BE2F72"/>
                </a:solidFill>
                <a:latin typeface="Courier New"/>
                <a:cs typeface="Courier New"/>
              </a:rPr>
              <a:t>"type"</a:t>
            </a:r>
            <a:r>
              <a:rPr sz="2250" dirty="0">
                <a:solidFill>
                  <a:srgbClr val="04182D"/>
                </a:solidFill>
                <a:latin typeface="Courier New"/>
                <a:cs typeface="Courier New"/>
              </a:rPr>
              <a:t>:</a:t>
            </a:r>
            <a:endParaRPr sz="2250">
              <a:latin typeface="Courier New"/>
              <a:cs typeface="Courier New"/>
            </a:endParaRPr>
          </a:p>
          <a:p>
            <a:pPr marL="2075814">
              <a:lnSpc>
                <a:spcPct val="100000"/>
              </a:lnSpc>
              <a:spcBef>
                <a:spcPts val="1170"/>
              </a:spcBef>
            </a:pPr>
            <a:r>
              <a:rPr sz="2250" dirty="0">
                <a:solidFill>
                  <a:srgbClr val="04182D"/>
                </a:solidFill>
                <a:latin typeface="Courier New"/>
                <a:cs typeface="Courier New"/>
              </a:rPr>
              <a:t>{</a:t>
            </a:r>
            <a:r>
              <a:rPr sz="2250" dirty="0">
                <a:solidFill>
                  <a:srgbClr val="BE2F72"/>
                </a:solidFill>
                <a:latin typeface="Courier New"/>
                <a:cs typeface="Courier New"/>
              </a:rPr>
              <a:t>"$eq"</a:t>
            </a:r>
            <a:r>
              <a:rPr sz="2250" dirty="0">
                <a:solidFill>
                  <a:srgbClr val="04182D"/>
                </a:solidFill>
                <a:latin typeface="Courier New"/>
                <a:cs typeface="Courier New"/>
              </a:rPr>
              <a:t>:</a:t>
            </a:r>
            <a:r>
              <a:rPr sz="2250" spc="-55" dirty="0">
                <a:solidFill>
                  <a:srgbClr val="04182D"/>
                </a:solidFill>
                <a:latin typeface="Courier New"/>
                <a:cs typeface="Courier New"/>
              </a:rPr>
              <a:t> </a:t>
            </a:r>
            <a:r>
              <a:rPr sz="2250" dirty="0">
                <a:solidFill>
                  <a:srgbClr val="BE2F72"/>
                </a:solidFill>
                <a:latin typeface="Courier New"/>
                <a:cs typeface="Courier New"/>
              </a:rPr>
              <a:t>"Movie"</a:t>
            </a:r>
            <a:r>
              <a:rPr sz="2250" dirty="0">
                <a:solidFill>
                  <a:srgbClr val="04182D"/>
                </a:solidFill>
                <a:latin typeface="Courier New"/>
                <a:cs typeface="Courier New"/>
              </a:rPr>
              <a:t>}</a:t>
            </a:r>
            <a:endParaRPr sz="2250">
              <a:latin typeface="Courier New"/>
              <a:cs typeface="Courier New"/>
            </a:endParaRPr>
          </a:p>
          <a:p>
            <a:pPr marL="1388110">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a:p>
            <a:pPr marL="1388110">
              <a:lnSpc>
                <a:spcPct val="100000"/>
              </a:lnSpc>
              <a:spcBef>
                <a:spcPts val="1170"/>
              </a:spcBef>
            </a:pPr>
            <a:r>
              <a:rPr sz="2250" dirty="0">
                <a:solidFill>
                  <a:srgbClr val="04182D"/>
                </a:solidFill>
                <a:latin typeface="Courier New"/>
                <a:cs typeface="Courier New"/>
              </a:rPr>
              <a:t>{</a:t>
            </a:r>
            <a:r>
              <a:rPr sz="2250" dirty="0">
                <a:solidFill>
                  <a:srgbClr val="BE2F72"/>
                </a:solidFill>
                <a:latin typeface="Courier New"/>
                <a:cs typeface="Courier New"/>
              </a:rPr>
              <a:t>"release_year"</a:t>
            </a:r>
            <a:r>
              <a:rPr sz="2250" dirty="0">
                <a:solidFill>
                  <a:srgbClr val="04182D"/>
                </a:solidFill>
                <a:latin typeface="Courier New"/>
                <a:cs typeface="Courier New"/>
              </a:rPr>
              <a:t>:</a:t>
            </a:r>
            <a:endParaRPr sz="2250">
              <a:latin typeface="Courier New"/>
              <a:cs typeface="Courier New"/>
            </a:endParaRPr>
          </a:p>
          <a:p>
            <a:pPr marL="2247900">
              <a:lnSpc>
                <a:spcPct val="100000"/>
              </a:lnSpc>
              <a:spcBef>
                <a:spcPts val="1165"/>
              </a:spcBef>
            </a:pPr>
            <a:r>
              <a:rPr sz="2250" dirty="0">
                <a:solidFill>
                  <a:srgbClr val="04182D"/>
                </a:solidFill>
                <a:latin typeface="Courier New"/>
                <a:cs typeface="Courier New"/>
              </a:rPr>
              <a:t>{</a:t>
            </a:r>
            <a:r>
              <a:rPr sz="2250" dirty="0">
                <a:solidFill>
                  <a:srgbClr val="BE2F72"/>
                </a:solidFill>
                <a:latin typeface="Courier New"/>
                <a:cs typeface="Courier New"/>
              </a:rPr>
              <a:t>"$gt"</a:t>
            </a:r>
            <a:r>
              <a:rPr sz="2250" dirty="0">
                <a:solidFill>
                  <a:srgbClr val="04182D"/>
                </a:solidFill>
                <a:latin typeface="Courier New"/>
                <a:cs typeface="Courier New"/>
              </a:rPr>
              <a:t>:</a:t>
            </a:r>
            <a:r>
              <a:rPr sz="2250" spc="-50" dirty="0">
                <a:solidFill>
                  <a:srgbClr val="04182D"/>
                </a:solidFill>
                <a:latin typeface="Courier New"/>
                <a:cs typeface="Courier New"/>
              </a:rPr>
              <a:t> </a:t>
            </a:r>
            <a:r>
              <a:rPr sz="2250" dirty="0">
                <a:solidFill>
                  <a:srgbClr val="BE2F72"/>
                </a:solidFill>
                <a:latin typeface="Courier New"/>
                <a:cs typeface="Courier New"/>
              </a:rPr>
              <a:t>2020</a:t>
            </a:r>
            <a:r>
              <a:rPr sz="2250" dirty="0">
                <a:solidFill>
                  <a:srgbClr val="04182D"/>
                </a:solidFill>
                <a:latin typeface="Courier New"/>
                <a:cs typeface="Courier New"/>
              </a:rPr>
              <a:t>}</a:t>
            </a:r>
            <a:endParaRPr sz="2250">
              <a:latin typeface="Courier New"/>
              <a:cs typeface="Courier New"/>
            </a:endParaRPr>
          </a:p>
          <a:p>
            <a:pPr marL="1388110">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a:p>
            <a:pPr marL="700405">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a:p>
            <a:pPr marL="12700">
              <a:lnSpc>
                <a:spcPct val="100000"/>
              </a:lnSpc>
              <a:spcBef>
                <a:spcPts val="1165"/>
              </a:spcBef>
            </a:pPr>
            <a:r>
              <a:rPr sz="2250" dirty="0">
                <a:solidFill>
                  <a:srgbClr val="04182D"/>
                </a:solidFill>
                <a:latin typeface="Courier New"/>
                <a:cs typeface="Courier New"/>
              </a:rPr>
              <a:t>}</a:t>
            </a:r>
            <a:endParaRPr sz="2250">
              <a:latin typeface="Courier New"/>
              <a:cs typeface="Courier New"/>
            </a:endParaRPr>
          </a:p>
        </p:txBody>
      </p:sp>
      <p:pic>
        <p:nvPicPr>
          <p:cNvPr id="5" name="object 5"/>
          <p:cNvPicPr/>
          <p:nvPr/>
        </p:nvPicPr>
        <p:blipFill>
          <a:blip r:embed="rId2" cstate="print"/>
          <a:stretch>
            <a:fillRect/>
          </a:stretch>
        </p:blipFill>
        <p:spPr>
          <a:xfrm>
            <a:off x="7962982" y="2169861"/>
            <a:ext cx="102352" cy="102351"/>
          </a:xfrm>
          <a:prstGeom prst="rect">
            <a:avLst/>
          </a:prstGeom>
        </p:spPr>
      </p:pic>
      <p:sp>
        <p:nvSpPr>
          <p:cNvPr id="6" name="object 6"/>
          <p:cNvSpPr/>
          <p:nvPr/>
        </p:nvSpPr>
        <p:spPr>
          <a:xfrm>
            <a:off x="8351920" y="2026568"/>
            <a:ext cx="593725" cy="429895"/>
          </a:xfrm>
          <a:custGeom>
            <a:avLst/>
            <a:gdLst/>
            <a:ahLst/>
            <a:cxnLst/>
            <a:rect l="l" t="t" r="r" b="b"/>
            <a:pathLst>
              <a:path w="593725" h="429894">
                <a:moveTo>
                  <a:pt x="517135" y="429878"/>
                </a:moveTo>
                <a:lnTo>
                  <a:pt x="76505" y="429878"/>
                </a:lnTo>
                <a:lnTo>
                  <a:pt x="71180" y="429353"/>
                </a:lnTo>
                <a:lnTo>
                  <a:pt x="31918" y="413091"/>
                </a:lnTo>
                <a:lnTo>
                  <a:pt x="4174" y="374363"/>
                </a:lnTo>
                <a:lnTo>
                  <a:pt x="0" y="353372"/>
                </a:lnTo>
                <a:lnTo>
                  <a:pt x="0" y="347996"/>
                </a:lnTo>
                <a:lnTo>
                  <a:pt x="0" y="76505"/>
                </a:lnTo>
                <a:lnTo>
                  <a:pt x="16785" y="31920"/>
                </a:lnTo>
                <a:lnTo>
                  <a:pt x="55513" y="4175"/>
                </a:lnTo>
                <a:lnTo>
                  <a:pt x="76505" y="0"/>
                </a:lnTo>
                <a:lnTo>
                  <a:pt x="517135" y="0"/>
                </a:lnTo>
                <a:lnTo>
                  <a:pt x="561719" y="16786"/>
                </a:lnTo>
                <a:lnTo>
                  <a:pt x="589464" y="55513"/>
                </a:lnTo>
                <a:lnTo>
                  <a:pt x="593640" y="76505"/>
                </a:lnTo>
                <a:lnTo>
                  <a:pt x="593640" y="353372"/>
                </a:lnTo>
                <a:lnTo>
                  <a:pt x="576853" y="397957"/>
                </a:lnTo>
                <a:lnTo>
                  <a:pt x="538126" y="425702"/>
                </a:lnTo>
                <a:lnTo>
                  <a:pt x="522460" y="429353"/>
                </a:lnTo>
                <a:lnTo>
                  <a:pt x="517135" y="429878"/>
                </a:lnTo>
                <a:close/>
              </a:path>
            </a:pathLst>
          </a:custGeom>
          <a:solidFill>
            <a:srgbClr val="EFEBE3"/>
          </a:solidFill>
        </p:spPr>
        <p:txBody>
          <a:bodyPr wrap="square" lIns="0" tIns="0" rIns="0" bIns="0" rtlCol="0"/>
          <a:lstStyle/>
          <a:p>
            <a:endParaRPr/>
          </a:p>
        </p:txBody>
      </p:sp>
      <p:sp>
        <p:nvSpPr>
          <p:cNvPr id="7" name="object 7"/>
          <p:cNvSpPr txBox="1"/>
          <p:nvPr/>
        </p:nvSpPr>
        <p:spPr>
          <a:xfrm>
            <a:off x="8380160" y="1983318"/>
            <a:ext cx="6495415" cy="43053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04182D"/>
                </a:solidFill>
                <a:latin typeface="Courier New"/>
                <a:cs typeface="Courier New"/>
              </a:rPr>
              <a:t>$or</a:t>
            </a:r>
            <a:r>
              <a:rPr sz="2250" spc="-385" dirty="0">
                <a:solidFill>
                  <a:srgbClr val="04182D"/>
                </a:solidFill>
                <a:latin typeface="Courier New"/>
                <a:cs typeface="Courier New"/>
              </a:rPr>
              <a:t> </a:t>
            </a:r>
            <a:r>
              <a:rPr sz="2550" spc="-270" dirty="0">
                <a:solidFill>
                  <a:srgbClr val="04182D"/>
                </a:solidFill>
                <a:latin typeface="Tahoma"/>
                <a:cs typeface="Tahoma"/>
              </a:rPr>
              <a:t>:</a:t>
            </a:r>
            <a:r>
              <a:rPr sz="2550" spc="-50" dirty="0">
                <a:solidFill>
                  <a:srgbClr val="04182D"/>
                </a:solidFill>
                <a:latin typeface="Tahoma"/>
                <a:cs typeface="Tahoma"/>
              </a:rPr>
              <a:t> </a:t>
            </a:r>
            <a:r>
              <a:rPr sz="2550" spc="120" dirty="0">
                <a:solidFill>
                  <a:srgbClr val="04182D"/>
                </a:solidFill>
                <a:latin typeface="Tahoma"/>
                <a:cs typeface="Tahoma"/>
              </a:rPr>
              <a:t>f</a:t>
            </a:r>
            <a:r>
              <a:rPr sz="2550" spc="55" dirty="0">
                <a:solidFill>
                  <a:srgbClr val="04182D"/>
                </a:solidFill>
                <a:latin typeface="Tahoma"/>
                <a:cs typeface="Tahoma"/>
              </a:rPr>
              <a:t>il</a:t>
            </a:r>
            <a:r>
              <a:rPr sz="2550" spc="45" dirty="0">
                <a:solidFill>
                  <a:srgbClr val="04182D"/>
                </a:solidFill>
                <a:latin typeface="Tahoma"/>
                <a:cs typeface="Tahoma"/>
              </a:rPr>
              <a:t>t</a:t>
            </a:r>
            <a:r>
              <a:rPr sz="2550" spc="120" dirty="0">
                <a:solidFill>
                  <a:srgbClr val="04182D"/>
                </a:solidFill>
                <a:latin typeface="Tahoma"/>
                <a:cs typeface="Tahoma"/>
              </a:rPr>
              <a:t>e</a:t>
            </a:r>
            <a:r>
              <a:rPr sz="2550" spc="30" dirty="0">
                <a:solidFill>
                  <a:srgbClr val="04182D"/>
                </a:solidFill>
                <a:latin typeface="Tahoma"/>
                <a:cs typeface="Tahoma"/>
              </a:rPr>
              <a:t>r</a:t>
            </a:r>
            <a:r>
              <a:rPr sz="2550" spc="-50" dirty="0">
                <a:solidFill>
                  <a:srgbClr val="04182D"/>
                </a:solidFill>
                <a:latin typeface="Tahoma"/>
                <a:cs typeface="Tahoma"/>
              </a:rPr>
              <a:t> </a:t>
            </a:r>
            <a:r>
              <a:rPr sz="2550" spc="175" dirty="0">
                <a:solidFill>
                  <a:srgbClr val="04182D"/>
                </a:solidFill>
                <a:latin typeface="Tahoma"/>
                <a:cs typeface="Tahoma"/>
              </a:rPr>
              <a:t>b</a:t>
            </a:r>
            <a:r>
              <a:rPr sz="2550" spc="235" dirty="0">
                <a:solidFill>
                  <a:srgbClr val="04182D"/>
                </a:solidFill>
                <a:latin typeface="Tahoma"/>
                <a:cs typeface="Tahoma"/>
              </a:rPr>
              <a:t>a</a:t>
            </a:r>
            <a:r>
              <a:rPr sz="2550" spc="75" dirty="0">
                <a:solidFill>
                  <a:srgbClr val="04182D"/>
                </a:solidFill>
                <a:latin typeface="Tahoma"/>
                <a:cs typeface="Tahoma"/>
              </a:rPr>
              <a:t>s</a:t>
            </a:r>
            <a:r>
              <a:rPr sz="2550" spc="145" dirty="0">
                <a:solidFill>
                  <a:srgbClr val="04182D"/>
                </a:solidFill>
                <a:latin typeface="Tahoma"/>
                <a:cs typeface="Tahoma"/>
              </a:rPr>
              <a:t>e</a:t>
            </a:r>
            <a:r>
              <a:rPr sz="2550" spc="175" dirty="0">
                <a:solidFill>
                  <a:srgbClr val="04182D"/>
                </a:solidFill>
                <a:latin typeface="Tahoma"/>
                <a:cs typeface="Tahoma"/>
              </a:rPr>
              <a:t>d</a:t>
            </a:r>
            <a:r>
              <a:rPr sz="2550" spc="-50" dirty="0">
                <a:solidFill>
                  <a:srgbClr val="04182D"/>
                </a:solidFill>
                <a:latin typeface="Tahoma"/>
                <a:cs typeface="Tahoma"/>
              </a:rPr>
              <a:t> </a:t>
            </a:r>
            <a:r>
              <a:rPr sz="2550" spc="105" dirty="0">
                <a:solidFill>
                  <a:srgbClr val="04182D"/>
                </a:solidFill>
                <a:latin typeface="Tahoma"/>
                <a:cs typeface="Tahoma"/>
              </a:rPr>
              <a:t>o</a:t>
            </a:r>
            <a:r>
              <a:rPr sz="2550" spc="70" dirty="0">
                <a:solidFill>
                  <a:srgbClr val="04182D"/>
                </a:solidFill>
                <a:latin typeface="Tahoma"/>
                <a:cs typeface="Tahoma"/>
              </a:rPr>
              <a:t>n</a:t>
            </a:r>
            <a:r>
              <a:rPr sz="2550" spc="-50" dirty="0">
                <a:solidFill>
                  <a:srgbClr val="04182D"/>
                </a:solidFill>
                <a:latin typeface="Tahoma"/>
                <a:cs typeface="Tahoma"/>
              </a:rPr>
              <a:t> </a:t>
            </a:r>
            <a:r>
              <a:rPr sz="2650" i="1" spc="100" dirty="0">
                <a:solidFill>
                  <a:srgbClr val="04182D"/>
                </a:solidFill>
                <a:latin typeface="Arial"/>
                <a:cs typeface="Arial"/>
              </a:rPr>
              <a:t>a</a:t>
            </a:r>
            <a:r>
              <a:rPr sz="2650" i="1" spc="215" dirty="0">
                <a:solidFill>
                  <a:srgbClr val="04182D"/>
                </a:solidFill>
                <a:latin typeface="Arial"/>
                <a:cs typeface="Arial"/>
              </a:rPr>
              <a:t>t</a:t>
            </a:r>
            <a:r>
              <a:rPr sz="2650" i="1" spc="10" dirty="0">
                <a:solidFill>
                  <a:srgbClr val="04182D"/>
                </a:solidFill>
                <a:latin typeface="Arial"/>
                <a:cs typeface="Arial"/>
              </a:rPr>
              <a:t> </a:t>
            </a:r>
            <a:r>
              <a:rPr sz="2650" i="1" spc="25" dirty="0">
                <a:solidFill>
                  <a:srgbClr val="04182D"/>
                </a:solidFill>
                <a:latin typeface="Arial"/>
                <a:cs typeface="Arial"/>
              </a:rPr>
              <a:t>l</a:t>
            </a:r>
            <a:r>
              <a:rPr sz="2650" i="1" spc="10" dirty="0">
                <a:solidFill>
                  <a:srgbClr val="04182D"/>
                </a:solidFill>
                <a:latin typeface="Arial"/>
                <a:cs typeface="Arial"/>
              </a:rPr>
              <a:t>e</a:t>
            </a:r>
            <a:r>
              <a:rPr sz="2650" i="1" spc="100" dirty="0">
                <a:solidFill>
                  <a:srgbClr val="04182D"/>
                </a:solidFill>
                <a:latin typeface="Arial"/>
                <a:cs typeface="Arial"/>
              </a:rPr>
              <a:t>a</a:t>
            </a:r>
            <a:r>
              <a:rPr sz="2650" i="1" spc="-145" dirty="0">
                <a:solidFill>
                  <a:srgbClr val="04182D"/>
                </a:solidFill>
                <a:latin typeface="Arial"/>
                <a:cs typeface="Arial"/>
              </a:rPr>
              <a:t>s</a:t>
            </a:r>
            <a:r>
              <a:rPr sz="2650" i="1" spc="215" dirty="0">
                <a:solidFill>
                  <a:srgbClr val="04182D"/>
                </a:solidFill>
                <a:latin typeface="Arial"/>
                <a:cs typeface="Arial"/>
              </a:rPr>
              <a:t>t</a:t>
            </a:r>
            <a:r>
              <a:rPr sz="2650" i="1" spc="10" dirty="0">
                <a:solidFill>
                  <a:srgbClr val="04182D"/>
                </a:solidFill>
                <a:latin typeface="Arial"/>
                <a:cs typeface="Arial"/>
              </a:rPr>
              <a:t> </a:t>
            </a:r>
            <a:r>
              <a:rPr sz="2550" spc="105" dirty="0">
                <a:solidFill>
                  <a:srgbClr val="04182D"/>
                </a:solidFill>
                <a:latin typeface="Tahoma"/>
                <a:cs typeface="Tahoma"/>
              </a:rPr>
              <a:t>o</a:t>
            </a:r>
            <a:r>
              <a:rPr sz="2550" spc="70" dirty="0">
                <a:solidFill>
                  <a:srgbClr val="04182D"/>
                </a:solidFill>
                <a:latin typeface="Tahoma"/>
                <a:cs typeface="Tahoma"/>
              </a:rPr>
              <a:t>n</a:t>
            </a:r>
            <a:r>
              <a:rPr sz="2550" spc="145" dirty="0">
                <a:solidFill>
                  <a:srgbClr val="04182D"/>
                </a:solidFill>
                <a:latin typeface="Tahoma"/>
                <a:cs typeface="Tahoma"/>
              </a:rPr>
              <a:t>e</a:t>
            </a:r>
            <a:r>
              <a:rPr sz="2550" spc="-50" dirty="0">
                <a:solidFill>
                  <a:srgbClr val="04182D"/>
                </a:solidFill>
                <a:latin typeface="Tahoma"/>
                <a:cs typeface="Tahoma"/>
              </a:rPr>
              <a:t> </a:t>
            </a:r>
            <a:r>
              <a:rPr sz="2550" spc="265" dirty="0">
                <a:solidFill>
                  <a:srgbClr val="04182D"/>
                </a:solidFill>
                <a:latin typeface="Tahoma"/>
                <a:cs typeface="Tahoma"/>
              </a:rPr>
              <a:t>c</a:t>
            </a:r>
            <a:r>
              <a:rPr sz="2550" spc="105" dirty="0">
                <a:solidFill>
                  <a:srgbClr val="04182D"/>
                </a:solidFill>
                <a:latin typeface="Tahoma"/>
                <a:cs typeface="Tahoma"/>
              </a:rPr>
              <a:t>o</a:t>
            </a:r>
            <a:r>
              <a:rPr sz="2550" spc="70" dirty="0">
                <a:solidFill>
                  <a:srgbClr val="04182D"/>
                </a:solidFill>
                <a:latin typeface="Tahoma"/>
                <a:cs typeface="Tahoma"/>
              </a:rPr>
              <a:t>n</a:t>
            </a:r>
            <a:r>
              <a:rPr sz="2550" spc="175" dirty="0">
                <a:solidFill>
                  <a:srgbClr val="04182D"/>
                </a:solidFill>
                <a:latin typeface="Tahoma"/>
                <a:cs typeface="Tahoma"/>
              </a:rPr>
              <a:t>d</a:t>
            </a:r>
            <a:r>
              <a:rPr sz="2550" spc="45" dirty="0">
                <a:solidFill>
                  <a:srgbClr val="04182D"/>
                </a:solidFill>
                <a:latin typeface="Tahoma"/>
                <a:cs typeface="Tahoma"/>
              </a:rPr>
              <a:t>i</a:t>
            </a:r>
            <a:r>
              <a:rPr sz="2550" spc="90" dirty="0">
                <a:solidFill>
                  <a:srgbClr val="04182D"/>
                </a:solidFill>
                <a:latin typeface="Tahoma"/>
                <a:cs typeface="Tahoma"/>
              </a:rPr>
              <a:t>t</a:t>
            </a:r>
            <a:r>
              <a:rPr sz="2550" spc="45" dirty="0">
                <a:solidFill>
                  <a:srgbClr val="04182D"/>
                </a:solidFill>
                <a:latin typeface="Tahoma"/>
                <a:cs typeface="Tahoma"/>
              </a:rPr>
              <a:t>i</a:t>
            </a:r>
            <a:r>
              <a:rPr sz="2550" spc="105" dirty="0">
                <a:solidFill>
                  <a:srgbClr val="04182D"/>
                </a:solidFill>
                <a:latin typeface="Tahoma"/>
                <a:cs typeface="Tahoma"/>
              </a:rPr>
              <a:t>o</a:t>
            </a:r>
            <a:r>
              <a:rPr sz="2550" spc="70" dirty="0">
                <a:solidFill>
                  <a:srgbClr val="04182D"/>
                </a:solidFill>
                <a:latin typeface="Tahoma"/>
                <a:cs typeface="Tahoma"/>
              </a:rPr>
              <a:t>n</a:t>
            </a:r>
            <a:endParaRPr sz="2550">
              <a:latin typeface="Tahoma"/>
              <a:cs typeface="Tahom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1289" y="327526"/>
            <a:ext cx="14575155" cy="5732145"/>
          </a:xfrm>
          <a:custGeom>
            <a:avLst/>
            <a:gdLst/>
            <a:ahLst/>
            <a:cxnLst/>
            <a:rect l="l" t="t" r="r" b="b"/>
            <a:pathLst>
              <a:path w="14575155" h="5732145">
                <a:moveTo>
                  <a:pt x="14498413" y="5731709"/>
                </a:moveTo>
                <a:lnTo>
                  <a:pt x="76505" y="5731709"/>
                </a:lnTo>
                <a:lnTo>
                  <a:pt x="71180" y="5731185"/>
                </a:lnTo>
                <a:lnTo>
                  <a:pt x="31920" y="5714922"/>
                </a:lnTo>
                <a:lnTo>
                  <a:pt x="4175" y="5676195"/>
                </a:lnTo>
                <a:lnTo>
                  <a:pt x="0" y="5655205"/>
                </a:lnTo>
                <a:lnTo>
                  <a:pt x="0" y="5649828"/>
                </a:lnTo>
                <a:lnTo>
                  <a:pt x="0" y="76505"/>
                </a:lnTo>
                <a:lnTo>
                  <a:pt x="16786" y="31920"/>
                </a:lnTo>
                <a:lnTo>
                  <a:pt x="55513" y="4175"/>
                </a:lnTo>
                <a:lnTo>
                  <a:pt x="76505" y="0"/>
                </a:lnTo>
                <a:lnTo>
                  <a:pt x="14498413" y="0"/>
                </a:lnTo>
                <a:lnTo>
                  <a:pt x="14542998" y="16786"/>
                </a:lnTo>
                <a:lnTo>
                  <a:pt x="14570742" y="55513"/>
                </a:lnTo>
                <a:lnTo>
                  <a:pt x="14574918" y="76505"/>
                </a:lnTo>
                <a:lnTo>
                  <a:pt x="14574918" y="5655205"/>
                </a:lnTo>
                <a:lnTo>
                  <a:pt x="14558132" y="5699788"/>
                </a:lnTo>
                <a:lnTo>
                  <a:pt x="14519404" y="5727533"/>
                </a:lnTo>
                <a:lnTo>
                  <a:pt x="14503737" y="5731185"/>
                </a:lnTo>
                <a:lnTo>
                  <a:pt x="14498413" y="5731709"/>
                </a:lnTo>
                <a:close/>
              </a:path>
            </a:pathLst>
          </a:custGeom>
          <a:solidFill>
            <a:srgbClr val="04182D"/>
          </a:solidFill>
        </p:spPr>
        <p:txBody>
          <a:bodyPr wrap="square" lIns="0" tIns="0" rIns="0" bIns="0" rtlCol="0"/>
          <a:lstStyle/>
          <a:p>
            <a:endParaRPr/>
          </a:p>
        </p:txBody>
      </p:sp>
      <p:sp>
        <p:nvSpPr>
          <p:cNvPr id="3" name="object 3"/>
          <p:cNvSpPr txBox="1"/>
          <p:nvPr/>
        </p:nvSpPr>
        <p:spPr>
          <a:xfrm>
            <a:off x="642352" y="392613"/>
            <a:ext cx="7419340" cy="1008380"/>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FFFFFF"/>
                </a:solidFill>
                <a:latin typeface="Courier New"/>
                <a:cs typeface="Courier New"/>
              </a:rPr>
              <a:t>Title:</a:t>
            </a:r>
            <a:r>
              <a:rPr sz="2250" spc="5" dirty="0">
                <a:solidFill>
                  <a:srgbClr val="FFFFFF"/>
                </a:solidFill>
                <a:latin typeface="Courier New"/>
                <a:cs typeface="Courier New"/>
              </a:rPr>
              <a:t> </a:t>
            </a:r>
            <a:r>
              <a:rPr sz="2250" dirty="0">
                <a:solidFill>
                  <a:srgbClr val="FFFFFF"/>
                </a:solidFill>
                <a:latin typeface="Courier New"/>
                <a:cs typeface="Courier New"/>
              </a:rPr>
              <a:t>A</a:t>
            </a:r>
            <a:r>
              <a:rPr sz="2250" spc="5" dirty="0">
                <a:solidFill>
                  <a:srgbClr val="FFFFFF"/>
                </a:solidFill>
                <a:latin typeface="Courier New"/>
                <a:cs typeface="Courier New"/>
              </a:rPr>
              <a:t> </a:t>
            </a:r>
            <a:r>
              <a:rPr sz="2250" dirty="0">
                <a:solidFill>
                  <a:srgbClr val="FFFFFF"/>
                </a:solidFill>
                <a:latin typeface="Courier New"/>
                <a:cs typeface="Courier New"/>
              </a:rPr>
              <a:t>Classic</a:t>
            </a:r>
            <a:r>
              <a:rPr sz="2250" spc="5" dirty="0">
                <a:solidFill>
                  <a:srgbClr val="FFFFFF"/>
                </a:solidFill>
                <a:latin typeface="Courier New"/>
                <a:cs typeface="Courier New"/>
              </a:rPr>
              <a:t> </a:t>
            </a:r>
            <a:r>
              <a:rPr sz="2250" dirty="0">
                <a:solidFill>
                  <a:srgbClr val="FFFFFF"/>
                </a:solidFill>
                <a:latin typeface="Courier New"/>
                <a:cs typeface="Courier New"/>
              </a:rPr>
              <a:t>Horror</a:t>
            </a:r>
            <a:r>
              <a:rPr sz="2250" spc="5" dirty="0">
                <a:solidFill>
                  <a:srgbClr val="FFFFFF"/>
                </a:solidFill>
                <a:latin typeface="Courier New"/>
                <a:cs typeface="Courier New"/>
              </a:rPr>
              <a:t> </a:t>
            </a:r>
            <a:r>
              <a:rPr sz="2250" dirty="0">
                <a:solidFill>
                  <a:srgbClr val="FFFFFF"/>
                </a:solidFill>
                <a:latin typeface="Courier New"/>
                <a:cs typeface="Courier New"/>
              </a:rPr>
              <a:t>Story</a:t>
            </a:r>
            <a:r>
              <a:rPr sz="2250" spc="10" dirty="0">
                <a:solidFill>
                  <a:srgbClr val="FFFFFF"/>
                </a:solidFill>
                <a:latin typeface="Courier New"/>
                <a:cs typeface="Courier New"/>
              </a:rPr>
              <a:t> </a:t>
            </a:r>
            <a:r>
              <a:rPr sz="2250" dirty="0">
                <a:solidFill>
                  <a:srgbClr val="FFFFFF"/>
                </a:solidFill>
                <a:latin typeface="Courier New"/>
                <a:cs typeface="Courier New"/>
              </a:rPr>
              <a:t>(Movie)</a:t>
            </a:r>
            <a:r>
              <a:rPr sz="2250" spc="5" dirty="0">
                <a:solidFill>
                  <a:srgbClr val="FFFFFF"/>
                </a:solidFill>
                <a:latin typeface="Courier New"/>
                <a:cs typeface="Courier New"/>
              </a:rPr>
              <a:t> </a:t>
            </a:r>
            <a:r>
              <a:rPr sz="2250" dirty="0">
                <a:solidFill>
                  <a:srgbClr val="FFFFFF"/>
                </a:solidFill>
                <a:latin typeface="Courier New"/>
                <a:cs typeface="Courier New"/>
              </a:rPr>
              <a:t>[...]</a:t>
            </a:r>
            <a:endParaRPr sz="2250">
              <a:latin typeface="Courier New"/>
              <a:cs typeface="Courier New"/>
            </a:endParaRPr>
          </a:p>
          <a:p>
            <a:pPr marL="12700">
              <a:lnSpc>
                <a:spcPct val="100000"/>
              </a:lnSpc>
              <a:spcBef>
                <a:spcPts val="1170"/>
              </a:spcBef>
            </a:pPr>
            <a:r>
              <a:rPr sz="2250" dirty="0">
                <a:solidFill>
                  <a:srgbClr val="FFFFFF"/>
                </a:solidFill>
                <a:latin typeface="Courier New"/>
                <a:cs typeface="Courier New"/>
              </a:rPr>
              <a:t>===</a:t>
            </a:r>
            <a:endParaRPr sz="2250">
              <a:latin typeface="Courier New"/>
              <a:cs typeface="Courier New"/>
            </a:endParaRPr>
          </a:p>
        </p:txBody>
      </p:sp>
      <p:graphicFrame>
        <p:nvGraphicFramePr>
          <p:cNvPr id="4" name="object 4"/>
          <p:cNvGraphicFramePr>
            <a:graphicFrameLocks noGrp="1"/>
          </p:cNvGraphicFramePr>
          <p:nvPr/>
        </p:nvGraphicFramePr>
        <p:xfrm>
          <a:off x="623302" y="1543876"/>
          <a:ext cx="5402579" cy="2811811"/>
        </p:xfrm>
        <a:graphic>
          <a:graphicData uri="http://schemas.openxmlformats.org/drawingml/2006/table">
            <a:tbl>
              <a:tblPr firstRow="1" bandRow="1">
                <a:tableStyleId>{2D5ABB26-0587-4C30-8999-92F81FD0307C}</a:tableStyleId>
              </a:tblPr>
              <a:tblGrid>
                <a:gridCol w="1149350">
                  <a:extLst>
                    <a:ext uri="{9D8B030D-6E8A-4147-A177-3AD203B41FA5}">
                      <a16:colId xmlns:a16="http://schemas.microsoft.com/office/drawing/2014/main" val="20000"/>
                    </a:ext>
                  </a:extLst>
                </a:gridCol>
                <a:gridCol w="3190240">
                  <a:extLst>
                    <a:ext uri="{9D8B030D-6E8A-4147-A177-3AD203B41FA5}">
                      <a16:colId xmlns:a16="http://schemas.microsoft.com/office/drawing/2014/main" val="20001"/>
                    </a:ext>
                  </a:extLst>
                </a:gridCol>
                <a:gridCol w="1062989">
                  <a:extLst>
                    <a:ext uri="{9D8B030D-6E8A-4147-A177-3AD203B41FA5}">
                      <a16:colId xmlns:a16="http://schemas.microsoft.com/office/drawing/2014/main" val="20002"/>
                    </a:ext>
                  </a:extLst>
                </a:gridCol>
              </a:tblGrid>
              <a:tr h="914617">
                <a:tc>
                  <a:txBody>
                    <a:bodyPr/>
                    <a:lstStyle/>
                    <a:p>
                      <a:pPr marL="31750">
                        <a:lnSpc>
                          <a:spcPts val="2640"/>
                        </a:lnSpc>
                      </a:pPr>
                      <a:r>
                        <a:rPr sz="2250" dirty="0">
                          <a:solidFill>
                            <a:srgbClr val="FFFFFF"/>
                          </a:solidFill>
                          <a:latin typeface="Courier New"/>
                          <a:cs typeface="Courier New"/>
                        </a:rPr>
                        <a:t>Title:</a:t>
                      </a:r>
                      <a:endParaRPr sz="2250">
                        <a:latin typeface="Courier New"/>
                        <a:cs typeface="Courier New"/>
                      </a:endParaRPr>
                    </a:p>
                    <a:p>
                      <a:pPr marL="31750">
                        <a:lnSpc>
                          <a:spcPct val="100000"/>
                        </a:lnSpc>
                        <a:spcBef>
                          <a:spcPts val="1165"/>
                        </a:spcBef>
                      </a:pPr>
                      <a:r>
                        <a:rPr sz="2250" dirty="0">
                          <a:solidFill>
                            <a:srgbClr val="FFFFFF"/>
                          </a:solidFill>
                          <a:latin typeface="Courier New"/>
                          <a:cs typeface="Courier New"/>
                        </a:rPr>
                        <a:t>===</a:t>
                      </a:r>
                      <a:endParaRPr sz="2250">
                        <a:latin typeface="Courier New"/>
                        <a:cs typeface="Courier New"/>
                      </a:endParaRPr>
                    </a:p>
                  </a:txBody>
                  <a:tcPr marL="0" marR="0" marT="0" marB="0"/>
                </a:tc>
                <a:tc>
                  <a:txBody>
                    <a:bodyPr/>
                    <a:lstStyle/>
                    <a:p>
                      <a:pPr marL="85725">
                        <a:lnSpc>
                          <a:spcPts val="2640"/>
                        </a:lnSpc>
                      </a:pPr>
                      <a:r>
                        <a:rPr sz="2250" dirty="0">
                          <a:solidFill>
                            <a:srgbClr val="FFFFFF"/>
                          </a:solidFill>
                          <a:latin typeface="Courier New"/>
                          <a:cs typeface="Courier New"/>
                        </a:rPr>
                        <a:t>Nightbooks</a:t>
                      </a:r>
                      <a:r>
                        <a:rPr sz="2250" spc="-15" dirty="0">
                          <a:solidFill>
                            <a:srgbClr val="FFFFFF"/>
                          </a:solidFill>
                          <a:latin typeface="Courier New"/>
                          <a:cs typeface="Courier New"/>
                        </a:rPr>
                        <a:t> </a:t>
                      </a:r>
                      <a:r>
                        <a:rPr sz="2250" dirty="0">
                          <a:solidFill>
                            <a:srgbClr val="FFFFFF"/>
                          </a:solidFill>
                          <a:latin typeface="Courier New"/>
                          <a:cs typeface="Courier New"/>
                        </a:rPr>
                        <a:t>(Movie)</a:t>
                      </a:r>
                      <a:endParaRPr sz="2250">
                        <a:latin typeface="Courier New"/>
                        <a:cs typeface="Courier New"/>
                      </a:endParaRPr>
                    </a:p>
                  </a:txBody>
                  <a:tcPr marL="0" marR="0" marT="0" marB="0"/>
                </a:tc>
                <a:tc>
                  <a:txBody>
                    <a:bodyPr/>
                    <a:lstStyle/>
                    <a:p>
                      <a:pPr marL="171450">
                        <a:lnSpc>
                          <a:spcPts val="2640"/>
                        </a:lnSpc>
                      </a:pPr>
                      <a:r>
                        <a:rPr sz="2250" dirty="0">
                          <a:solidFill>
                            <a:srgbClr val="FFFFFF"/>
                          </a:solidFill>
                          <a:latin typeface="Courier New"/>
                          <a:cs typeface="Courier New"/>
                        </a:rPr>
                        <a:t>[...]</a:t>
                      </a:r>
                      <a:endParaRPr sz="2250">
                        <a:latin typeface="Courier New"/>
                        <a:cs typeface="Courier New"/>
                      </a:endParaRPr>
                    </a:p>
                  </a:txBody>
                  <a:tcPr marL="0" marR="0" marT="0" marB="0"/>
                </a:tc>
                <a:extLst>
                  <a:ext uri="{0D108BD9-81ED-4DB2-BD59-A6C34878D82A}">
                    <a16:rowId xmlns:a16="http://schemas.microsoft.com/office/drawing/2014/main" val="10000"/>
                  </a:ext>
                </a:extLst>
              </a:tr>
              <a:tr h="491289">
                <a:tc>
                  <a:txBody>
                    <a:bodyPr/>
                    <a:lstStyle/>
                    <a:p>
                      <a:pPr marL="31750">
                        <a:lnSpc>
                          <a:spcPct val="100000"/>
                        </a:lnSpc>
                        <a:spcBef>
                          <a:spcPts val="475"/>
                        </a:spcBef>
                      </a:pPr>
                      <a:r>
                        <a:rPr sz="2250" dirty="0">
                          <a:solidFill>
                            <a:srgbClr val="FFFFFF"/>
                          </a:solidFill>
                          <a:latin typeface="Courier New"/>
                          <a:cs typeface="Courier New"/>
                        </a:rPr>
                        <a:t>Title:</a:t>
                      </a:r>
                      <a:endParaRPr sz="2250">
                        <a:latin typeface="Courier New"/>
                        <a:cs typeface="Courier New"/>
                      </a:endParaRPr>
                    </a:p>
                  </a:txBody>
                  <a:tcPr marL="0" marR="0" marT="60325" marB="0"/>
                </a:tc>
                <a:tc>
                  <a:txBody>
                    <a:bodyPr/>
                    <a:lstStyle/>
                    <a:p>
                      <a:pPr marL="85725">
                        <a:lnSpc>
                          <a:spcPct val="100000"/>
                        </a:lnSpc>
                        <a:spcBef>
                          <a:spcPts val="475"/>
                        </a:spcBef>
                      </a:pPr>
                      <a:r>
                        <a:rPr sz="2250" dirty="0">
                          <a:solidFill>
                            <a:srgbClr val="FFFFFF"/>
                          </a:solidFill>
                          <a:latin typeface="Courier New"/>
                          <a:cs typeface="Courier New"/>
                        </a:rPr>
                        <a:t>Irul</a:t>
                      </a:r>
                      <a:r>
                        <a:rPr sz="2250" spc="-15" dirty="0">
                          <a:solidFill>
                            <a:srgbClr val="FFFFFF"/>
                          </a:solidFill>
                          <a:latin typeface="Courier New"/>
                          <a:cs typeface="Courier New"/>
                        </a:rPr>
                        <a:t> </a:t>
                      </a:r>
                      <a:r>
                        <a:rPr sz="2250" dirty="0">
                          <a:solidFill>
                            <a:srgbClr val="FFFFFF"/>
                          </a:solidFill>
                          <a:latin typeface="Courier New"/>
                          <a:cs typeface="Courier New"/>
                        </a:rPr>
                        <a:t>(Movie)</a:t>
                      </a:r>
                      <a:r>
                        <a:rPr sz="2250" spc="-10" dirty="0">
                          <a:solidFill>
                            <a:srgbClr val="FFFFFF"/>
                          </a:solidFill>
                          <a:latin typeface="Courier New"/>
                          <a:cs typeface="Courier New"/>
                        </a:rPr>
                        <a:t> </a:t>
                      </a:r>
                      <a:r>
                        <a:rPr sz="2250" dirty="0">
                          <a:solidFill>
                            <a:srgbClr val="FFFFFF"/>
                          </a:solidFill>
                          <a:latin typeface="Courier New"/>
                          <a:cs typeface="Courier New"/>
                        </a:rPr>
                        <a:t>[...]</a:t>
                      </a:r>
                      <a:endParaRPr sz="2250">
                        <a:latin typeface="Courier New"/>
                        <a:cs typeface="Courier New"/>
                      </a:endParaRPr>
                    </a:p>
                  </a:txBody>
                  <a:tcPr marL="0" marR="0" marT="60325" marB="0"/>
                </a:tc>
                <a:tc>
                  <a:txBody>
                    <a:bodyPr/>
                    <a:lstStyle/>
                    <a:p>
                      <a:pPr>
                        <a:lnSpc>
                          <a:spcPct val="100000"/>
                        </a:lnSpc>
                      </a:pPr>
                      <a:endParaRPr sz="2200">
                        <a:latin typeface="Times New Roman"/>
                        <a:cs typeface="Times New Roman"/>
                      </a:endParaRPr>
                    </a:p>
                  </a:txBody>
                  <a:tcPr marL="0" marR="0" marT="0" marB="0"/>
                </a:tc>
                <a:extLst>
                  <a:ext uri="{0D108BD9-81ED-4DB2-BD59-A6C34878D82A}">
                    <a16:rowId xmlns:a16="http://schemas.microsoft.com/office/drawing/2014/main" val="10001"/>
                  </a:ext>
                </a:extLst>
              </a:tr>
              <a:tr h="491289">
                <a:tc>
                  <a:txBody>
                    <a:bodyPr/>
                    <a:lstStyle/>
                    <a:p>
                      <a:pPr marL="31750">
                        <a:lnSpc>
                          <a:spcPct val="100000"/>
                        </a:lnSpc>
                        <a:spcBef>
                          <a:spcPts val="475"/>
                        </a:spcBef>
                      </a:pPr>
                      <a:r>
                        <a:rPr sz="2250" dirty="0">
                          <a:solidFill>
                            <a:srgbClr val="FFFFFF"/>
                          </a:solidFill>
                          <a:latin typeface="Courier New"/>
                          <a:cs typeface="Courier New"/>
                        </a:rPr>
                        <a:t>===</a:t>
                      </a:r>
                      <a:endParaRPr sz="2250">
                        <a:latin typeface="Courier New"/>
                        <a:cs typeface="Courier New"/>
                      </a:endParaRPr>
                    </a:p>
                  </a:txBody>
                  <a:tcPr marL="0" marR="0" marT="60325" marB="0"/>
                </a:tc>
                <a:tc>
                  <a:txBody>
                    <a:bodyPr/>
                    <a:lstStyle/>
                    <a:p>
                      <a:pPr marR="3175">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extLst>
                  <a:ext uri="{0D108BD9-81ED-4DB2-BD59-A6C34878D82A}">
                    <a16:rowId xmlns:a16="http://schemas.microsoft.com/office/drawing/2014/main" val="10002"/>
                  </a:ext>
                </a:extLst>
              </a:tr>
              <a:tr h="491289">
                <a:tc>
                  <a:txBody>
                    <a:bodyPr/>
                    <a:lstStyle/>
                    <a:p>
                      <a:pPr marL="31750">
                        <a:lnSpc>
                          <a:spcPct val="100000"/>
                        </a:lnSpc>
                        <a:spcBef>
                          <a:spcPts val="475"/>
                        </a:spcBef>
                      </a:pPr>
                      <a:r>
                        <a:rPr sz="2250" dirty="0">
                          <a:solidFill>
                            <a:srgbClr val="FFFFFF"/>
                          </a:solidFill>
                          <a:latin typeface="Courier New"/>
                          <a:cs typeface="Courier New"/>
                        </a:rPr>
                        <a:t>Title:</a:t>
                      </a:r>
                      <a:endParaRPr sz="2250">
                        <a:latin typeface="Courier New"/>
                        <a:cs typeface="Courier New"/>
                      </a:endParaRPr>
                    </a:p>
                  </a:txBody>
                  <a:tcPr marL="0" marR="0" marT="60325" marB="0"/>
                </a:tc>
                <a:tc>
                  <a:txBody>
                    <a:bodyPr/>
                    <a:lstStyle/>
                    <a:p>
                      <a:pPr marL="85725" marR="3175">
                        <a:lnSpc>
                          <a:spcPct val="100000"/>
                        </a:lnSpc>
                        <a:spcBef>
                          <a:spcPts val="475"/>
                        </a:spcBef>
                      </a:pPr>
                      <a:r>
                        <a:rPr sz="2250" dirty="0">
                          <a:solidFill>
                            <a:srgbClr val="FFFFFF"/>
                          </a:solidFill>
                          <a:latin typeface="Courier New"/>
                          <a:cs typeface="Courier New"/>
                        </a:rPr>
                        <a:t>Intrusion</a:t>
                      </a:r>
                      <a:r>
                        <a:rPr sz="2250" spc="-30" dirty="0">
                          <a:solidFill>
                            <a:srgbClr val="FFFFFF"/>
                          </a:solidFill>
                          <a:latin typeface="Courier New"/>
                          <a:cs typeface="Courier New"/>
                        </a:rPr>
                        <a:t> </a:t>
                      </a:r>
                      <a:r>
                        <a:rPr sz="2250" dirty="0">
                          <a:solidFill>
                            <a:srgbClr val="FFFFFF"/>
                          </a:solidFill>
                          <a:latin typeface="Courier New"/>
                          <a:cs typeface="Courier New"/>
                        </a:rPr>
                        <a:t>(Movie)</a:t>
                      </a:r>
                      <a:endParaRPr sz="2250">
                        <a:latin typeface="Courier New"/>
                        <a:cs typeface="Courier New"/>
                      </a:endParaRPr>
                    </a:p>
                  </a:txBody>
                  <a:tcPr marL="0" marR="0" marT="60325" marB="0"/>
                </a:tc>
                <a:tc>
                  <a:txBody>
                    <a:bodyPr/>
                    <a:lstStyle/>
                    <a:p>
                      <a:pPr>
                        <a:lnSpc>
                          <a:spcPct val="100000"/>
                        </a:lnSpc>
                        <a:spcBef>
                          <a:spcPts val="475"/>
                        </a:spcBef>
                      </a:pPr>
                      <a:r>
                        <a:rPr sz="2250" dirty="0">
                          <a:solidFill>
                            <a:srgbClr val="FFFFFF"/>
                          </a:solidFill>
                          <a:latin typeface="Courier New"/>
                          <a:cs typeface="Courier New"/>
                        </a:rPr>
                        <a:t>[...]</a:t>
                      </a:r>
                      <a:endParaRPr sz="2250">
                        <a:latin typeface="Courier New"/>
                        <a:cs typeface="Courier New"/>
                      </a:endParaRPr>
                    </a:p>
                  </a:txBody>
                  <a:tcPr marL="0" marR="0" marT="60325" marB="0"/>
                </a:tc>
                <a:extLst>
                  <a:ext uri="{0D108BD9-81ED-4DB2-BD59-A6C34878D82A}">
                    <a16:rowId xmlns:a16="http://schemas.microsoft.com/office/drawing/2014/main" val="10003"/>
                  </a:ext>
                </a:extLst>
              </a:tr>
              <a:tr h="423327">
                <a:tc>
                  <a:txBody>
                    <a:bodyPr/>
                    <a:lstStyle/>
                    <a:p>
                      <a:pPr marL="31750">
                        <a:lnSpc>
                          <a:spcPct val="100000"/>
                        </a:lnSpc>
                        <a:spcBef>
                          <a:spcPts val="475"/>
                        </a:spcBef>
                      </a:pPr>
                      <a:r>
                        <a:rPr sz="2250" dirty="0">
                          <a:solidFill>
                            <a:srgbClr val="FFFFFF"/>
                          </a:solidFill>
                          <a:latin typeface="Courier New"/>
                          <a:cs typeface="Courier New"/>
                        </a:rPr>
                        <a:t>===</a:t>
                      </a:r>
                      <a:endParaRPr sz="2250">
                        <a:latin typeface="Courier New"/>
                        <a:cs typeface="Courier New"/>
                      </a:endParaRPr>
                    </a:p>
                  </a:txBody>
                  <a:tcPr marL="0" marR="0" marT="60325" marB="0"/>
                </a:tc>
                <a:tc>
                  <a:txBody>
                    <a:bodyPr/>
                    <a:lstStyle/>
                    <a:p>
                      <a:pPr marR="3175">
                        <a:lnSpc>
                          <a:spcPct val="100000"/>
                        </a:lnSpc>
                      </a:pPr>
                      <a:endParaRPr sz="2200">
                        <a:latin typeface="Times New Roman"/>
                        <a:cs typeface="Times New Roman"/>
                      </a:endParaRPr>
                    </a:p>
                  </a:txBody>
                  <a:tcPr marL="0" marR="0" marT="0" marB="0"/>
                </a:tc>
                <a:tc>
                  <a:txBody>
                    <a:bodyPr/>
                    <a:lstStyle/>
                    <a:p>
                      <a:pPr>
                        <a:lnSpc>
                          <a:spcPct val="100000"/>
                        </a:lnSpc>
                      </a:pPr>
                      <a:endParaRPr sz="2200">
                        <a:latin typeface="Times New Roman"/>
                        <a:cs typeface="Times New Roman"/>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642352" y="4322929"/>
            <a:ext cx="8279130" cy="1499870"/>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FFFFFF"/>
                </a:solidFill>
                <a:latin typeface="Courier New"/>
                <a:cs typeface="Courier New"/>
              </a:rPr>
              <a:t>Title: Things</a:t>
            </a:r>
            <a:r>
              <a:rPr sz="2250" spc="5" dirty="0">
                <a:solidFill>
                  <a:srgbClr val="FFFFFF"/>
                </a:solidFill>
                <a:latin typeface="Courier New"/>
                <a:cs typeface="Courier New"/>
              </a:rPr>
              <a:t> </a:t>
            </a:r>
            <a:r>
              <a:rPr sz="2250" dirty="0">
                <a:solidFill>
                  <a:srgbClr val="FFFFFF"/>
                </a:solidFill>
                <a:latin typeface="Courier New"/>
                <a:cs typeface="Courier New"/>
              </a:rPr>
              <a:t>Heard</a:t>
            </a:r>
            <a:r>
              <a:rPr sz="2250" spc="5" dirty="0">
                <a:solidFill>
                  <a:srgbClr val="FFFFFF"/>
                </a:solidFill>
                <a:latin typeface="Courier New"/>
                <a:cs typeface="Courier New"/>
              </a:rPr>
              <a:t> </a:t>
            </a:r>
            <a:r>
              <a:rPr sz="2250" dirty="0">
                <a:solidFill>
                  <a:srgbClr val="FFFFFF"/>
                </a:solidFill>
                <a:latin typeface="Courier New"/>
                <a:cs typeface="Courier New"/>
              </a:rPr>
              <a:t>&amp;</a:t>
            </a:r>
            <a:r>
              <a:rPr sz="2250" spc="5" dirty="0">
                <a:solidFill>
                  <a:srgbClr val="FFFFFF"/>
                </a:solidFill>
                <a:latin typeface="Courier New"/>
                <a:cs typeface="Courier New"/>
              </a:rPr>
              <a:t> </a:t>
            </a:r>
            <a:r>
              <a:rPr sz="2250" dirty="0">
                <a:solidFill>
                  <a:srgbClr val="FFFFFF"/>
                </a:solidFill>
                <a:latin typeface="Courier New"/>
                <a:cs typeface="Courier New"/>
              </a:rPr>
              <a:t>Seen</a:t>
            </a:r>
            <a:r>
              <a:rPr sz="2250" spc="5" dirty="0">
                <a:solidFill>
                  <a:srgbClr val="FFFFFF"/>
                </a:solidFill>
                <a:latin typeface="Courier New"/>
                <a:cs typeface="Courier New"/>
              </a:rPr>
              <a:t> </a:t>
            </a:r>
            <a:r>
              <a:rPr sz="2250" dirty="0">
                <a:solidFill>
                  <a:srgbClr val="FFFFFF"/>
                </a:solidFill>
                <a:latin typeface="Courier New"/>
                <a:cs typeface="Courier New"/>
              </a:rPr>
              <a:t>(Movie) [...]</a:t>
            </a:r>
            <a:endParaRPr sz="2250">
              <a:latin typeface="Courier New"/>
              <a:cs typeface="Courier New"/>
            </a:endParaRPr>
          </a:p>
          <a:p>
            <a:pPr marL="12700">
              <a:lnSpc>
                <a:spcPct val="100000"/>
              </a:lnSpc>
              <a:spcBef>
                <a:spcPts val="1170"/>
              </a:spcBef>
            </a:pPr>
            <a:r>
              <a:rPr sz="2250" dirty="0">
                <a:solidFill>
                  <a:srgbClr val="FFFFFF"/>
                </a:solidFill>
                <a:latin typeface="Courier New"/>
                <a:cs typeface="Courier New"/>
              </a:rPr>
              <a:t>===</a:t>
            </a:r>
            <a:endParaRPr sz="2250">
              <a:latin typeface="Courier New"/>
              <a:cs typeface="Courier New"/>
            </a:endParaRPr>
          </a:p>
          <a:p>
            <a:pPr marL="12700">
              <a:lnSpc>
                <a:spcPct val="100000"/>
              </a:lnSpc>
              <a:spcBef>
                <a:spcPts val="1165"/>
              </a:spcBef>
            </a:pPr>
            <a:r>
              <a:rPr sz="2250" dirty="0">
                <a:solidFill>
                  <a:srgbClr val="FFFFFF"/>
                </a:solidFill>
                <a:latin typeface="Courier New"/>
                <a:cs typeface="Courier New"/>
              </a:rPr>
              <a:t>Title:</a:t>
            </a:r>
            <a:r>
              <a:rPr sz="2250" spc="5" dirty="0">
                <a:solidFill>
                  <a:srgbClr val="FFFFFF"/>
                </a:solidFill>
                <a:latin typeface="Courier New"/>
                <a:cs typeface="Courier New"/>
              </a:rPr>
              <a:t> </a:t>
            </a:r>
            <a:r>
              <a:rPr sz="2250" dirty="0">
                <a:solidFill>
                  <a:srgbClr val="FFFFFF"/>
                </a:solidFill>
                <a:latin typeface="Courier New"/>
                <a:cs typeface="Courier New"/>
              </a:rPr>
              <a:t>A</a:t>
            </a:r>
            <a:r>
              <a:rPr sz="2250" spc="10" dirty="0">
                <a:solidFill>
                  <a:srgbClr val="FFFFFF"/>
                </a:solidFill>
                <a:latin typeface="Courier New"/>
                <a:cs typeface="Courier New"/>
              </a:rPr>
              <a:t> </a:t>
            </a:r>
            <a:r>
              <a:rPr sz="2250" dirty="0">
                <a:solidFill>
                  <a:srgbClr val="FFFFFF"/>
                </a:solidFill>
                <a:latin typeface="Courier New"/>
                <a:cs typeface="Courier New"/>
              </a:rPr>
              <a:t>StoryBots</a:t>
            </a:r>
            <a:r>
              <a:rPr sz="2250" spc="10" dirty="0">
                <a:solidFill>
                  <a:srgbClr val="FFFFFF"/>
                </a:solidFill>
                <a:latin typeface="Courier New"/>
                <a:cs typeface="Courier New"/>
              </a:rPr>
              <a:t> </a:t>
            </a:r>
            <a:r>
              <a:rPr sz="2250" dirty="0">
                <a:solidFill>
                  <a:srgbClr val="FFFFFF"/>
                </a:solidFill>
                <a:latin typeface="Courier New"/>
                <a:cs typeface="Courier New"/>
              </a:rPr>
              <a:t>Space</a:t>
            </a:r>
            <a:r>
              <a:rPr sz="2250" spc="10" dirty="0">
                <a:solidFill>
                  <a:srgbClr val="FFFFFF"/>
                </a:solidFill>
                <a:latin typeface="Courier New"/>
                <a:cs typeface="Courier New"/>
              </a:rPr>
              <a:t> </a:t>
            </a:r>
            <a:r>
              <a:rPr sz="2250" dirty="0">
                <a:solidFill>
                  <a:srgbClr val="FFFFFF"/>
                </a:solidFill>
                <a:latin typeface="Courier New"/>
                <a:cs typeface="Courier New"/>
              </a:rPr>
              <a:t>Adventure</a:t>
            </a:r>
            <a:r>
              <a:rPr sz="2250" spc="10" dirty="0">
                <a:solidFill>
                  <a:srgbClr val="FFFFFF"/>
                </a:solidFill>
                <a:latin typeface="Courier New"/>
                <a:cs typeface="Courier New"/>
              </a:rPr>
              <a:t> </a:t>
            </a:r>
            <a:r>
              <a:rPr sz="2250" dirty="0">
                <a:solidFill>
                  <a:srgbClr val="FFFFFF"/>
                </a:solidFill>
                <a:latin typeface="Courier New"/>
                <a:cs typeface="Courier New"/>
              </a:rPr>
              <a:t>(Movie)</a:t>
            </a:r>
            <a:r>
              <a:rPr sz="2250" spc="10" dirty="0">
                <a:solidFill>
                  <a:srgbClr val="FFFFFF"/>
                </a:solidFill>
                <a:latin typeface="Courier New"/>
                <a:cs typeface="Courier New"/>
              </a:rPr>
              <a:t> </a:t>
            </a:r>
            <a:r>
              <a:rPr sz="2250" dirty="0">
                <a:solidFill>
                  <a:srgbClr val="FFFFFF"/>
                </a:solidFill>
                <a:latin typeface="Courier New"/>
                <a:cs typeface="Courier New"/>
              </a:rPr>
              <a:t>[...]</a:t>
            </a:r>
            <a:endParaRPr sz="2250">
              <a:latin typeface="Courier New"/>
              <a:cs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13167561" cy="706604"/>
          </a:xfrm>
          <a:prstGeom prst="rect">
            <a:avLst/>
          </a:prstGeom>
        </p:spPr>
        <p:txBody>
          <a:bodyPr vert="horz" wrap="square" lIns="0" tIns="13970" rIns="0" bIns="0" rtlCol="0">
            <a:spAutoFit/>
          </a:bodyPr>
          <a:lstStyle/>
          <a:p>
            <a:pPr marL="12700">
              <a:lnSpc>
                <a:spcPct val="100000"/>
              </a:lnSpc>
              <a:spcBef>
                <a:spcPts val="110"/>
              </a:spcBef>
            </a:pPr>
            <a:r>
              <a:rPr lang="en-US" sz="4500" spc="340" dirty="0"/>
              <a:t>Review</a:t>
            </a:r>
            <a:r>
              <a:rPr sz="4500" spc="-165" dirty="0"/>
              <a:t> </a:t>
            </a:r>
            <a:r>
              <a:rPr sz="4500" spc="-1145" dirty="0"/>
              <a:t>1</a:t>
            </a:r>
            <a:r>
              <a:rPr sz="4500" spc="-165" dirty="0"/>
              <a:t> </a:t>
            </a:r>
            <a:r>
              <a:rPr sz="4500" spc="-340" dirty="0"/>
              <a:t>-</a:t>
            </a:r>
            <a:r>
              <a:rPr sz="4500" spc="-165" dirty="0"/>
              <a:t> </a:t>
            </a:r>
            <a:r>
              <a:rPr sz="4500" spc="-490" dirty="0"/>
              <a:t>W</a:t>
            </a:r>
            <a:r>
              <a:rPr sz="4500" spc="-310" dirty="0"/>
              <a:t>h</a:t>
            </a:r>
            <a:r>
              <a:rPr sz="4500" spc="-15" dirty="0"/>
              <a:t>a</a:t>
            </a:r>
            <a:r>
              <a:rPr sz="4500" spc="-135" dirty="0"/>
              <a:t>t</a:t>
            </a:r>
            <a:r>
              <a:rPr sz="4500" spc="-165" dirty="0"/>
              <a:t> </a:t>
            </a:r>
            <a:r>
              <a:rPr sz="4500" spc="-15" dirty="0"/>
              <a:t>a</a:t>
            </a:r>
            <a:r>
              <a:rPr sz="4500" spc="-315" dirty="0"/>
              <a:t>r</a:t>
            </a:r>
            <a:r>
              <a:rPr sz="4500" spc="-75" dirty="0"/>
              <a:t>e</a:t>
            </a:r>
            <a:r>
              <a:rPr sz="4500" spc="-165" dirty="0"/>
              <a:t> </a:t>
            </a:r>
            <a:r>
              <a:rPr sz="4500" spc="-45"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280" dirty="0"/>
              <a:t>s</a:t>
            </a:r>
            <a:r>
              <a:rPr sz="4500" spc="-185" dirty="0"/>
              <a:t>?</a:t>
            </a:r>
            <a:endParaRPr sz="4500" dirty="0"/>
          </a:p>
        </p:txBody>
      </p:sp>
      <p:pic>
        <p:nvPicPr>
          <p:cNvPr id="3" name="object 3"/>
          <p:cNvPicPr/>
          <p:nvPr/>
        </p:nvPicPr>
        <p:blipFill>
          <a:blip r:embed="rId2" cstate="print"/>
          <a:stretch>
            <a:fillRect/>
          </a:stretch>
        </p:blipFill>
        <p:spPr>
          <a:xfrm>
            <a:off x="511759" y="2169861"/>
            <a:ext cx="102352" cy="102351"/>
          </a:xfrm>
          <a:prstGeom prst="rect">
            <a:avLst/>
          </a:prstGeom>
        </p:spPr>
      </p:pic>
      <p:sp>
        <p:nvSpPr>
          <p:cNvPr id="4" name="object 4"/>
          <p:cNvSpPr txBox="1"/>
          <p:nvPr/>
        </p:nvSpPr>
        <p:spPr>
          <a:xfrm>
            <a:off x="847056" y="1884114"/>
            <a:ext cx="6630670" cy="4622165"/>
          </a:xfrm>
          <a:prstGeom prst="rect">
            <a:avLst/>
          </a:prstGeom>
        </p:spPr>
        <p:txBody>
          <a:bodyPr vert="horz" wrap="square" lIns="0" tIns="12700" rIns="0" bIns="0" rtlCol="0">
            <a:spAutoFit/>
          </a:bodyPr>
          <a:lstStyle/>
          <a:p>
            <a:pPr marL="12700" marR="1873885">
              <a:lnSpc>
                <a:spcPct val="124800"/>
              </a:lnSpc>
              <a:spcBef>
                <a:spcPts val="100"/>
              </a:spcBef>
            </a:pPr>
            <a:r>
              <a:rPr sz="2550" b="1" spc="-75" dirty="0">
                <a:solidFill>
                  <a:srgbClr val="04182D"/>
                </a:solidFill>
                <a:latin typeface="Tahoma"/>
                <a:cs typeface="Tahoma"/>
              </a:rPr>
              <a:t>Embeddings</a:t>
            </a:r>
            <a:r>
              <a:rPr sz="2550" spc="-75" dirty="0">
                <a:solidFill>
                  <a:srgbClr val="04182D"/>
                </a:solidFill>
                <a:latin typeface="Tahoma"/>
                <a:cs typeface="Tahoma"/>
              </a:rPr>
              <a:t>: </a:t>
            </a:r>
            <a:r>
              <a:rPr sz="2650" i="1" spc="100" dirty="0">
                <a:solidFill>
                  <a:srgbClr val="04182D"/>
                </a:solidFill>
                <a:latin typeface="Arial"/>
                <a:cs typeface="Arial"/>
              </a:rPr>
              <a:t>vector</a:t>
            </a:r>
            <a:r>
              <a:rPr sz="2550" spc="100" dirty="0">
                <a:solidFill>
                  <a:srgbClr val="04182D"/>
                </a:solidFill>
                <a:latin typeface="Tahoma"/>
                <a:cs typeface="Tahoma"/>
              </a:rPr>
              <a:t>/numerical </a:t>
            </a:r>
            <a:r>
              <a:rPr sz="2550" spc="-785" dirty="0">
                <a:solidFill>
                  <a:srgbClr val="04182D"/>
                </a:solidFill>
                <a:latin typeface="Tahoma"/>
                <a:cs typeface="Tahoma"/>
              </a:rPr>
              <a:t> </a:t>
            </a:r>
            <a:r>
              <a:rPr sz="2550" spc="85" dirty="0">
                <a:solidFill>
                  <a:srgbClr val="04182D"/>
                </a:solidFill>
                <a:latin typeface="Tahoma"/>
                <a:cs typeface="Tahoma"/>
              </a:rPr>
              <a:t>representation</a:t>
            </a:r>
            <a:r>
              <a:rPr sz="2550" spc="-55" dirty="0">
                <a:solidFill>
                  <a:srgbClr val="04182D"/>
                </a:solidFill>
                <a:latin typeface="Tahoma"/>
                <a:cs typeface="Tahoma"/>
              </a:rPr>
              <a:t> </a:t>
            </a:r>
            <a:r>
              <a:rPr sz="2550" spc="125" dirty="0">
                <a:solidFill>
                  <a:srgbClr val="04182D"/>
                </a:solidFill>
                <a:latin typeface="Tahoma"/>
                <a:cs typeface="Tahoma"/>
              </a:rPr>
              <a:t>of</a:t>
            </a:r>
            <a:r>
              <a:rPr sz="2550" spc="-55" dirty="0">
                <a:solidFill>
                  <a:srgbClr val="04182D"/>
                </a:solidFill>
                <a:latin typeface="Tahoma"/>
                <a:cs typeface="Tahoma"/>
              </a:rPr>
              <a:t> </a:t>
            </a:r>
            <a:r>
              <a:rPr sz="2550" spc="70" dirty="0">
                <a:solidFill>
                  <a:srgbClr val="04182D"/>
                </a:solidFill>
                <a:latin typeface="Tahoma"/>
                <a:cs typeface="Tahoma"/>
              </a:rPr>
              <a:t>text</a:t>
            </a:r>
            <a:endParaRPr sz="2550">
              <a:latin typeface="Tahoma"/>
              <a:cs typeface="Tahoma"/>
            </a:endParaRPr>
          </a:p>
          <a:p>
            <a:pPr marL="12700" marR="734060">
              <a:lnSpc>
                <a:spcPts val="5160"/>
              </a:lnSpc>
              <a:spcBef>
                <a:spcPts val="520"/>
              </a:spcBef>
            </a:pPr>
            <a:r>
              <a:rPr sz="2550" spc="155" dirty="0">
                <a:solidFill>
                  <a:srgbClr val="04182D"/>
                </a:solidFill>
                <a:latin typeface="Tahoma"/>
                <a:cs typeface="Tahoma"/>
              </a:rPr>
              <a:t>Capture</a:t>
            </a:r>
            <a:r>
              <a:rPr sz="2550" spc="-55" dirty="0">
                <a:solidFill>
                  <a:srgbClr val="04182D"/>
                </a:solidFill>
                <a:latin typeface="Tahoma"/>
                <a:cs typeface="Tahoma"/>
              </a:rPr>
              <a:t> </a:t>
            </a:r>
            <a:r>
              <a:rPr sz="2550" spc="100" dirty="0">
                <a:solidFill>
                  <a:srgbClr val="04182D"/>
                </a:solidFill>
                <a:latin typeface="Tahoma"/>
                <a:cs typeface="Tahoma"/>
              </a:rPr>
              <a:t>the</a:t>
            </a:r>
            <a:r>
              <a:rPr sz="2550" spc="-55" dirty="0">
                <a:solidFill>
                  <a:srgbClr val="04182D"/>
                </a:solidFill>
                <a:latin typeface="Tahoma"/>
                <a:cs typeface="Tahoma"/>
              </a:rPr>
              <a:t> </a:t>
            </a:r>
            <a:r>
              <a:rPr sz="2650" i="1" spc="50" dirty="0">
                <a:solidFill>
                  <a:srgbClr val="04182D"/>
                </a:solidFill>
                <a:latin typeface="Arial"/>
                <a:cs typeface="Arial"/>
              </a:rPr>
              <a:t>semantic</a:t>
            </a:r>
            <a:r>
              <a:rPr sz="2650" i="1" spc="5" dirty="0">
                <a:solidFill>
                  <a:srgbClr val="04182D"/>
                </a:solidFill>
                <a:latin typeface="Arial"/>
                <a:cs typeface="Arial"/>
              </a:rPr>
              <a:t> </a:t>
            </a:r>
            <a:r>
              <a:rPr sz="2650" i="1" spc="55" dirty="0">
                <a:solidFill>
                  <a:srgbClr val="04182D"/>
                </a:solidFill>
                <a:latin typeface="Arial"/>
                <a:cs typeface="Arial"/>
              </a:rPr>
              <a:t>meaning</a:t>
            </a:r>
            <a:r>
              <a:rPr sz="2650" i="1" spc="5" dirty="0">
                <a:solidFill>
                  <a:srgbClr val="04182D"/>
                </a:solidFill>
                <a:latin typeface="Arial"/>
                <a:cs typeface="Arial"/>
              </a:rPr>
              <a:t> </a:t>
            </a:r>
            <a:r>
              <a:rPr sz="2550" spc="125" dirty="0">
                <a:solidFill>
                  <a:srgbClr val="04182D"/>
                </a:solidFill>
                <a:latin typeface="Tahoma"/>
                <a:cs typeface="Tahoma"/>
              </a:rPr>
              <a:t>of</a:t>
            </a:r>
            <a:r>
              <a:rPr sz="2550" spc="-55" dirty="0">
                <a:solidFill>
                  <a:srgbClr val="04182D"/>
                </a:solidFill>
                <a:latin typeface="Tahoma"/>
                <a:cs typeface="Tahoma"/>
              </a:rPr>
              <a:t> </a:t>
            </a:r>
            <a:r>
              <a:rPr sz="2550" spc="70" dirty="0">
                <a:solidFill>
                  <a:srgbClr val="04182D"/>
                </a:solidFill>
                <a:latin typeface="Tahoma"/>
                <a:cs typeface="Tahoma"/>
              </a:rPr>
              <a:t>text </a:t>
            </a:r>
            <a:r>
              <a:rPr sz="2550" spc="-785" dirty="0">
                <a:solidFill>
                  <a:srgbClr val="04182D"/>
                </a:solidFill>
                <a:latin typeface="Tahoma"/>
                <a:cs typeface="Tahoma"/>
              </a:rPr>
              <a:t> </a:t>
            </a:r>
            <a:r>
              <a:rPr sz="2550" spc="105" dirty="0">
                <a:solidFill>
                  <a:srgbClr val="04182D"/>
                </a:solidFill>
                <a:latin typeface="Tahoma"/>
                <a:cs typeface="Tahoma"/>
              </a:rPr>
              <a:t>Used</a:t>
            </a:r>
            <a:r>
              <a:rPr sz="2550" spc="-55" dirty="0">
                <a:solidFill>
                  <a:srgbClr val="04182D"/>
                </a:solidFill>
                <a:latin typeface="Tahoma"/>
                <a:cs typeface="Tahoma"/>
              </a:rPr>
              <a:t> </a:t>
            </a:r>
            <a:r>
              <a:rPr sz="2550" spc="70" dirty="0">
                <a:solidFill>
                  <a:srgbClr val="04182D"/>
                </a:solidFill>
                <a:latin typeface="Tahoma"/>
                <a:cs typeface="Tahoma"/>
              </a:rPr>
              <a:t>OpenAI's</a:t>
            </a:r>
            <a:r>
              <a:rPr sz="2550" spc="-50" dirty="0">
                <a:solidFill>
                  <a:srgbClr val="04182D"/>
                </a:solidFill>
                <a:latin typeface="Tahoma"/>
                <a:cs typeface="Tahoma"/>
              </a:rPr>
              <a:t> </a:t>
            </a:r>
            <a:r>
              <a:rPr sz="2550" spc="135" dirty="0">
                <a:solidFill>
                  <a:srgbClr val="04182D"/>
                </a:solidFill>
                <a:latin typeface="Tahoma"/>
                <a:cs typeface="Tahoma"/>
              </a:rPr>
              <a:t>Embedding</a:t>
            </a:r>
            <a:r>
              <a:rPr sz="2550" spc="-50" dirty="0">
                <a:solidFill>
                  <a:srgbClr val="04182D"/>
                </a:solidFill>
                <a:latin typeface="Tahoma"/>
                <a:cs typeface="Tahoma"/>
              </a:rPr>
              <a:t> </a:t>
            </a:r>
            <a:r>
              <a:rPr sz="2550" spc="120" dirty="0">
                <a:solidFill>
                  <a:srgbClr val="04182D"/>
                </a:solidFill>
                <a:latin typeface="Tahoma"/>
                <a:cs typeface="Tahoma"/>
              </a:rPr>
              <a:t>model</a:t>
            </a:r>
            <a:endParaRPr sz="2550">
              <a:latin typeface="Tahoma"/>
              <a:cs typeface="Tahoma"/>
            </a:endParaRPr>
          </a:p>
          <a:p>
            <a:pPr marL="12700" marR="63500">
              <a:lnSpc>
                <a:spcPct val="124800"/>
              </a:lnSpc>
              <a:spcBef>
                <a:spcPts val="685"/>
              </a:spcBef>
            </a:pPr>
            <a:r>
              <a:rPr sz="2550" spc="245" dirty="0">
                <a:solidFill>
                  <a:srgbClr val="04182D"/>
                </a:solidFill>
                <a:latin typeface="Tahoma"/>
                <a:cs typeface="Tahoma"/>
              </a:rPr>
              <a:t>Can</a:t>
            </a:r>
            <a:r>
              <a:rPr sz="2550" spc="-55" dirty="0">
                <a:solidFill>
                  <a:srgbClr val="04182D"/>
                </a:solidFill>
                <a:latin typeface="Tahoma"/>
                <a:cs typeface="Tahoma"/>
              </a:rPr>
              <a:t> </a:t>
            </a:r>
            <a:r>
              <a:rPr sz="2550" spc="95" dirty="0">
                <a:solidFill>
                  <a:srgbClr val="04182D"/>
                </a:solidFill>
                <a:latin typeface="Tahoma"/>
                <a:cs typeface="Tahoma"/>
              </a:rPr>
              <a:t>use</a:t>
            </a:r>
            <a:r>
              <a:rPr sz="2550" spc="-55"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650" i="1" spc="20" dirty="0">
                <a:solidFill>
                  <a:srgbClr val="04182D"/>
                </a:solidFill>
                <a:latin typeface="Arial"/>
                <a:cs typeface="Arial"/>
              </a:rPr>
              <a:t>cosine</a:t>
            </a:r>
            <a:r>
              <a:rPr sz="2650" i="1" spc="5" dirty="0">
                <a:solidFill>
                  <a:srgbClr val="04182D"/>
                </a:solidFill>
                <a:latin typeface="Arial"/>
                <a:cs typeface="Arial"/>
              </a:rPr>
              <a:t> </a:t>
            </a:r>
            <a:r>
              <a:rPr sz="2650" i="1" spc="55" dirty="0">
                <a:solidFill>
                  <a:srgbClr val="04182D"/>
                </a:solidFill>
                <a:latin typeface="Arial"/>
                <a:cs typeface="Arial"/>
              </a:rPr>
              <a:t>distance</a:t>
            </a:r>
            <a:r>
              <a:rPr sz="2650" i="1" spc="5" dirty="0">
                <a:solidFill>
                  <a:srgbClr val="04182D"/>
                </a:solidFill>
                <a:latin typeface="Arial"/>
                <a:cs typeface="Arial"/>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105" dirty="0">
                <a:solidFill>
                  <a:srgbClr val="04182D"/>
                </a:solidFill>
                <a:latin typeface="Tahoma"/>
                <a:cs typeface="Tahoma"/>
              </a:rPr>
              <a:t>find</a:t>
            </a:r>
            <a:r>
              <a:rPr sz="2550" spc="-55" dirty="0">
                <a:solidFill>
                  <a:srgbClr val="04182D"/>
                </a:solidFill>
                <a:latin typeface="Tahoma"/>
                <a:cs typeface="Tahoma"/>
              </a:rPr>
              <a:t> </a:t>
            </a:r>
            <a:r>
              <a:rPr sz="2550" spc="90" dirty="0">
                <a:solidFill>
                  <a:srgbClr val="04182D"/>
                </a:solidFill>
                <a:latin typeface="Tahoma"/>
                <a:cs typeface="Tahoma"/>
              </a:rPr>
              <a:t>similar </a:t>
            </a:r>
            <a:r>
              <a:rPr sz="2550" spc="-780" dirty="0">
                <a:solidFill>
                  <a:srgbClr val="04182D"/>
                </a:solidFill>
                <a:latin typeface="Tahoma"/>
                <a:cs typeface="Tahoma"/>
              </a:rPr>
              <a:t> </a:t>
            </a:r>
            <a:r>
              <a:rPr sz="2550" spc="70" dirty="0">
                <a:solidFill>
                  <a:srgbClr val="04182D"/>
                </a:solidFill>
                <a:latin typeface="Tahoma"/>
                <a:cs typeface="Tahoma"/>
              </a:rPr>
              <a:t>texts</a:t>
            </a:r>
            <a:endParaRPr sz="2550">
              <a:latin typeface="Tahoma"/>
              <a:cs typeface="Tahoma"/>
            </a:endParaRPr>
          </a:p>
          <a:p>
            <a:pPr marL="12700" marR="5080">
              <a:lnSpc>
                <a:spcPct val="126400"/>
              </a:lnSpc>
              <a:spcBef>
                <a:spcPts val="1290"/>
              </a:spcBef>
            </a:pPr>
            <a:r>
              <a:rPr sz="2550" spc="100" dirty="0">
                <a:solidFill>
                  <a:srgbClr val="04182D"/>
                </a:solidFill>
                <a:latin typeface="Tahoma"/>
                <a:cs typeface="Tahoma"/>
              </a:rPr>
              <a:t>Unlocks</a:t>
            </a:r>
            <a:r>
              <a:rPr sz="2550" spc="-50" dirty="0">
                <a:solidFill>
                  <a:srgbClr val="04182D"/>
                </a:solidFill>
                <a:latin typeface="Tahoma"/>
                <a:cs typeface="Tahoma"/>
              </a:rPr>
              <a:t> </a:t>
            </a:r>
            <a:r>
              <a:rPr sz="2550" spc="125" dirty="0">
                <a:solidFill>
                  <a:srgbClr val="04182D"/>
                </a:solidFill>
                <a:latin typeface="Tahoma"/>
                <a:cs typeface="Tahoma"/>
              </a:rPr>
              <a:t>semantic</a:t>
            </a:r>
            <a:r>
              <a:rPr sz="2550" spc="-50" dirty="0">
                <a:solidFill>
                  <a:srgbClr val="04182D"/>
                </a:solidFill>
                <a:latin typeface="Tahoma"/>
                <a:cs typeface="Tahoma"/>
              </a:rPr>
              <a:t> </a:t>
            </a:r>
            <a:r>
              <a:rPr sz="2550" spc="90" dirty="0">
                <a:solidFill>
                  <a:srgbClr val="04182D"/>
                </a:solidFill>
                <a:latin typeface="Tahoma"/>
                <a:cs typeface="Tahoma"/>
              </a:rPr>
              <a:t>search,</a:t>
            </a:r>
            <a:r>
              <a:rPr sz="2550" spc="-50" dirty="0">
                <a:solidFill>
                  <a:srgbClr val="04182D"/>
                </a:solidFill>
                <a:latin typeface="Tahoma"/>
                <a:cs typeface="Tahoma"/>
              </a:rPr>
              <a:t> </a:t>
            </a:r>
            <a:r>
              <a:rPr sz="2550" spc="120" dirty="0">
                <a:solidFill>
                  <a:srgbClr val="04182D"/>
                </a:solidFill>
                <a:latin typeface="Tahoma"/>
                <a:cs typeface="Tahoma"/>
              </a:rPr>
              <a:t>recommendation </a:t>
            </a:r>
            <a:r>
              <a:rPr sz="2550" spc="-785" dirty="0">
                <a:solidFill>
                  <a:srgbClr val="04182D"/>
                </a:solidFill>
                <a:latin typeface="Tahoma"/>
                <a:cs typeface="Tahoma"/>
              </a:rPr>
              <a:t> </a:t>
            </a:r>
            <a:r>
              <a:rPr sz="2550" spc="70" dirty="0">
                <a:solidFill>
                  <a:srgbClr val="04182D"/>
                </a:solidFill>
                <a:latin typeface="Tahoma"/>
                <a:cs typeface="Tahoma"/>
              </a:rPr>
              <a:t>engines,</a:t>
            </a:r>
            <a:r>
              <a:rPr sz="2550" spc="-55" dirty="0">
                <a:solidFill>
                  <a:srgbClr val="04182D"/>
                </a:solidFill>
                <a:latin typeface="Tahoma"/>
                <a:cs typeface="Tahoma"/>
              </a:rPr>
              <a:t> </a:t>
            </a:r>
            <a:r>
              <a:rPr sz="2550" spc="70" dirty="0">
                <a:solidFill>
                  <a:srgbClr val="04182D"/>
                </a:solidFill>
                <a:latin typeface="Tahoma"/>
                <a:cs typeface="Tahoma"/>
              </a:rPr>
              <a:t>etc.</a:t>
            </a:r>
            <a:endParaRPr sz="2550">
              <a:latin typeface="Tahoma"/>
              <a:cs typeface="Tahoma"/>
            </a:endParaRPr>
          </a:p>
        </p:txBody>
      </p:sp>
      <p:pic>
        <p:nvPicPr>
          <p:cNvPr id="5" name="object 5"/>
          <p:cNvPicPr/>
          <p:nvPr/>
        </p:nvPicPr>
        <p:blipFill>
          <a:blip r:embed="rId3" cstate="print"/>
          <a:stretch>
            <a:fillRect/>
          </a:stretch>
        </p:blipFill>
        <p:spPr>
          <a:xfrm>
            <a:off x="511759" y="3316203"/>
            <a:ext cx="102352" cy="102351"/>
          </a:xfrm>
          <a:prstGeom prst="rect">
            <a:avLst/>
          </a:prstGeom>
        </p:spPr>
      </p:pic>
      <p:pic>
        <p:nvPicPr>
          <p:cNvPr id="6" name="object 6"/>
          <p:cNvPicPr/>
          <p:nvPr/>
        </p:nvPicPr>
        <p:blipFill>
          <a:blip r:embed="rId4" cstate="print"/>
          <a:stretch>
            <a:fillRect/>
          </a:stretch>
        </p:blipFill>
        <p:spPr>
          <a:xfrm>
            <a:off x="511759" y="3971256"/>
            <a:ext cx="102352" cy="102351"/>
          </a:xfrm>
          <a:prstGeom prst="rect">
            <a:avLst/>
          </a:prstGeom>
        </p:spPr>
      </p:pic>
      <p:pic>
        <p:nvPicPr>
          <p:cNvPr id="7" name="object 7"/>
          <p:cNvPicPr/>
          <p:nvPr/>
        </p:nvPicPr>
        <p:blipFill>
          <a:blip r:embed="rId3" cstate="print"/>
          <a:stretch>
            <a:fillRect/>
          </a:stretch>
        </p:blipFill>
        <p:spPr>
          <a:xfrm>
            <a:off x="511759" y="4626308"/>
            <a:ext cx="102352" cy="102351"/>
          </a:xfrm>
          <a:prstGeom prst="rect">
            <a:avLst/>
          </a:prstGeom>
        </p:spPr>
      </p:pic>
      <p:pic>
        <p:nvPicPr>
          <p:cNvPr id="8" name="object 8"/>
          <p:cNvPicPr/>
          <p:nvPr/>
        </p:nvPicPr>
        <p:blipFill>
          <a:blip r:embed="rId3" cstate="print"/>
          <a:stretch>
            <a:fillRect/>
          </a:stretch>
        </p:blipFill>
        <p:spPr>
          <a:xfrm>
            <a:off x="511759" y="5772650"/>
            <a:ext cx="102352" cy="102351"/>
          </a:xfrm>
          <a:prstGeom prst="rect">
            <a:avLst/>
          </a:prstGeom>
        </p:spPr>
      </p:pic>
      <p:pic>
        <p:nvPicPr>
          <p:cNvPr id="9" name="object 9"/>
          <p:cNvPicPr/>
          <p:nvPr/>
        </p:nvPicPr>
        <p:blipFill>
          <a:blip r:embed="rId5" cstate="print"/>
          <a:stretch>
            <a:fillRect/>
          </a:stretch>
        </p:blipFill>
        <p:spPr>
          <a:xfrm>
            <a:off x="8123387" y="2147024"/>
            <a:ext cx="6738293" cy="4978239"/>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13015161" cy="706604"/>
          </a:xfrm>
          <a:prstGeom prst="rect">
            <a:avLst/>
          </a:prstGeom>
        </p:spPr>
        <p:txBody>
          <a:bodyPr vert="horz" wrap="square" lIns="0" tIns="13970" rIns="0" bIns="0" rtlCol="0">
            <a:spAutoFit/>
          </a:bodyPr>
          <a:lstStyle/>
          <a:p>
            <a:pPr marL="12700">
              <a:lnSpc>
                <a:spcPct val="100000"/>
              </a:lnSpc>
              <a:spcBef>
                <a:spcPts val="110"/>
              </a:spcBef>
            </a:pPr>
            <a:r>
              <a:rPr lang="en-US" sz="4500" spc="340" dirty="0"/>
              <a:t>Review</a:t>
            </a:r>
            <a:r>
              <a:rPr sz="4500" spc="-165" dirty="0"/>
              <a:t> </a:t>
            </a:r>
            <a:r>
              <a:rPr sz="4500" spc="-415" dirty="0"/>
              <a:t>2</a:t>
            </a:r>
            <a:r>
              <a:rPr sz="4500" spc="-165" dirty="0"/>
              <a:t> </a:t>
            </a:r>
            <a:r>
              <a:rPr sz="4500" spc="-340" dirty="0"/>
              <a:t>-</a:t>
            </a:r>
            <a:r>
              <a:rPr sz="4500" spc="-165" dirty="0"/>
              <a:t> </a:t>
            </a:r>
            <a:r>
              <a:rPr sz="4500" spc="-45"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195" dirty="0"/>
              <a:t>s</a:t>
            </a:r>
            <a:r>
              <a:rPr sz="4500" spc="-165" dirty="0"/>
              <a:t> </a:t>
            </a:r>
            <a:r>
              <a:rPr sz="4500" spc="-229" dirty="0"/>
              <a:t>f</a:t>
            </a:r>
            <a:r>
              <a:rPr sz="4500" spc="-240" dirty="0"/>
              <a:t>o</a:t>
            </a:r>
            <a:r>
              <a:rPr sz="4500" spc="-155" dirty="0"/>
              <a:t>r</a:t>
            </a:r>
            <a:r>
              <a:rPr sz="4500" spc="-165" dirty="0"/>
              <a:t> </a:t>
            </a:r>
            <a:r>
              <a:rPr sz="4500" spc="60" dirty="0"/>
              <a:t>A</a:t>
            </a:r>
            <a:r>
              <a:rPr sz="4500" spc="-935" dirty="0"/>
              <a:t>I</a:t>
            </a:r>
            <a:r>
              <a:rPr sz="4500" spc="-165" dirty="0"/>
              <a:t> </a:t>
            </a:r>
            <a:r>
              <a:rPr sz="4500" spc="60" dirty="0"/>
              <a:t>A</a:t>
            </a:r>
            <a:r>
              <a:rPr sz="4500" spc="-185" dirty="0"/>
              <a:t>pp</a:t>
            </a:r>
            <a:r>
              <a:rPr sz="4500" spc="-240" dirty="0"/>
              <a:t>l</a:t>
            </a:r>
            <a:r>
              <a:rPr sz="4500" spc="-295" dirty="0"/>
              <a:t>i</a:t>
            </a:r>
            <a:r>
              <a:rPr sz="4500" spc="100" dirty="0"/>
              <a:t>c</a:t>
            </a:r>
            <a:r>
              <a:rPr sz="4500" spc="-15" dirty="0"/>
              <a:t>a</a:t>
            </a:r>
            <a:r>
              <a:rPr sz="4500" spc="-225" dirty="0"/>
              <a:t>t</a:t>
            </a:r>
            <a:r>
              <a:rPr sz="4500" spc="-295" dirty="0"/>
              <a:t>i</a:t>
            </a:r>
            <a:r>
              <a:rPr sz="4500" spc="-240" dirty="0"/>
              <a:t>o</a:t>
            </a:r>
            <a:r>
              <a:rPr sz="4500" spc="-340" dirty="0"/>
              <a:t>n</a:t>
            </a:r>
            <a:r>
              <a:rPr sz="4500" spc="-195" dirty="0"/>
              <a:t>s</a:t>
            </a:r>
            <a:endParaRPr sz="4500" dirty="0"/>
          </a:p>
        </p:txBody>
      </p:sp>
      <p:sp>
        <p:nvSpPr>
          <p:cNvPr id="3" name="object 3"/>
          <p:cNvSpPr txBox="1"/>
          <p:nvPr/>
        </p:nvSpPr>
        <p:spPr>
          <a:xfrm>
            <a:off x="478589" y="1952457"/>
            <a:ext cx="6808470" cy="467995"/>
          </a:xfrm>
          <a:prstGeom prst="rect">
            <a:avLst/>
          </a:prstGeom>
        </p:spPr>
        <p:txBody>
          <a:bodyPr vert="horz" wrap="square" lIns="0" tIns="12700" rIns="0" bIns="0" rtlCol="0">
            <a:spAutoFit/>
          </a:bodyPr>
          <a:lstStyle/>
          <a:p>
            <a:pPr marL="12700">
              <a:lnSpc>
                <a:spcPct val="100000"/>
              </a:lnSpc>
              <a:spcBef>
                <a:spcPts val="100"/>
              </a:spcBef>
            </a:pPr>
            <a:r>
              <a:rPr sz="2900" b="1" spc="-85" dirty="0">
                <a:solidFill>
                  <a:srgbClr val="04182D"/>
                </a:solidFill>
                <a:latin typeface="Tahoma"/>
                <a:cs typeface="Tahoma"/>
              </a:rPr>
              <a:t>Semantic</a:t>
            </a:r>
            <a:r>
              <a:rPr sz="2900" b="1" spc="-25" dirty="0">
                <a:solidFill>
                  <a:srgbClr val="04182D"/>
                </a:solidFill>
                <a:latin typeface="Tahoma"/>
                <a:cs typeface="Tahoma"/>
              </a:rPr>
              <a:t> </a:t>
            </a:r>
            <a:r>
              <a:rPr sz="2900" b="1" spc="-55" dirty="0">
                <a:solidFill>
                  <a:srgbClr val="04182D"/>
                </a:solidFill>
                <a:latin typeface="Tahoma"/>
                <a:cs typeface="Tahoma"/>
              </a:rPr>
              <a:t>search</a:t>
            </a:r>
            <a:r>
              <a:rPr sz="2900" b="1" spc="-20" dirty="0">
                <a:solidFill>
                  <a:srgbClr val="04182D"/>
                </a:solidFill>
                <a:latin typeface="Tahoma"/>
                <a:cs typeface="Tahoma"/>
              </a:rPr>
              <a:t> </a:t>
            </a:r>
            <a:r>
              <a:rPr sz="2900" b="1" spc="-55" dirty="0">
                <a:solidFill>
                  <a:srgbClr val="04182D"/>
                </a:solidFill>
                <a:latin typeface="Tahoma"/>
                <a:cs typeface="Tahoma"/>
              </a:rPr>
              <a:t>and</a:t>
            </a:r>
            <a:r>
              <a:rPr sz="2900" b="1" spc="-20" dirty="0">
                <a:solidFill>
                  <a:srgbClr val="04182D"/>
                </a:solidFill>
                <a:latin typeface="Tahoma"/>
                <a:cs typeface="Tahoma"/>
              </a:rPr>
              <a:t> </a:t>
            </a:r>
            <a:r>
              <a:rPr sz="2900" b="1" spc="-90" dirty="0">
                <a:solidFill>
                  <a:srgbClr val="04182D"/>
                </a:solidFill>
                <a:latin typeface="Tahoma"/>
                <a:cs typeface="Tahoma"/>
              </a:rPr>
              <a:t>recommendation</a:t>
            </a:r>
            <a:endParaRPr sz="2900">
              <a:latin typeface="Tahoma"/>
              <a:cs typeface="Tahoma"/>
            </a:endParaRPr>
          </a:p>
        </p:txBody>
      </p:sp>
      <p:pic>
        <p:nvPicPr>
          <p:cNvPr id="4" name="object 4"/>
          <p:cNvPicPr/>
          <p:nvPr/>
        </p:nvPicPr>
        <p:blipFill>
          <a:blip r:embed="rId2" cstate="print"/>
          <a:stretch>
            <a:fillRect/>
          </a:stretch>
        </p:blipFill>
        <p:spPr>
          <a:xfrm>
            <a:off x="741243" y="3309589"/>
            <a:ext cx="6589072" cy="3533424"/>
          </a:xfrm>
          <a:prstGeom prst="rect">
            <a:avLst/>
          </a:prstGeom>
        </p:spPr>
      </p:pic>
      <p:sp>
        <p:nvSpPr>
          <p:cNvPr id="5" name="object 5"/>
          <p:cNvSpPr txBox="1"/>
          <p:nvPr/>
        </p:nvSpPr>
        <p:spPr>
          <a:xfrm>
            <a:off x="7929812" y="1952457"/>
            <a:ext cx="2403475" cy="467995"/>
          </a:xfrm>
          <a:prstGeom prst="rect">
            <a:avLst/>
          </a:prstGeom>
        </p:spPr>
        <p:txBody>
          <a:bodyPr vert="horz" wrap="square" lIns="0" tIns="12700" rIns="0" bIns="0" rtlCol="0">
            <a:spAutoFit/>
          </a:bodyPr>
          <a:lstStyle/>
          <a:p>
            <a:pPr marL="12700">
              <a:lnSpc>
                <a:spcPct val="100000"/>
              </a:lnSpc>
              <a:spcBef>
                <a:spcPts val="100"/>
              </a:spcBef>
            </a:pPr>
            <a:r>
              <a:rPr sz="2900" b="1" spc="-50" dirty="0">
                <a:solidFill>
                  <a:srgbClr val="04182D"/>
                </a:solidFill>
                <a:latin typeface="Tahoma"/>
                <a:cs typeface="Tahoma"/>
              </a:rPr>
              <a:t>Classification</a:t>
            </a:r>
            <a:endParaRPr sz="2900">
              <a:latin typeface="Tahoma"/>
              <a:cs typeface="Tahoma"/>
            </a:endParaRPr>
          </a:p>
        </p:txBody>
      </p:sp>
      <p:pic>
        <p:nvPicPr>
          <p:cNvPr id="6" name="object 6"/>
          <p:cNvPicPr/>
          <p:nvPr/>
        </p:nvPicPr>
        <p:blipFill>
          <a:blip r:embed="rId3" cstate="print"/>
          <a:stretch>
            <a:fillRect/>
          </a:stretch>
        </p:blipFill>
        <p:spPr>
          <a:xfrm>
            <a:off x="8666153" y="3059003"/>
            <a:ext cx="5412070" cy="3848103"/>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933"/>
            <a:ext cx="11491161" cy="706604"/>
          </a:xfrm>
          <a:prstGeom prst="rect">
            <a:avLst/>
          </a:prstGeom>
        </p:spPr>
        <p:txBody>
          <a:bodyPr vert="horz" wrap="square" lIns="0" tIns="13970" rIns="0" bIns="0" rtlCol="0">
            <a:spAutoFit/>
          </a:bodyPr>
          <a:lstStyle/>
          <a:p>
            <a:pPr marL="12700">
              <a:lnSpc>
                <a:spcPct val="100000"/>
              </a:lnSpc>
              <a:spcBef>
                <a:spcPts val="110"/>
              </a:spcBef>
            </a:pPr>
            <a:r>
              <a:rPr lang="en-US" sz="4500" spc="340" dirty="0"/>
              <a:t>Review</a:t>
            </a:r>
            <a:r>
              <a:rPr sz="4500" spc="-165" dirty="0"/>
              <a:t> </a:t>
            </a:r>
            <a:r>
              <a:rPr sz="4500" spc="-330" dirty="0"/>
              <a:t>3</a:t>
            </a:r>
            <a:r>
              <a:rPr sz="4500" spc="-165" dirty="0"/>
              <a:t> </a:t>
            </a:r>
            <a:r>
              <a:rPr sz="4500" spc="-340" dirty="0"/>
              <a:t>-</a:t>
            </a:r>
            <a:r>
              <a:rPr sz="4500" spc="-165" dirty="0"/>
              <a:t> </a:t>
            </a:r>
            <a:r>
              <a:rPr sz="4500" spc="-434" dirty="0"/>
              <a:t>V</a:t>
            </a:r>
            <a:r>
              <a:rPr sz="4500" spc="-160" dirty="0"/>
              <a:t>e</a:t>
            </a:r>
            <a:r>
              <a:rPr sz="4500" spc="65" dirty="0"/>
              <a:t>c</a:t>
            </a:r>
            <a:r>
              <a:rPr sz="4500" spc="-290" dirty="0"/>
              <a:t>t</a:t>
            </a:r>
            <a:r>
              <a:rPr sz="4500" spc="-240" dirty="0"/>
              <a:t>o</a:t>
            </a:r>
            <a:r>
              <a:rPr sz="4500" spc="-155" dirty="0"/>
              <a:t>r</a:t>
            </a:r>
            <a:r>
              <a:rPr sz="4500" spc="-165" dirty="0"/>
              <a:t> </a:t>
            </a:r>
            <a:r>
              <a:rPr sz="4500" spc="-150" dirty="0"/>
              <a:t>D</a:t>
            </a:r>
            <a:r>
              <a:rPr sz="4500" spc="-15" dirty="0"/>
              <a:t>a</a:t>
            </a:r>
            <a:r>
              <a:rPr sz="4500" spc="-290" dirty="0"/>
              <a:t>t</a:t>
            </a:r>
            <a:r>
              <a:rPr sz="4500" spc="-15" dirty="0"/>
              <a:t>a</a:t>
            </a:r>
            <a:r>
              <a:rPr sz="4500" spc="-150" dirty="0"/>
              <a:t>b</a:t>
            </a:r>
            <a:r>
              <a:rPr sz="4500" spc="-15" dirty="0"/>
              <a:t>a</a:t>
            </a:r>
            <a:r>
              <a:rPr sz="4500" spc="-280" dirty="0"/>
              <a:t>s</a:t>
            </a:r>
            <a:r>
              <a:rPr sz="4500" spc="-160" dirty="0"/>
              <a:t>e</a:t>
            </a:r>
            <a:r>
              <a:rPr sz="4500" spc="-195" dirty="0"/>
              <a:t>s</a:t>
            </a:r>
            <a:endParaRPr sz="4500" dirty="0"/>
          </a:p>
        </p:txBody>
      </p:sp>
      <p:pic>
        <p:nvPicPr>
          <p:cNvPr id="3" name="object 3"/>
          <p:cNvPicPr/>
          <p:nvPr/>
        </p:nvPicPr>
        <p:blipFill>
          <a:blip r:embed="rId2" cstate="print"/>
          <a:stretch>
            <a:fillRect/>
          </a:stretch>
        </p:blipFill>
        <p:spPr>
          <a:xfrm>
            <a:off x="688445" y="1371460"/>
            <a:ext cx="14260930" cy="5326914"/>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3B57B-CB2B-904D-5102-1482DBA1F867}"/>
              </a:ext>
            </a:extLst>
          </p:cNvPr>
          <p:cNvSpPr>
            <a:spLocks noGrp="1"/>
          </p:cNvSpPr>
          <p:nvPr>
            <p:ph type="ctrTitle"/>
          </p:nvPr>
        </p:nvSpPr>
        <p:spPr/>
        <p:txBody>
          <a:bodyPr/>
          <a:lstStyle/>
          <a:p>
            <a:r>
              <a:rPr lang="en-US" dirty="0"/>
              <a:t>Dall-E2</a:t>
            </a:r>
          </a:p>
        </p:txBody>
      </p:sp>
    </p:spTree>
    <p:extLst>
      <p:ext uri="{BB962C8B-B14F-4D97-AF65-F5344CB8AC3E}">
        <p14:creationId xmlns:p14="http://schemas.microsoft.com/office/powerpoint/2010/main" val="2377897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LL-E 3 API features">
            <a:extLst>
              <a:ext uri="{FF2B5EF4-FFF2-40B4-BE49-F238E27FC236}">
                <a16:creationId xmlns:a16="http://schemas.microsoft.com/office/drawing/2014/main" id="{5EE0B857-D351-BFC9-78BB-F0CB53623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488" y="1323975"/>
            <a:ext cx="5724525"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2187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mplified workflow of User's Interaction  With the DALL-E 3 API">
            <a:extLst>
              <a:ext uri="{FF2B5EF4-FFF2-40B4-BE49-F238E27FC236}">
                <a16:creationId xmlns:a16="http://schemas.microsoft.com/office/drawing/2014/main" id="{E59B774B-A603-E966-6A55-662665794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1490663"/>
            <a:ext cx="8867775" cy="578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9069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ur main steps to create an OpenAI KEY">
            <a:extLst>
              <a:ext uri="{FF2B5EF4-FFF2-40B4-BE49-F238E27FC236}">
                <a16:creationId xmlns:a16="http://schemas.microsoft.com/office/drawing/2014/main" id="{44287CA1-2010-6214-178B-9D4DD888A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9538" y="852488"/>
            <a:ext cx="10258425" cy="705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5081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026F6F-29C0-3D4D-43EC-826C7B4FE2EC}"/>
              </a:ext>
            </a:extLst>
          </p:cNvPr>
          <p:cNvPicPr>
            <a:picLocks noChangeAspect="1"/>
          </p:cNvPicPr>
          <p:nvPr/>
        </p:nvPicPr>
        <p:blipFill>
          <a:blip r:embed="rId3"/>
          <a:stretch>
            <a:fillRect/>
          </a:stretch>
        </p:blipFill>
        <p:spPr>
          <a:xfrm>
            <a:off x="692150" y="800100"/>
            <a:ext cx="4105848" cy="1876687"/>
          </a:xfrm>
          <a:prstGeom prst="rect">
            <a:avLst/>
          </a:prstGeom>
        </p:spPr>
      </p:pic>
      <p:pic>
        <p:nvPicPr>
          <p:cNvPr id="6" name="Picture 5">
            <a:extLst>
              <a:ext uri="{FF2B5EF4-FFF2-40B4-BE49-F238E27FC236}">
                <a16:creationId xmlns:a16="http://schemas.microsoft.com/office/drawing/2014/main" id="{8DA7C894-853D-C3AE-F90E-AD3266832DB3}"/>
              </a:ext>
            </a:extLst>
          </p:cNvPr>
          <p:cNvPicPr>
            <a:picLocks noChangeAspect="1"/>
          </p:cNvPicPr>
          <p:nvPr/>
        </p:nvPicPr>
        <p:blipFill>
          <a:blip r:embed="rId4"/>
          <a:stretch>
            <a:fillRect/>
          </a:stretch>
        </p:blipFill>
        <p:spPr>
          <a:xfrm>
            <a:off x="3892550" y="2675787"/>
            <a:ext cx="7554379" cy="5287113"/>
          </a:xfrm>
          <a:prstGeom prst="rect">
            <a:avLst/>
          </a:prstGeom>
        </p:spPr>
      </p:pic>
    </p:spTree>
    <p:extLst>
      <p:ext uri="{BB962C8B-B14F-4D97-AF65-F5344CB8AC3E}">
        <p14:creationId xmlns:p14="http://schemas.microsoft.com/office/powerpoint/2010/main" val="3173852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79"/>
            <a:ext cx="8731885" cy="713740"/>
          </a:xfrm>
          <a:prstGeom prst="rect">
            <a:avLst/>
          </a:prstGeom>
        </p:spPr>
        <p:txBody>
          <a:bodyPr vert="horz" wrap="square" lIns="0" tIns="13970" rIns="0" bIns="0" rtlCol="0">
            <a:spAutoFit/>
          </a:bodyPr>
          <a:lstStyle/>
          <a:p>
            <a:pPr marL="12700">
              <a:lnSpc>
                <a:spcPct val="100000"/>
              </a:lnSpc>
              <a:spcBef>
                <a:spcPts val="110"/>
              </a:spcBef>
            </a:pPr>
            <a:r>
              <a:rPr sz="4500" spc="340" dirty="0"/>
              <a:t>C</a:t>
            </a:r>
            <a:r>
              <a:rPr sz="4500" spc="-315" dirty="0"/>
              <a:t>r</a:t>
            </a:r>
            <a:r>
              <a:rPr sz="4500" spc="-160" dirty="0"/>
              <a:t>e</a:t>
            </a:r>
            <a:r>
              <a:rPr sz="4500" spc="-15" dirty="0"/>
              <a:t>a</a:t>
            </a:r>
            <a:r>
              <a:rPr sz="4500" spc="-225" dirty="0"/>
              <a:t>t</a:t>
            </a:r>
            <a:r>
              <a:rPr sz="4500" spc="-260" dirty="0"/>
              <a:t>i</a:t>
            </a:r>
            <a:r>
              <a:rPr sz="4500" spc="-365" dirty="0"/>
              <a:t>n</a:t>
            </a:r>
            <a:r>
              <a:rPr sz="4500" spc="-5" dirty="0"/>
              <a:t>g</a:t>
            </a:r>
            <a:r>
              <a:rPr sz="4500" spc="-165" dirty="0"/>
              <a:t> </a:t>
            </a:r>
            <a:r>
              <a:rPr sz="4500" spc="-15" dirty="0"/>
              <a:t>a</a:t>
            </a:r>
            <a:r>
              <a:rPr sz="4500" spc="-240" dirty="0"/>
              <a:t>n</a:t>
            </a:r>
            <a:r>
              <a:rPr sz="4500" spc="-165" dirty="0"/>
              <a:t> </a:t>
            </a:r>
            <a:r>
              <a:rPr sz="4500" spc="-45"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195" dirty="0"/>
              <a:t>s</a:t>
            </a:r>
            <a:r>
              <a:rPr sz="4500" spc="-165" dirty="0"/>
              <a:t> </a:t>
            </a:r>
            <a:r>
              <a:rPr sz="4500" spc="-315" dirty="0"/>
              <a:t>r</a:t>
            </a:r>
            <a:r>
              <a:rPr sz="4500" spc="-160" dirty="0"/>
              <a:t>e</a:t>
            </a:r>
            <a:r>
              <a:rPr sz="4500" spc="-140" dirty="0"/>
              <a:t>q</a:t>
            </a:r>
            <a:r>
              <a:rPr sz="4500" spc="-330" dirty="0"/>
              <a:t>u</a:t>
            </a:r>
            <a:r>
              <a:rPr sz="4500" spc="-160" dirty="0"/>
              <a:t>e</a:t>
            </a:r>
            <a:r>
              <a:rPr sz="4500" spc="-345" dirty="0"/>
              <a:t>s</a:t>
            </a:r>
            <a:r>
              <a:rPr sz="4500" spc="-135" dirty="0"/>
              <a:t>t</a:t>
            </a:r>
            <a:endParaRPr sz="4500"/>
          </a:p>
        </p:txBody>
      </p:sp>
      <p:grpSp>
        <p:nvGrpSpPr>
          <p:cNvPr id="3" name="object 3"/>
          <p:cNvGrpSpPr/>
          <p:nvPr/>
        </p:nvGrpSpPr>
        <p:grpSpPr>
          <a:xfrm>
            <a:off x="491289" y="1821858"/>
            <a:ext cx="14575155" cy="5015865"/>
            <a:chOff x="491289" y="1821858"/>
            <a:chExt cx="14575155" cy="5015865"/>
          </a:xfrm>
        </p:grpSpPr>
        <p:sp>
          <p:nvSpPr>
            <p:cNvPr id="4" name="object 4"/>
            <p:cNvSpPr/>
            <p:nvPr/>
          </p:nvSpPr>
          <p:spPr>
            <a:xfrm>
              <a:off x="491289" y="1821858"/>
              <a:ext cx="14575155" cy="5015865"/>
            </a:xfrm>
            <a:custGeom>
              <a:avLst/>
              <a:gdLst/>
              <a:ahLst/>
              <a:cxnLst/>
              <a:rect l="l" t="t" r="r" b="b"/>
              <a:pathLst>
                <a:path w="14575155" h="5015865">
                  <a:moveTo>
                    <a:pt x="14498413" y="5015246"/>
                  </a:moveTo>
                  <a:lnTo>
                    <a:pt x="76505" y="5015246"/>
                  </a:lnTo>
                  <a:lnTo>
                    <a:pt x="71180" y="5014721"/>
                  </a:lnTo>
                  <a:lnTo>
                    <a:pt x="31920" y="4998458"/>
                  </a:lnTo>
                  <a:lnTo>
                    <a:pt x="4175" y="4959731"/>
                  </a:lnTo>
                  <a:lnTo>
                    <a:pt x="0" y="4938740"/>
                  </a:lnTo>
                  <a:lnTo>
                    <a:pt x="0" y="4933364"/>
                  </a:lnTo>
                  <a:lnTo>
                    <a:pt x="0" y="76504"/>
                  </a:lnTo>
                  <a:lnTo>
                    <a:pt x="16786" y="31920"/>
                  </a:lnTo>
                  <a:lnTo>
                    <a:pt x="55513" y="4175"/>
                  </a:lnTo>
                  <a:lnTo>
                    <a:pt x="76505" y="0"/>
                  </a:lnTo>
                  <a:lnTo>
                    <a:pt x="14498413" y="0"/>
                  </a:lnTo>
                  <a:lnTo>
                    <a:pt x="14542998" y="16786"/>
                  </a:lnTo>
                  <a:lnTo>
                    <a:pt x="14570742" y="55513"/>
                  </a:lnTo>
                  <a:lnTo>
                    <a:pt x="14574918" y="76504"/>
                  </a:lnTo>
                  <a:lnTo>
                    <a:pt x="14574918" y="4938740"/>
                  </a:lnTo>
                  <a:lnTo>
                    <a:pt x="14558132" y="4983325"/>
                  </a:lnTo>
                  <a:lnTo>
                    <a:pt x="14519404" y="5011069"/>
                  </a:lnTo>
                  <a:lnTo>
                    <a:pt x="14503737" y="5014721"/>
                  </a:lnTo>
                  <a:lnTo>
                    <a:pt x="14498413" y="5015246"/>
                  </a:lnTo>
                  <a:close/>
                </a:path>
              </a:pathLst>
            </a:custGeom>
            <a:solidFill>
              <a:srgbClr val="F6F2EB"/>
            </a:solidFill>
          </p:spPr>
          <p:txBody>
            <a:bodyPr wrap="square" lIns="0" tIns="0" rIns="0" bIns="0" rtlCol="0"/>
            <a:lstStyle/>
            <a:p>
              <a:endParaRPr/>
            </a:p>
          </p:txBody>
        </p:sp>
        <p:sp>
          <p:nvSpPr>
            <p:cNvPr id="5" name="object 5"/>
            <p:cNvSpPr/>
            <p:nvPr/>
          </p:nvSpPr>
          <p:spPr>
            <a:xfrm>
              <a:off x="653910" y="2064219"/>
              <a:ext cx="2759075" cy="254635"/>
            </a:xfrm>
            <a:custGeom>
              <a:avLst/>
              <a:gdLst/>
              <a:ahLst/>
              <a:cxnLst/>
              <a:rect l="l" t="t" r="r" b="b"/>
              <a:pathLst>
                <a:path w="2759075" h="254635">
                  <a:moveTo>
                    <a:pt x="133172" y="9004"/>
                  </a:moveTo>
                  <a:lnTo>
                    <a:pt x="83997" y="9004"/>
                  </a:lnTo>
                  <a:lnTo>
                    <a:pt x="74777" y="9702"/>
                  </a:lnTo>
                  <a:lnTo>
                    <a:pt x="44157" y="33058"/>
                  </a:lnTo>
                  <a:lnTo>
                    <a:pt x="41236" y="49936"/>
                  </a:lnTo>
                  <a:lnTo>
                    <a:pt x="41236" y="58254"/>
                  </a:lnTo>
                  <a:lnTo>
                    <a:pt x="0" y="58254"/>
                  </a:lnTo>
                  <a:lnTo>
                    <a:pt x="0" y="90119"/>
                  </a:lnTo>
                  <a:lnTo>
                    <a:pt x="41236" y="90119"/>
                  </a:lnTo>
                  <a:lnTo>
                    <a:pt x="41236" y="207987"/>
                  </a:lnTo>
                  <a:lnTo>
                    <a:pt x="75184" y="207987"/>
                  </a:lnTo>
                  <a:lnTo>
                    <a:pt x="75184" y="90119"/>
                  </a:lnTo>
                  <a:lnTo>
                    <a:pt x="133172" y="90119"/>
                  </a:lnTo>
                  <a:lnTo>
                    <a:pt x="133172" y="58254"/>
                  </a:lnTo>
                  <a:lnTo>
                    <a:pt x="75184" y="58254"/>
                  </a:lnTo>
                  <a:lnTo>
                    <a:pt x="75184" y="46710"/>
                  </a:lnTo>
                  <a:lnTo>
                    <a:pt x="75895" y="44500"/>
                  </a:lnTo>
                  <a:lnTo>
                    <a:pt x="78790" y="41605"/>
                  </a:lnTo>
                  <a:lnTo>
                    <a:pt x="81013" y="40868"/>
                  </a:lnTo>
                  <a:lnTo>
                    <a:pt x="133172" y="40868"/>
                  </a:lnTo>
                  <a:lnTo>
                    <a:pt x="133172" y="9004"/>
                  </a:lnTo>
                  <a:close/>
                </a:path>
                <a:path w="2759075" h="254635">
                  <a:moveTo>
                    <a:pt x="287604" y="110324"/>
                  </a:moveTo>
                  <a:lnTo>
                    <a:pt x="286677" y="97917"/>
                  </a:lnTo>
                  <a:lnTo>
                    <a:pt x="283908" y="86804"/>
                  </a:lnTo>
                  <a:lnTo>
                    <a:pt x="282194" y="83185"/>
                  </a:lnTo>
                  <a:lnTo>
                    <a:pt x="279285" y="77012"/>
                  </a:lnTo>
                  <a:lnTo>
                    <a:pt x="245008" y="53809"/>
                  </a:lnTo>
                  <a:lnTo>
                    <a:pt x="233260" y="52832"/>
                  </a:lnTo>
                  <a:lnTo>
                    <a:pt x="217957" y="54914"/>
                  </a:lnTo>
                  <a:lnTo>
                    <a:pt x="206629" y="61150"/>
                  </a:lnTo>
                  <a:lnTo>
                    <a:pt x="199263" y="71539"/>
                  </a:lnTo>
                  <a:lnTo>
                    <a:pt x="195859" y="86080"/>
                  </a:lnTo>
                  <a:lnTo>
                    <a:pt x="201206" y="55422"/>
                  </a:lnTo>
                  <a:lnTo>
                    <a:pt x="167830" y="55422"/>
                  </a:lnTo>
                  <a:lnTo>
                    <a:pt x="167830" y="207987"/>
                  </a:lnTo>
                  <a:lnTo>
                    <a:pt x="201714" y="207987"/>
                  </a:lnTo>
                  <a:lnTo>
                    <a:pt x="201764" y="102730"/>
                  </a:lnTo>
                  <a:lnTo>
                    <a:pt x="204000" y="95681"/>
                  </a:lnTo>
                  <a:lnTo>
                    <a:pt x="208572" y="90678"/>
                  </a:lnTo>
                  <a:lnTo>
                    <a:pt x="212826" y="86080"/>
                  </a:lnTo>
                  <a:lnTo>
                    <a:pt x="213194" y="85686"/>
                  </a:lnTo>
                  <a:lnTo>
                    <a:pt x="219621" y="83185"/>
                  </a:lnTo>
                  <a:lnTo>
                    <a:pt x="236245" y="83185"/>
                  </a:lnTo>
                  <a:lnTo>
                    <a:pt x="242646" y="85648"/>
                  </a:lnTo>
                  <a:lnTo>
                    <a:pt x="247053" y="90551"/>
                  </a:lnTo>
                  <a:lnTo>
                    <a:pt x="251498" y="95465"/>
                  </a:lnTo>
                  <a:lnTo>
                    <a:pt x="253720" y="102730"/>
                  </a:lnTo>
                  <a:lnTo>
                    <a:pt x="253720" y="124180"/>
                  </a:lnTo>
                  <a:lnTo>
                    <a:pt x="287604" y="124180"/>
                  </a:lnTo>
                  <a:lnTo>
                    <a:pt x="287604" y="110324"/>
                  </a:lnTo>
                  <a:close/>
                </a:path>
                <a:path w="2759075" h="254635">
                  <a:moveTo>
                    <a:pt x="436613" y="112090"/>
                  </a:moveTo>
                  <a:lnTo>
                    <a:pt x="420306" y="68834"/>
                  </a:lnTo>
                  <a:lnTo>
                    <a:pt x="402742" y="57569"/>
                  </a:lnTo>
                  <a:lnTo>
                    <a:pt x="402742" y="102933"/>
                  </a:lnTo>
                  <a:lnTo>
                    <a:pt x="402742" y="160477"/>
                  </a:lnTo>
                  <a:lnTo>
                    <a:pt x="400507" y="167525"/>
                  </a:lnTo>
                  <a:lnTo>
                    <a:pt x="391655" y="176885"/>
                  </a:lnTo>
                  <a:lnTo>
                    <a:pt x="385165" y="179222"/>
                  </a:lnTo>
                  <a:lnTo>
                    <a:pt x="367995" y="179222"/>
                  </a:lnTo>
                  <a:lnTo>
                    <a:pt x="361492" y="176885"/>
                  </a:lnTo>
                  <a:lnTo>
                    <a:pt x="352679" y="167525"/>
                  </a:lnTo>
                  <a:lnTo>
                    <a:pt x="350469" y="160477"/>
                  </a:lnTo>
                  <a:lnTo>
                    <a:pt x="350469" y="102933"/>
                  </a:lnTo>
                  <a:lnTo>
                    <a:pt x="352679" y="95910"/>
                  </a:lnTo>
                  <a:lnTo>
                    <a:pt x="361492" y="86550"/>
                  </a:lnTo>
                  <a:lnTo>
                    <a:pt x="367995" y="84188"/>
                  </a:lnTo>
                  <a:lnTo>
                    <a:pt x="385165" y="84188"/>
                  </a:lnTo>
                  <a:lnTo>
                    <a:pt x="391655" y="86550"/>
                  </a:lnTo>
                  <a:lnTo>
                    <a:pt x="396062" y="91249"/>
                  </a:lnTo>
                  <a:lnTo>
                    <a:pt x="400507" y="95910"/>
                  </a:lnTo>
                  <a:lnTo>
                    <a:pt x="402742" y="57569"/>
                  </a:lnTo>
                  <a:lnTo>
                    <a:pt x="376605" y="52832"/>
                  </a:lnTo>
                  <a:lnTo>
                    <a:pt x="363550" y="53835"/>
                  </a:lnTo>
                  <a:lnTo>
                    <a:pt x="325678" y="77533"/>
                  </a:lnTo>
                  <a:lnTo>
                    <a:pt x="316534" y="151066"/>
                  </a:lnTo>
                  <a:lnTo>
                    <a:pt x="317550" y="164109"/>
                  </a:lnTo>
                  <a:lnTo>
                    <a:pt x="341630" y="201574"/>
                  </a:lnTo>
                  <a:lnTo>
                    <a:pt x="376605" y="210578"/>
                  </a:lnTo>
                  <a:lnTo>
                    <a:pt x="389636" y="209575"/>
                  </a:lnTo>
                  <a:lnTo>
                    <a:pt x="427443" y="185864"/>
                  </a:lnTo>
                  <a:lnTo>
                    <a:pt x="430771" y="179222"/>
                  </a:lnTo>
                  <a:lnTo>
                    <a:pt x="432536" y="175704"/>
                  </a:lnTo>
                  <a:lnTo>
                    <a:pt x="435597" y="164109"/>
                  </a:lnTo>
                  <a:lnTo>
                    <a:pt x="436613" y="151066"/>
                  </a:lnTo>
                  <a:lnTo>
                    <a:pt x="436613" y="112090"/>
                  </a:lnTo>
                  <a:close/>
                </a:path>
                <a:path w="2759075" h="254635">
                  <a:moveTo>
                    <a:pt x="596963" y="94830"/>
                  </a:moveTo>
                  <a:lnTo>
                    <a:pt x="577621" y="55778"/>
                  </a:lnTo>
                  <a:lnTo>
                    <a:pt x="563524" y="52832"/>
                  </a:lnTo>
                  <a:lnTo>
                    <a:pt x="556006" y="52832"/>
                  </a:lnTo>
                  <a:lnTo>
                    <a:pt x="549694" y="55016"/>
                  </a:lnTo>
                  <a:lnTo>
                    <a:pt x="544576" y="59385"/>
                  </a:lnTo>
                  <a:lnTo>
                    <a:pt x="539496" y="63754"/>
                  </a:lnTo>
                  <a:lnTo>
                    <a:pt x="539216" y="64592"/>
                  </a:lnTo>
                  <a:lnTo>
                    <a:pt x="538721" y="63182"/>
                  </a:lnTo>
                  <a:lnTo>
                    <a:pt x="534263" y="59461"/>
                  </a:lnTo>
                  <a:lnTo>
                    <a:pt x="528929" y="54914"/>
                  </a:lnTo>
                  <a:lnTo>
                    <a:pt x="522935" y="52832"/>
                  </a:lnTo>
                  <a:lnTo>
                    <a:pt x="508279" y="52832"/>
                  </a:lnTo>
                  <a:lnTo>
                    <a:pt x="502005" y="55041"/>
                  </a:lnTo>
                  <a:lnTo>
                    <a:pt x="495706" y="60540"/>
                  </a:lnTo>
                  <a:lnTo>
                    <a:pt x="496646" y="55422"/>
                  </a:lnTo>
                  <a:lnTo>
                    <a:pt x="465543" y="55422"/>
                  </a:lnTo>
                  <a:lnTo>
                    <a:pt x="465543" y="207987"/>
                  </a:lnTo>
                  <a:lnTo>
                    <a:pt x="497662" y="207987"/>
                  </a:lnTo>
                  <a:lnTo>
                    <a:pt x="497662" y="89674"/>
                  </a:lnTo>
                  <a:lnTo>
                    <a:pt x="498436" y="86360"/>
                  </a:lnTo>
                  <a:lnTo>
                    <a:pt x="501586" y="82372"/>
                  </a:lnTo>
                  <a:lnTo>
                    <a:pt x="503847" y="81356"/>
                  </a:lnTo>
                  <a:lnTo>
                    <a:pt x="509892" y="81356"/>
                  </a:lnTo>
                  <a:lnTo>
                    <a:pt x="512305" y="82435"/>
                  </a:lnTo>
                  <a:lnTo>
                    <a:pt x="515747" y="86664"/>
                  </a:lnTo>
                  <a:lnTo>
                    <a:pt x="516521" y="89674"/>
                  </a:lnTo>
                  <a:lnTo>
                    <a:pt x="516610" y="207987"/>
                  </a:lnTo>
                  <a:lnTo>
                    <a:pt x="545896" y="207987"/>
                  </a:lnTo>
                  <a:lnTo>
                    <a:pt x="545909" y="89674"/>
                  </a:lnTo>
                  <a:lnTo>
                    <a:pt x="552551" y="81356"/>
                  </a:lnTo>
                  <a:lnTo>
                    <a:pt x="558596" y="81356"/>
                  </a:lnTo>
                  <a:lnTo>
                    <a:pt x="560920" y="82435"/>
                  </a:lnTo>
                  <a:lnTo>
                    <a:pt x="562406" y="84442"/>
                  </a:lnTo>
                  <a:lnTo>
                    <a:pt x="563854" y="86360"/>
                  </a:lnTo>
                  <a:lnTo>
                    <a:pt x="564070" y="86664"/>
                  </a:lnTo>
                  <a:lnTo>
                    <a:pt x="564781" y="89674"/>
                  </a:lnTo>
                  <a:lnTo>
                    <a:pt x="564845" y="207987"/>
                  </a:lnTo>
                  <a:lnTo>
                    <a:pt x="596963" y="207987"/>
                  </a:lnTo>
                  <a:lnTo>
                    <a:pt x="596963" y="94830"/>
                  </a:lnTo>
                  <a:close/>
                </a:path>
                <a:path w="2759075" h="254635">
                  <a:moveTo>
                    <a:pt x="1950288" y="14859"/>
                  </a:moveTo>
                  <a:lnTo>
                    <a:pt x="1948205" y="9829"/>
                  </a:lnTo>
                  <a:lnTo>
                    <a:pt x="1944052" y="5918"/>
                  </a:lnTo>
                  <a:lnTo>
                    <a:pt x="1939886" y="1981"/>
                  </a:lnTo>
                  <a:lnTo>
                    <a:pt x="1934603" y="0"/>
                  </a:lnTo>
                  <a:lnTo>
                    <a:pt x="1916595" y="0"/>
                  </a:lnTo>
                  <a:lnTo>
                    <a:pt x="1911299" y="1981"/>
                  </a:lnTo>
                  <a:lnTo>
                    <a:pt x="1907146" y="5918"/>
                  </a:lnTo>
                  <a:lnTo>
                    <a:pt x="1902993" y="9829"/>
                  </a:lnTo>
                  <a:lnTo>
                    <a:pt x="1900910" y="14859"/>
                  </a:lnTo>
                  <a:lnTo>
                    <a:pt x="1900936" y="27292"/>
                  </a:lnTo>
                  <a:lnTo>
                    <a:pt x="1902955" y="32245"/>
                  </a:lnTo>
                  <a:lnTo>
                    <a:pt x="1907019" y="36017"/>
                  </a:lnTo>
                  <a:lnTo>
                    <a:pt x="1911134" y="39763"/>
                  </a:lnTo>
                  <a:lnTo>
                    <a:pt x="1916468" y="41630"/>
                  </a:lnTo>
                  <a:lnTo>
                    <a:pt x="1934514" y="41630"/>
                  </a:lnTo>
                  <a:lnTo>
                    <a:pt x="1939785" y="39763"/>
                  </a:lnTo>
                  <a:lnTo>
                    <a:pt x="1948180" y="32283"/>
                  </a:lnTo>
                  <a:lnTo>
                    <a:pt x="1950288" y="27292"/>
                  </a:lnTo>
                  <a:lnTo>
                    <a:pt x="1950288" y="14859"/>
                  </a:lnTo>
                  <a:close/>
                </a:path>
                <a:path w="2759075" h="254635">
                  <a:moveTo>
                    <a:pt x="1992845" y="176136"/>
                  </a:moveTo>
                  <a:lnTo>
                    <a:pt x="1945119" y="176136"/>
                  </a:lnTo>
                  <a:lnTo>
                    <a:pt x="1945119" y="55422"/>
                  </a:lnTo>
                  <a:lnTo>
                    <a:pt x="1867344" y="55422"/>
                  </a:lnTo>
                  <a:lnTo>
                    <a:pt x="1867344" y="87274"/>
                  </a:lnTo>
                  <a:lnTo>
                    <a:pt x="1911172" y="87274"/>
                  </a:lnTo>
                  <a:lnTo>
                    <a:pt x="1911172" y="176136"/>
                  </a:lnTo>
                  <a:lnTo>
                    <a:pt x="1860931" y="176136"/>
                  </a:lnTo>
                  <a:lnTo>
                    <a:pt x="1860931" y="207987"/>
                  </a:lnTo>
                  <a:lnTo>
                    <a:pt x="1992845" y="207987"/>
                  </a:lnTo>
                  <a:lnTo>
                    <a:pt x="1992845" y="176136"/>
                  </a:lnTo>
                  <a:close/>
                </a:path>
                <a:path w="2759075" h="254635">
                  <a:moveTo>
                    <a:pt x="2143379" y="94830"/>
                  </a:moveTo>
                  <a:lnTo>
                    <a:pt x="2142820" y="86004"/>
                  </a:lnTo>
                  <a:lnTo>
                    <a:pt x="2141855" y="81356"/>
                  </a:lnTo>
                  <a:lnTo>
                    <a:pt x="2141169" y="78028"/>
                  </a:lnTo>
                  <a:lnTo>
                    <a:pt x="2109940" y="52832"/>
                  </a:lnTo>
                  <a:lnTo>
                    <a:pt x="2102421" y="52832"/>
                  </a:lnTo>
                  <a:lnTo>
                    <a:pt x="2096109" y="55016"/>
                  </a:lnTo>
                  <a:lnTo>
                    <a:pt x="2090978" y="59385"/>
                  </a:lnTo>
                  <a:lnTo>
                    <a:pt x="2085898" y="63754"/>
                  </a:lnTo>
                  <a:lnTo>
                    <a:pt x="2085632" y="64592"/>
                  </a:lnTo>
                  <a:lnTo>
                    <a:pt x="2085124" y="63182"/>
                  </a:lnTo>
                  <a:lnTo>
                    <a:pt x="2080679" y="59461"/>
                  </a:lnTo>
                  <a:lnTo>
                    <a:pt x="2075345" y="54914"/>
                  </a:lnTo>
                  <a:lnTo>
                    <a:pt x="2069338" y="52832"/>
                  </a:lnTo>
                  <a:lnTo>
                    <a:pt x="2054694" y="52832"/>
                  </a:lnTo>
                  <a:lnTo>
                    <a:pt x="2048408" y="55041"/>
                  </a:lnTo>
                  <a:lnTo>
                    <a:pt x="2042121" y="60528"/>
                  </a:lnTo>
                  <a:lnTo>
                    <a:pt x="2043061" y="55422"/>
                  </a:lnTo>
                  <a:lnTo>
                    <a:pt x="2011959" y="55422"/>
                  </a:lnTo>
                  <a:lnTo>
                    <a:pt x="2011959" y="207987"/>
                  </a:lnTo>
                  <a:lnTo>
                    <a:pt x="2044065" y="207987"/>
                  </a:lnTo>
                  <a:lnTo>
                    <a:pt x="2044065" y="89674"/>
                  </a:lnTo>
                  <a:lnTo>
                    <a:pt x="2044839" y="86360"/>
                  </a:lnTo>
                  <a:lnTo>
                    <a:pt x="2047989" y="82372"/>
                  </a:lnTo>
                  <a:lnTo>
                    <a:pt x="2050262" y="81356"/>
                  </a:lnTo>
                  <a:lnTo>
                    <a:pt x="2056307" y="81356"/>
                  </a:lnTo>
                  <a:lnTo>
                    <a:pt x="2058720" y="82435"/>
                  </a:lnTo>
                  <a:lnTo>
                    <a:pt x="2062162" y="86664"/>
                  </a:lnTo>
                  <a:lnTo>
                    <a:pt x="2062937" y="89674"/>
                  </a:lnTo>
                  <a:lnTo>
                    <a:pt x="2063026" y="207987"/>
                  </a:lnTo>
                  <a:lnTo>
                    <a:pt x="2092299" y="207987"/>
                  </a:lnTo>
                  <a:lnTo>
                    <a:pt x="2092325" y="89674"/>
                  </a:lnTo>
                  <a:lnTo>
                    <a:pt x="2098954" y="81356"/>
                  </a:lnTo>
                  <a:lnTo>
                    <a:pt x="2104999" y="81356"/>
                  </a:lnTo>
                  <a:lnTo>
                    <a:pt x="2107323" y="82435"/>
                  </a:lnTo>
                  <a:lnTo>
                    <a:pt x="2108822" y="84442"/>
                  </a:lnTo>
                  <a:lnTo>
                    <a:pt x="2110270" y="86360"/>
                  </a:lnTo>
                  <a:lnTo>
                    <a:pt x="2110473" y="86664"/>
                  </a:lnTo>
                  <a:lnTo>
                    <a:pt x="2111184" y="89674"/>
                  </a:lnTo>
                  <a:lnTo>
                    <a:pt x="2111260" y="207987"/>
                  </a:lnTo>
                  <a:lnTo>
                    <a:pt x="2143379" y="207987"/>
                  </a:lnTo>
                  <a:lnTo>
                    <a:pt x="2143379" y="94830"/>
                  </a:lnTo>
                  <a:close/>
                </a:path>
                <a:path w="2759075" h="254635">
                  <a:moveTo>
                    <a:pt x="2292388" y="110832"/>
                  </a:moveTo>
                  <a:lnTo>
                    <a:pt x="2278532" y="68707"/>
                  </a:lnTo>
                  <a:lnTo>
                    <a:pt x="2258504" y="55702"/>
                  </a:lnTo>
                  <a:lnTo>
                    <a:pt x="2258504" y="102730"/>
                  </a:lnTo>
                  <a:lnTo>
                    <a:pt x="2258504" y="160680"/>
                  </a:lnTo>
                  <a:lnTo>
                    <a:pt x="2256345" y="167855"/>
                  </a:lnTo>
                  <a:lnTo>
                    <a:pt x="2247696" y="177342"/>
                  </a:lnTo>
                  <a:lnTo>
                    <a:pt x="2241397" y="179717"/>
                  </a:lnTo>
                  <a:lnTo>
                    <a:pt x="2225065" y="179717"/>
                  </a:lnTo>
                  <a:lnTo>
                    <a:pt x="2218728" y="177266"/>
                  </a:lnTo>
                  <a:lnTo>
                    <a:pt x="2217902" y="176377"/>
                  </a:lnTo>
                  <a:lnTo>
                    <a:pt x="2214118" y="172351"/>
                  </a:lnTo>
                  <a:lnTo>
                    <a:pt x="2209533" y="167398"/>
                  </a:lnTo>
                  <a:lnTo>
                    <a:pt x="2207374" y="160680"/>
                  </a:lnTo>
                  <a:lnTo>
                    <a:pt x="2207374" y="102730"/>
                  </a:lnTo>
                  <a:lnTo>
                    <a:pt x="2209533" y="96037"/>
                  </a:lnTo>
                  <a:lnTo>
                    <a:pt x="2217458" y="87528"/>
                  </a:lnTo>
                  <a:lnTo>
                    <a:pt x="2218728" y="86169"/>
                  </a:lnTo>
                  <a:lnTo>
                    <a:pt x="2225065" y="83693"/>
                  </a:lnTo>
                  <a:lnTo>
                    <a:pt x="2241397" y="83693"/>
                  </a:lnTo>
                  <a:lnTo>
                    <a:pt x="2247696" y="86067"/>
                  </a:lnTo>
                  <a:lnTo>
                    <a:pt x="2256345" y="95554"/>
                  </a:lnTo>
                  <a:lnTo>
                    <a:pt x="2258504" y="102730"/>
                  </a:lnTo>
                  <a:lnTo>
                    <a:pt x="2258504" y="55702"/>
                  </a:lnTo>
                  <a:lnTo>
                    <a:pt x="2252180" y="53822"/>
                  </a:lnTo>
                  <a:lnTo>
                    <a:pt x="2240877" y="52832"/>
                  </a:lnTo>
                  <a:lnTo>
                    <a:pt x="2232355" y="53403"/>
                  </a:lnTo>
                  <a:lnTo>
                    <a:pt x="2205240" y="68211"/>
                  </a:lnTo>
                  <a:lnTo>
                    <a:pt x="2207247" y="55422"/>
                  </a:lnTo>
                  <a:lnTo>
                    <a:pt x="2173376" y="55422"/>
                  </a:lnTo>
                  <a:lnTo>
                    <a:pt x="2173376" y="254406"/>
                  </a:lnTo>
                  <a:lnTo>
                    <a:pt x="2207247" y="254406"/>
                  </a:lnTo>
                  <a:lnTo>
                    <a:pt x="2207247" y="207746"/>
                  </a:lnTo>
                  <a:lnTo>
                    <a:pt x="2205253" y="195287"/>
                  </a:lnTo>
                  <a:lnTo>
                    <a:pt x="2205850" y="196354"/>
                  </a:lnTo>
                  <a:lnTo>
                    <a:pt x="2240877" y="210578"/>
                  </a:lnTo>
                  <a:lnTo>
                    <a:pt x="2252180" y="209588"/>
                  </a:lnTo>
                  <a:lnTo>
                    <a:pt x="2284590" y="186105"/>
                  </a:lnTo>
                  <a:lnTo>
                    <a:pt x="2287371" y="179717"/>
                  </a:lnTo>
                  <a:lnTo>
                    <a:pt x="2288921" y="176174"/>
                  </a:lnTo>
                  <a:lnTo>
                    <a:pt x="2291524" y="164922"/>
                  </a:lnTo>
                  <a:lnTo>
                    <a:pt x="2292388" y="152323"/>
                  </a:lnTo>
                  <a:lnTo>
                    <a:pt x="2292388" y="110832"/>
                  </a:lnTo>
                  <a:close/>
                </a:path>
                <a:path w="2759075" h="254635">
                  <a:moveTo>
                    <a:pt x="2447061" y="112090"/>
                  </a:moveTo>
                  <a:lnTo>
                    <a:pt x="2446045" y="99161"/>
                  </a:lnTo>
                  <a:lnTo>
                    <a:pt x="2442984" y="87642"/>
                  </a:lnTo>
                  <a:lnTo>
                    <a:pt x="2441244" y="84188"/>
                  </a:lnTo>
                  <a:lnTo>
                    <a:pt x="2437904" y="77546"/>
                  </a:lnTo>
                  <a:lnTo>
                    <a:pt x="2430754" y="68834"/>
                  </a:lnTo>
                  <a:lnTo>
                    <a:pt x="2421928" y="61836"/>
                  </a:lnTo>
                  <a:lnTo>
                    <a:pt x="2413190" y="57569"/>
                  </a:lnTo>
                  <a:lnTo>
                    <a:pt x="2413190" y="102933"/>
                  </a:lnTo>
                  <a:lnTo>
                    <a:pt x="2413190" y="160477"/>
                  </a:lnTo>
                  <a:lnTo>
                    <a:pt x="2410955" y="167525"/>
                  </a:lnTo>
                  <a:lnTo>
                    <a:pt x="2402103" y="176885"/>
                  </a:lnTo>
                  <a:lnTo>
                    <a:pt x="2395613" y="179222"/>
                  </a:lnTo>
                  <a:lnTo>
                    <a:pt x="2378443" y="179222"/>
                  </a:lnTo>
                  <a:lnTo>
                    <a:pt x="2371941" y="176885"/>
                  </a:lnTo>
                  <a:lnTo>
                    <a:pt x="2363127" y="167525"/>
                  </a:lnTo>
                  <a:lnTo>
                    <a:pt x="2360917" y="160477"/>
                  </a:lnTo>
                  <a:lnTo>
                    <a:pt x="2360917" y="102933"/>
                  </a:lnTo>
                  <a:lnTo>
                    <a:pt x="2363127" y="95910"/>
                  </a:lnTo>
                  <a:lnTo>
                    <a:pt x="2371941" y="86550"/>
                  </a:lnTo>
                  <a:lnTo>
                    <a:pt x="2378443" y="84188"/>
                  </a:lnTo>
                  <a:lnTo>
                    <a:pt x="2395613" y="84188"/>
                  </a:lnTo>
                  <a:lnTo>
                    <a:pt x="2402103" y="86550"/>
                  </a:lnTo>
                  <a:lnTo>
                    <a:pt x="2406510" y="91249"/>
                  </a:lnTo>
                  <a:lnTo>
                    <a:pt x="2410955" y="95910"/>
                  </a:lnTo>
                  <a:lnTo>
                    <a:pt x="2413190" y="57569"/>
                  </a:lnTo>
                  <a:lnTo>
                    <a:pt x="2387054" y="52832"/>
                  </a:lnTo>
                  <a:lnTo>
                    <a:pt x="2373998" y="53835"/>
                  </a:lnTo>
                  <a:lnTo>
                    <a:pt x="2336127" y="77533"/>
                  </a:lnTo>
                  <a:lnTo>
                    <a:pt x="2326983" y="151066"/>
                  </a:lnTo>
                  <a:lnTo>
                    <a:pt x="2327999" y="164109"/>
                  </a:lnTo>
                  <a:lnTo>
                    <a:pt x="2352078" y="201574"/>
                  </a:lnTo>
                  <a:lnTo>
                    <a:pt x="2387054" y="210578"/>
                  </a:lnTo>
                  <a:lnTo>
                    <a:pt x="2400084" y="209575"/>
                  </a:lnTo>
                  <a:lnTo>
                    <a:pt x="2437892" y="185864"/>
                  </a:lnTo>
                  <a:lnTo>
                    <a:pt x="2441219" y="179222"/>
                  </a:lnTo>
                  <a:lnTo>
                    <a:pt x="2442984" y="175704"/>
                  </a:lnTo>
                  <a:lnTo>
                    <a:pt x="2446045" y="164109"/>
                  </a:lnTo>
                  <a:lnTo>
                    <a:pt x="2447061" y="151066"/>
                  </a:lnTo>
                  <a:lnTo>
                    <a:pt x="2447061" y="112090"/>
                  </a:lnTo>
                  <a:close/>
                </a:path>
                <a:path w="2759075" h="254635">
                  <a:moveTo>
                    <a:pt x="2607411" y="110324"/>
                  </a:moveTo>
                  <a:lnTo>
                    <a:pt x="2606484" y="97917"/>
                  </a:lnTo>
                  <a:lnTo>
                    <a:pt x="2603716" y="86804"/>
                  </a:lnTo>
                  <a:lnTo>
                    <a:pt x="2602001" y="83185"/>
                  </a:lnTo>
                  <a:lnTo>
                    <a:pt x="2599093" y="77012"/>
                  </a:lnTo>
                  <a:lnTo>
                    <a:pt x="2564815" y="53809"/>
                  </a:lnTo>
                  <a:lnTo>
                    <a:pt x="2553068" y="52832"/>
                  </a:lnTo>
                  <a:lnTo>
                    <a:pt x="2537764" y="54914"/>
                  </a:lnTo>
                  <a:lnTo>
                    <a:pt x="2526436" y="61150"/>
                  </a:lnTo>
                  <a:lnTo>
                    <a:pt x="2519057" y="71539"/>
                  </a:lnTo>
                  <a:lnTo>
                    <a:pt x="2515666" y="86080"/>
                  </a:lnTo>
                  <a:lnTo>
                    <a:pt x="2521013" y="55422"/>
                  </a:lnTo>
                  <a:lnTo>
                    <a:pt x="2487638" y="55422"/>
                  </a:lnTo>
                  <a:lnTo>
                    <a:pt x="2487638" y="207987"/>
                  </a:lnTo>
                  <a:lnTo>
                    <a:pt x="2521521" y="207987"/>
                  </a:lnTo>
                  <a:lnTo>
                    <a:pt x="2521572" y="102730"/>
                  </a:lnTo>
                  <a:lnTo>
                    <a:pt x="2523807" y="95681"/>
                  </a:lnTo>
                  <a:lnTo>
                    <a:pt x="2528379" y="90678"/>
                  </a:lnTo>
                  <a:lnTo>
                    <a:pt x="2532634" y="86080"/>
                  </a:lnTo>
                  <a:lnTo>
                    <a:pt x="2533002" y="85686"/>
                  </a:lnTo>
                  <a:lnTo>
                    <a:pt x="2539428" y="83185"/>
                  </a:lnTo>
                  <a:lnTo>
                    <a:pt x="2556052" y="83185"/>
                  </a:lnTo>
                  <a:lnTo>
                    <a:pt x="2562453" y="85648"/>
                  </a:lnTo>
                  <a:lnTo>
                    <a:pt x="2566860" y="90551"/>
                  </a:lnTo>
                  <a:lnTo>
                    <a:pt x="2571305" y="95465"/>
                  </a:lnTo>
                  <a:lnTo>
                    <a:pt x="2573528" y="102730"/>
                  </a:lnTo>
                  <a:lnTo>
                    <a:pt x="2573528" y="124180"/>
                  </a:lnTo>
                  <a:lnTo>
                    <a:pt x="2607411" y="124180"/>
                  </a:lnTo>
                  <a:lnTo>
                    <a:pt x="2607411" y="110324"/>
                  </a:lnTo>
                  <a:close/>
                </a:path>
                <a:path w="2759075" h="254635">
                  <a:moveTo>
                    <a:pt x="2758503" y="55422"/>
                  </a:moveTo>
                  <a:lnTo>
                    <a:pt x="2701760" y="55422"/>
                  </a:lnTo>
                  <a:lnTo>
                    <a:pt x="2701760" y="16751"/>
                  </a:lnTo>
                  <a:lnTo>
                    <a:pt x="2667825" y="16751"/>
                  </a:lnTo>
                  <a:lnTo>
                    <a:pt x="2667825" y="55422"/>
                  </a:lnTo>
                  <a:lnTo>
                    <a:pt x="2627833" y="55422"/>
                  </a:lnTo>
                  <a:lnTo>
                    <a:pt x="2627833" y="87274"/>
                  </a:lnTo>
                  <a:lnTo>
                    <a:pt x="2667825" y="87274"/>
                  </a:lnTo>
                  <a:lnTo>
                    <a:pt x="2667825" y="165239"/>
                  </a:lnTo>
                  <a:lnTo>
                    <a:pt x="2668562" y="174739"/>
                  </a:lnTo>
                  <a:lnTo>
                    <a:pt x="2693593" y="205155"/>
                  </a:lnTo>
                  <a:lnTo>
                    <a:pt x="2711907" y="207987"/>
                  </a:lnTo>
                  <a:lnTo>
                    <a:pt x="2755925" y="207987"/>
                  </a:lnTo>
                  <a:lnTo>
                    <a:pt x="2755925" y="176136"/>
                  </a:lnTo>
                  <a:lnTo>
                    <a:pt x="2708122" y="176136"/>
                  </a:lnTo>
                  <a:lnTo>
                    <a:pt x="2705481" y="175336"/>
                  </a:lnTo>
                  <a:lnTo>
                    <a:pt x="2703969" y="173736"/>
                  </a:lnTo>
                  <a:lnTo>
                    <a:pt x="2702496" y="172148"/>
                  </a:lnTo>
                  <a:lnTo>
                    <a:pt x="2701760" y="169303"/>
                  </a:lnTo>
                  <a:lnTo>
                    <a:pt x="2701760" y="87274"/>
                  </a:lnTo>
                  <a:lnTo>
                    <a:pt x="2758503" y="87274"/>
                  </a:lnTo>
                  <a:lnTo>
                    <a:pt x="2758503" y="55422"/>
                  </a:lnTo>
                  <a:close/>
                </a:path>
              </a:pathLst>
            </a:custGeom>
            <a:solidFill>
              <a:srgbClr val="007BB5"/>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511759" y="1351039"/>
            <a:ext cx="102352" cy="102351"/>
          </a:xfrm>
          <a:prstGeom prst="rect">
            <a:avLst/>
          </a:prstGeom>
        </p:spPr>
      </p:pic>
      <p:sp>
        <p:nvSpPr>
          <p:cNvPr id="7" name="object 7"/>
          <p:cNvSpPr txBox="1"/>
          <p:nvPr/>
        </p:nvSpPr>
        <p:spPr>
          <a:xfrm>
            <a:off x="625720" y="1174576"/>
            <a:ext cx="12077700" cy="5461000"/>
          </a:xfrm>
          <a:prstGeom prst="rect">
            <a:avLst/>
          </a:prstGeom>
        </p:spPr>
        <p:txBody>
          <a:bodyPr vert="horz" wrap="square" lIns="0" tIns="15875" rIns="0" bIns="0" rtlCol="0">
            <a:spAutoFit/>
          </a:bodyPr>
          <a:lstStyle/>
          <a:p>
            <a:pPr marL="233679">
              <a:lnSpc>
                <a:spcPct val="100000"/>
              </a:lnSpc>
              <a:spcBef>
                <a:spcPts val="125"/>
              </a:spcBef>
            </a:pPr>
            <a:r>
              <a:rPr sz="2550" spc="130" dirty="0">
                <a:solidFill>
                  <a:srgbClr val="04182D"/>
                </a:solidFill>
                <a:latin typeface="Tahoma"/>
                <a:cs typeface="Tahoma"/>
              </a:rPr>
              <a:t>Embeddings</a:t>
            </a:r>
            <a:r>
              <a:rPr sz="2550" spc="-80" dirty="0">
                <a:solidFill>
                  <a:srgbClr val="04182D"/>
                </a:solidFill>
                <a:latin typeface="Tahoma"/>
                <a:cs typeface="Tahoma"/>
              </a:rPr>
              <a:t> </a:t>
            </a:r>
            <a:r>
              <a:rPr sz="2550" spc="105" dirty="0">
                <a:solidFill>
                  <a:srgbClr val="04182D"/>
                </a:solidFill>
                <a:latin typeface="Tahoma"/>
                <a:cs typeface="Tahoma"/>
              </a:rPr>
              <a:t>endpoint</a:t>
            </a:r>
            <a:endParaRPr sz="2550">
              <a:latin typeface="Tahoma"/>
              <a:cs typeface="Tahoma"/>
            </a:endParaRPr>
          </a:p>
          <a:p>
            <a:pPr>
              <a:lnSpc>
                <a:spcPct val="100000"/>
              </a:lnSpc>
              <a:spcBef>
                <a:spcPts val="15"/>
              </a:spcBef>
            </a:pPr>
            <a:endParaRPr sz="2850">
              <a:latin typeface="Tahoma"/>
              <a:cs typeface="Tahoma"/>
            </a:endParaRPr>
          </a:p>
          <a:p>
            <a:pPr marL="12700">
              <a:lnSpc>
                <a:spcPct val="100000"/>
              </a:lnSpc>
            </a:pPr>
            <a:r>
              <a:rPr sz="2000" spc="10" dirty="0">
                <a:latin typeface="Courier New"/>
                <a:cs typeface="Courier New"/>
              </a:rPr>
              <a:t>from </a:t>
            </a:r>
            <a:r>
              <a:rPr sz="2000" spc="10" dirty="0">
                <a:solidFill>
                  <a:srgbClr val="04182D"/>
                </a:solidFill>
                <a:latin typeface="Courier New"/>
                <a:cs typeface="Courier New"/>
              </a:rPr>
              <a:t>openai</a:t>
            </a:r>
            <a:r>
              <a:rPr sz="2000" spc="15" dirty="0">
                <a:solidFill>
                  <a:srgbClr val="04182D"/>
                </a:solidFill>
                <a:latin typeface="Courier New"/>
                <a:cs typeface="Courier New"/>
              </a:rPr>
              <a:t> </a:t>
            </a:r>
            <a:r>
              <a:rPr sz="2000" spc="10" dirty="0">
                <a:latin typeface="Courier New"/>
                <a:cs typeface="Courier New"/>
              </a:rPr>
              <a:t>import </a:t>
            </a:r>
            <a:r>
              <a:rPr sz="2000" spc="10" dirty="0">
                <a:solidFill>
                  <a:srgbClr val="04182D"/>
                </a:solidFill>
                <a:latin typeface="Courier New"/>
                <a:cs typeface="Courier New"/>
              </a:rPr>
              <a:t>OpenAI</a:t>
            </a:r>
            <a:endParaRPr sz="2000">
              <a:latin typeface="Courier New"/>
              <a:cs typeface="Courier New"/>
            </a:endParaRPr>
          </a:p>
          <a:p>
            <a:pPr>
              <a:lnSpc>
                <a:spcPct val="100000"/>
              </a:lnSpc>
              <a:spcBef>
                <a:spcPts val="45"/>
              </a:spcBef>
            </a:pPr>
            <a:endParaRPr sz="2950">
              <a:latin typeface="Courier New"/>
              <a:cs typeface="Courier New"/>
            </a:endParaRPr>
          </a:p>
          <a:p>
            <a:pPr marL="12700" marR="5405755">
              <a:lnSpc>
                <a:spcPct val="141000"/>
              </a:lnSpc>
            </a:pPr>
            <a:r>
              <a:rPr sz="2000" spc="10" dirty="0">
                <a:solidFill>
                  <a:srgbClr val="04182D"/>
                </a:solidFill>
                <a:latin typeface="Courier New"/>
                <a:cs typeface="Courier New"/>
              </a:rPr>
              <a:t>client</a:t>
            </a:r>
            <a:r>
              <a:rPr sz="2000" spc="35" dirty="0">
                <a:solidFill>
                  <a:srgbClr val="04182D"/>
                </a:solidFill>
                <a:latin typeface="Courier New"/>
                <a:cs typeface="Courier New"/>
              </a:rPr>
              <a:t> </a:t>
            </a:r>
            <a:r>
              <a:rPr sz="2000" spc="15" dirty="0">
                <a:solidFill>
                  <a:srgbClr val="04182D"/>
                </a:solidFill>
                <a:latin typeface="Courier New"/>
                <a:cs typeface="Courier New"/>
              </a:rPr>
              <a:t>=</a:t>
            </a:r>
            <a:r>
              <a:rPr sz="2000" spc="35" dirty="0">
                <a:solidFill>
                  <a:srgbClr val="04182D"/>
                </a:solidFill>
                <a:latin typeface="Courier New"/>
                <a:cs typeface="Courier New"/>
              </a:rPr>
              <a:t> </a:t>
            </a:r>
            <a:r>
              <a:rPr sz="2000" spc="10" dirty="0">
                <a:solidFill>
                  <a:srgbClr val="04182D"/>
                </a:solidFill>
                <a:latin typeface="Courier New"/>
                <a:cs typeface="Courier New"/>
              </a:rPr>
              <a:t>OpenAI(api_key=</a:t>
            </a:r>
            <a:r>
              <a:rPr sz="2000" spc="10" dirty="0">
                <a:solidFill>
                  <a:srgbClr val="BE2F72"/>
                </a:solidFill>
                <a:latin typeface="Courier New"/>
                <a:cs typeface="Courier New"/>
              </a:rPr>
              <a:t>"&lt;OPENAI_API_KEY&gt;"</a:t>
            </a:r>
            <a:r>
              <a:rPr sz="2000" spc="10" dirty="0">
                <a:solidFill>
                  <a:srgbClr val="04182D"/>
                </a:solidFill>
                <a:latin typeface="Courier New"/>
                <a:cs typeface="Courier New"/>
              </a:rPr>
              <a:t>) </a:t>
            </a:r>
            <a:r>
              <a:rPr sz="2000" spc="-1185" dirty="0">
                <a:solidFill>
                  <a:srgbClr val="04182D"/>
                </a:solidFill>
                <a:latin typeface="Courier New"/>
                <a:cs typeface="Courier New"/>
              </a:rPr>
              <a:t> </a:t>
            </a:r>
            <a:r>
              <a:rPr sz="2000" spc="10" dirty="0">
                <a:solidFill>
                  <a:srgbClr val="04182D"/>
                </a:solidFill>
                <a:latin typeface="Courier New"/>
                <a:cs typeface="Courier New"/>
              </a:rPr>
              <a:t>response</a:t>
            </a:r>
            <a:r>
              <a:rPr sz="2000" spc="15" dirty="0">
                <a:solidFill>
                  <a:srgbClr val="04182D"/>
                </a:solidFill>
                <a:latin typeface="Courier New"/>
                <a:cs typeface="Courier New"/>
              </a:rPr>
              <a:t> =</a:t>
            </a:r>
            <a:r>
              <a:rPr sz="2000" spc="20" dirty="0">
                <a:solidFill>
                  <a:srgbClr val="04182D"/>
                </a:solidFill>
                <a:latin typeface="Courier New"/>
                <a:cs typeface="Courier New"/>
              </a:rPr>
              <a:t> </a:t>
            </a:r>
            <a:r>
              <a:rPr sz="2000" spc="10" dirty="0">
                <a:solidFill>
                  <a:srgbClr val="04182D"/>
                </a:solidFill>
                <a:latin typeface="Courier New"/>
                <a:cs typeface="Courier New"/>
              </a:rPr>
              <a:t>client.embeddings.create(</a:t>
            </a:r>
            <a:endParaRPr sz="2000">
              <a:latin typeface="Courier New"/>
              <a:cs typeface="Courier New"/>
            </a:endParaRPr>
          </a:p>
          <a:p>
            <a:pPr marL="321945">
              <a:lnSpc>
                <a:spcPct val="100000"/>
              </a:lnSpc>
              <a:spcBef>
                <a:spcPts val="985"/>
              </a:spcBef>
            </a:pPr>
            <a:r>
              <a:rPr sz="2000" spc="10" dirty="0">
                <a:solidFill>
                  <a:srgbClr val="04182D"/>
                </a:solidFill>
                <a:latin typeface="Courier New"/>
                <a:cs typeface="Courier New"/>
              </a:rPr>
              <a:t>model=</a:t>
            </a:r>
            <a:r>
              <a:rPr sz="2000" spc="10" dirty="0">
                <a:solidFill>
                  <a:srgbClr val="BE2F72"/>
                </a:solidFill>
                <a:latin typeface="Courier New"/>
                <a:cs typeface="Courier New"/>
              </a:rPr>
              <a:t>"text-embedding-3-small"</a:t>
            </a:r>
            <a:r>
              <a:rPr sz="2000" spc="10" dirty="0">
                <a:solidFill>
                  <a:srgbClr val="04182D"/>
                </a:solidFill>
                <a:latin typeface="Courier New"/>
                <a:cs typeface="Courier New"/>
              </a:rPr>
              <a:t>,</a:t>
            </a:r>
            <a:endParaRPr sz="2000">
              <a:latin typeface="Courier New"/>
              <a:cs typeface="Courier New"/>
            </a:endParaRPr>
          </a:p>
          <a:p>
            <a:pPr marL="12700" indent="309245">
              <a:lnSpc>
                <a:spcPct val="141000"/>
              </a:lnSpc>
            </a:pPr>
            <a:r>
              <a:rPr sz="2000" spc="10" dirty="0">
                <a:solidFill>
                  <a:srgbClr val="008600"/>
                </a:solidFill>
                <a:latin typeface="Courier New"/>
                <a:cs typeface="Courier New"/>
              </a:rPr>
              <a:t>input</a:t>
            </a:r>
            <a:r>
              <a:rPr sz="2000" spc="10" dirty="0">
                <a:solidFill>
                  <a:srgbClr val="04182D"/>
                </a:solidFill>
                <a:latin typeface="Courier New"/>
                <a:cs typeface="Courier New"/>
              </a:rPr>
              <a:t>=</a:t>
            </a:r>
            <a:r>
              <a:rPr sz="2000" spc="10" dirty="0">
                <a:solidFill>
                  <a:srgbClr val="BE2F72"/>
                </a:solidFill>
                <a:latin typeface="Courier New"/>
                <a:cs typeface="Courier New"/>
              </a:rPr>
              <a:t>"Embeddings</a:t>
            </a:r>
            <a:r>
              <a:rPr sz="2000" spc="25" dirty="0">
                <a:solidFill>
                  <a:srgbClr val="BE2F72"/>
                </a:solidFill>
                <a:latin typeface="Courier New"/>
                <a:cs typeface="Courier New"/>
              </a:rPr>
              <a:t> </a:t>
            </a:r>
            <a:r>
              <a:rPr sz="2000" spc="15" dirty="0">
                <a:solidFill>
                  <a:srgbClr val="BE2F72"/>
                </a:solidFill>
                <a:latin typeface="Courier New"/>
                <a:cs typeface="Courier New"/>
              </a:rPr>
              <a:t>are</a:t>
            </a:r>
            <a:r>
              <a:rPr sz="2000" spc="25" dirty="0">
                <a:solidFill>
                  <a:srgbClr val="BE2F72"/>
                </a:solidFill>
                <a:latin typeface="Courier New"/>
                <a:cs typeface="Courier New"/>
              </a:rPr>
              <a:t> </a:t>
            </a:r>
            <a:r>
              <a:rPr sz="2000" spc="15" dirty="0">
                <a:solidFill>
                  <a:srgbClr val="BE2F72"/>
                </a:solidFill>
                <a:latin typeface="Courier New"/>
                <a:cs typeface="Courier New"/>
              </a:rPr>
              <a:t>a</a:t>
            </a:r>
            <a:r>
              <a:rPr sz="2000" spc="25" dirty="0">
                <a:solidFill>
                  <a:srgbClr val="BE2F72"/>
                </a:solidFill>
                <a:latin typeface="Courier New"/>
                <a:cs typeface="Courier New"/>
              </a:rPr>
              <a:t> </a:t>
            </a:r>
            <a:r>
              <a:rPr sz="2000" spc="10" dirty="0">
                <a:solidFill>
                  <a:srgbClr val="BE2F72"/>
                </a:solidFill>
                <a:latin typeface="Courier New"/>
                <a:cs typeface="Courier New"/>
              </a:rPr>
              <a:t>numerical</a:t>
            </a:r>
            <a:r>
              <a:rPr sz="2000" spc="25" dirty="0">
                <a:solidFill>
                  <a:srgbClr val="BE2F72"/>
                </a:solidFill>
                <a:latin typeface="Courier New"/>
                <a:cs typeface="Courier New"/>
              </a:rPr>
              <a:t> </a:t>
            </a:r>
            <a:r>
              <a:rPr sz="2000" spc="10" dirty="0">
                <a:solidFill>
                  <a:srgbClr val="BE2F72"/>
                </a:solidFill>
                <a:latin typeface="Courier New"/>
                <a:cs typeface="Courier New"/>
              </a:rPr>
              <a:t>representation</a:t>
            </a:r>
            <a:r>
              <a:rPr sz="2000" spc="25" dirty="0">
                <a:solidFill>
                  <a:srgbClr val="BE2F72"/>
                </a:solidFill>
                <a:latin typeface="Courier New"/>
                <a:cs typeface="Courier New"/>
              </a:rPr>
              <a:t> </a:t>
            </a:r>
            <a:r>
              <a:rPr sz="2000" spc="15" dirty="0">
                <a:solidFill>
                  <a:srgbClr val="BE2F72"/>
                </a:solidFill>
                <a:latin typeface="Courier New"/>
                <a:cs typeface="Courier New"/>
              </a:rPr>
              <a:t>of</a:t>
            </a:r>
            <a:r>
              <a:rPr sz="2000" spc="25" dirty="0">
                <a:solidFill>
                  <a:srgbClr val="BE2F72"/>
                </a:solidFill>
                <a:latin typeface="Courier New"/>
                <a:cs typeface="Courier New"/>
              </a:rPr>
              <a:t> </a:t>
            </a:r>
            <a:r>
              <a:rPr sz="2000" spc="10" dirty="0">
                <a:solidFill>
                  <a:srgbClr val="BE2F72"/>
                </a:solidFill>
                <a:latin typeface="Courier New"/>
                <a:cs typeface="Courier New"/>
              </a:rPr>
              <a:t>text</a:t>
            </a:r>
            <a:r>
              <a:rPr sz="2000" spc="25" dirty="0">
                <a:solidFill>
                  <a:srgbClr val="BE2F72"/>
                </a:solidFill>
                <a:latin typeface="Courier New"/>
                <a:cs typeface="Courier New"/>
              </a:rPr>
              <a:t> </a:t>
            </a:r>
            <a:r>
              <a:rPr sz="2000" spc="10" dirty="0">
                <a:solidFill>
                  <a:srgbClr val="BE2F72"/>
                </a:solidFill>
                <a:latin typeface="Courier New"/>
                <a:cs typeface="Courier New"/>
              </a:rPr>
              <a:t>that</a:t>
            </a:r>
            <a:r>
              <a:rPr sz="2000" spc="25" dirty="0">
                <a:solidFill>
                  <a:srgbClr val="BE2F72"/>
                </a:solidFill>
                <a:latin typeface="Courier New"/>
                <a:cs typeface="Courier New"/>
              </a:rPr>
              <a:t> </a:t>
            </a:r>
            <a:r>
              <a:rPr sz="2000" spc="15" dirty="0">
                <a:solidFill>
                  <a:srgbClr val="BE2F72"/>
                </a:solidFill>
                <a:latin typeface="Courier New"/>
                <a:cs typeface="Courier New"/>
              </a:rPr>
              <a:t>can</a:t>
            </a:r>
            <a:r>
              <a:rPr sz="2000" spc="25" dirty="0">
                <a:solidFill>
                  <a:srgbClr val="BE2F72"/>
                </a:solidFill>
                <a:latin typeface="Courier New"/>
                <a:cs typeface="Courier New"/>
              </a:rPr>
              <a:t> </a:t>
            </a:r>
            <a:r>
              <a:rPr sz="2000" spc="15" dirty="0">
                <a:solidFill>
                  <a:srgbClr val="BE2F72"/>
                </a:solidFill>
                <a:latin typeface="Courier New"/>
                <a:cs typeface="Courier New"/>
              </a:rPr>
              <a:t>be</a:t>
            </a:r>
            <a:r>
              <a:rPr sz="2000" spc="25" dirty="0">
                <a:solidFill>
                  <a:srgbClr val="BE2F72"/>
                </a:solidFill>
                <a:latin typeface="Courier New"/>
                <a:cs typeface="Courier New"/>
              </a:rPr>
              <a:t> </a:t>
            </a:r>
            <a:r>
              <a:rPr sz="2000" spc="10" dirty="0">
                <a:solidFill>
                  <a:srgbClr val="BE2F72"/>
                </a:solidFill>
                <a:latin typeface="Courier New"/>
                <a:cs typeface="Courier New"/>
              </a:rPr>
              <a:t>used</a:t>
            </a:r>
            <a:r>
              <a:rPr sz="2000" spc="25" dirty="0">
                <a:solidFill>
                  <a:srgbClr val="BE2F72"/>
                </a:solidFill>
                <a:latin typeface="Courier New"/>
                <a:cs typeface="Courier New"/>
              </a:rPr>
              <a:t> </a:t>
            </a:r>
            <a:r>
              <a:rPr sz="2000" spc="15" dirty="0">
                <a:solidFill>
                  <a:srgbClr val="BE2F72"/>
                </a:solidFill>
                <a:latin typeface="Courier New"/>
                <a:cs typeface="Courier New"/>
              </a:rPr>
              <a:t>to </a:t>
            </a:r>
            <a:r>
              <a:rPr sz="2000" spc="-1185" dirty="0">
                <a:solidFill>
                  <a:srgbClr val="BE2F72"/>
                </a:solidFill>
                <a:latin typeface="Courier New"/>
                <a:cs typeface="Courier New"/>
              </a:rPr>
              <a:t> </a:t>
            </a:r>
            <a:r>
              <a:rPr sz="2000" spc="10" dirty="0">
                <a:solidFill>
                  <a:srgbClr val="BE2F72"/>
                </a:solidFill>
                <a:latin typeface="Courier New"/>
                <a:cs typeface="Courier New"/>
              </a:rPr>
              <a:t>measure</a:t>
            </a:r>
            <a:r>
              <a:rPr sz="2000" spc="15" dirty="0">
                <a:solidFill>
                  <a:srgbClr val="BE2F72"/>
                </a:solidFill>
                <a:latin typeface="Courier New"/>
                <a:cs typeface="Courier New"/>
              </a:rPr>
              <a:t> the </a:t>
            </a:r>
            <a:r>
              <a:rPr sz="2000" spc="10" dirty="0">
                <a:solidFill>
                  <a:srgbClr val="BE2F72"/>
                </a:solidFill>
                <a:latin typeface="Courier New"/>
                <a:cs typeface="Courier New"/>
              </a:rPr>
              <a:t>relatedness</a:t>
            </a:r>
            <a:r>
              <a:rPr sz="2000" spc="15" dirty="0">
                <a:solidFill>
                  <a:srgbClr val="BE2F72"/>
                </a:solidFill>
                <a:latin typeface="Courier New"/>
                <a:cs typeface="Courier New"/>
              </a:rPr>
              <a:t> </a:t>
            </a:r>
            <a:r>
              <a:rPr sz="2000" spc="10" dirty="0">
                <a:solidFill>
                  <a:srgbClr val="BE2F72"/>
                </a:solidFill>
                <a:latin typeface="Courier New"/>
                <a:cs typeface="Courier New"/>
              </a:rPr>
              <a:t>between</a:t>
            </a:r>
            <a:r>
              <a:rPr sz="2000" spc="20" dirty="0">
                <a:solidFill>
                  <a:srgbClr val="BE2F72"/>
                </a:solidFill>
                <a:latin typeface="Courier New"/>
                <a:cs typeface="Courier New"/>
              </a:rPr>
              <a:t> </a:t>
            </a:r>
            <a:r>
              <a:rPr sz="2000" spc="15" dirty="0">
                <a:solidFill>
                  <a:srgbClr val="BE2F72"/>
                </a:solidFill>
                <a:latin typeface="Courier New"/>
                <a:cs typeface="Courier New"/>
              </a:rPr>
              <a:t>two </a:t>
            </a:r>
            <a:r>
              <a:rPr sz="2000" spc="10" dirty="0">
                <a:solidFill>
                  <a:srgbClr val="BE2F72"/>
                </a:solidFill>
                <a:latin typeface="Courier New"/>
                <a:cs typeface="Courier New"/>
              </a:rPr>
              <a:t>pieces</a:t>
            </a:r>
            <a:r>
              <a:rPr sz="2000" spc="15" dirty="0">
                <a:solidFill>
                  <a:srgbClr val="BE2F72"/>
                </a:solidFill>
                <a:latin typeface="Courier New"/>
                <a:cs typeface="Courier New"/>
              </a:rPr>
              <a:t> of</a:t>
            </a:r>
            <a:r>
              <a:rPr sz="2000" spc="20" dirty="0">
                <a:solidFill>
                  <a:srgbClr val="BE2F72"/>
                </a:solidFill>
                <a:latin typeface="Courier New"/>
                <a:cs typeface="Courier New"/>
              </a:rPr>
              <a:t> </a:t>
            </a:r>
            <a:r>
              <a:rPr sz="2000" spc="10" dirty="0">
                <a:solidFill>
                  <a:srgbClr val="BE2F72"/>
                </a:solidFill>
                <a:latin typeface="Courier New"/>
                <a:cs typeface="Courier New"/>
              </a:rPr>
              <a:t>text."</a:t>
            </a:r>
            <a:endParaRPr sz="2000">
              <a:latin typeface="Courier New"/>
              <a:cs typeface="Courier New"/>
            </a:endParaRPr>
          </a:p>
          <a:p>
            <a:pPr marL="12700">
              <a:lnSpc>
                <a:spcPct val="100000"/>
              </a:lnSpc>
              <a:spcBef>
                <a:spcPts val="985"/>
              </a:spcBef>
            </a:pPr>
            <a:r>
              <a:rPr sz="2000" spc="15" dirty="0">
                <a:solidFill>
                  <a:srgbClr val="04182D"/>
                </a:solidFill>
                <a:latin typeface="Courier New"/>
                <a:cs typeface="Courier New"/>
              </a:rPr>
              <a:t>)</a:t>
            </a:r>
            <a:endParaRPr sz="2000">
              <a:latin typeface="Courier New"/>
              <a:cs typeface="Courier New"/>
            </a:endParaRPr>
          </a:p>
          <a:p>
            <a:pPr>
              <a:lnSpc>
                <a:spcPct val="100000"/>
              </a:lnSpc>
              <a:spcBef>
                <a:spcPts val="45"/>
              </a:spcBef>
            </a:pPr>
            <a:endParaRPr sz="2950">
              <a:latin typeface="Courier New"/>
              <a:cs typeface="Courier New"/>
            </a:endParaRPr>
          </a:p>
          <a:p>
            <a:pPr marL="12700" marR="6333490">
              <a:lnSpc>
                <a:spcPct val="141000"/>
              </a:lnSpc>
            </a:pPr>
            <a:r>
              <a:rPr sz="2000" spc="10" dirty="0">
                <a:solidFill>
                  <a:srgbClr val="04182D"/>
                </a:solidFill>
                <a:latin typeface="Courier New"/>
                <a:cs typeface="Courier New"/>
              </a:rPr>
              <a:t>response_dict</a:t>
            </a:r>
            <a:r>
              <a:rPr sz="2000" spc="25" dirty="0">
                <a:solidFill>
                  <a:srgbClr val="04182D"/>
                </a:solidFill>
                <a:latin typeface="Courier New"/>
                <a:cs typeface="Courier New"/>
              </a:rPr>
              <a:t> </a:t>
            </a:r>
            <a:r>
              <a:rPr sz="2000" spc="15" dirty="0">
                <a:solidFill>
                  <a:srgbClr val="04182D"/>
                </a:solidFill>
                <a:latin typeface="Courier New"/>
                <a:cs typeface="Courier New"/>
              </a:rPr>
              <a:t>=</a:t>
            </a:r>
            <a:r>
              <a:rPr sz="2000" spc="30" dirty="0">
                <a:solidFill>
                  <a:srgbClr val="04182D"/>
                </a:solidFill>
                <a:latin typeface="Courier New"/>
                <a:cs typeface="Courier New"/>
              </a:rPr>
              <a:t> </a:t>
            </a:r>
            <a:r>
              <a:rPr sz="2000" spc="10" dirty="0">
                <a:solidFill>
                  <a:srgbClr val="04182D"/>
                </a:solidFill>
                <a:latin typeface="Courier New"/>
                <a:cs typeface="Courier New"/>
              </a:rPr>
              <a:t>response.model_dump() </a:t>
            </a:r>
            <a:r>
              <a:rPr sz="2000" spc="-1185" dirty="0">
                <a:solidFill>
                  <a:srgbClr val="04182D"/>
                </a:solidFill>
                <a:latin typeface="Courier New"/>
                <a:cs typeface="Courier New"/>
              </a:rPr>
              <a:t> </a:t>
            </a:r>
            <a:r>
              <a:rPr sz="2000" spc="10" dirty="0">
                <a:solidFill>
                  <a:srgbClr val="008600"/>
                </a:solidFill>
                <a:latin typeface="Courier New"/>
                <a:cs typeface="Courier New"/>
              </a:rPr>
              <a:t>print</a:t>
            </a:r>
            <a:r>
              <a:rPr sz="2000" spc="10" dirty="0">
                <a:solidFill>
                  <a:srgbClr val="04182D"/>
                </a:solidFill>
                <a:latin typeface="Courier New"/>
                <a:cs typeface="Courier New"/>
              </a:rPr>
              <a:t>(response_dict)</a:t>
            </a:r>
            <a:endParaRPr sz="2000">
              <a:latin typeface="Courier New"/>
              <a:cs typeface="Courier New"/>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A3FA-AE68-3B80-B9FA-4AA5E19EB67D}"/>
              </a:ext>
            </a:extLst>
          </p:cNvPr>
          <p:cNvSpPr>
            <a:spLocks noGrp="1"/>
          </p:cNvSpPr>
          <p:nvPr>
            <p:ph type="ctrTitle"/>
          </p:nvPr>
        </p:nvSpPr>
        <p:spPr/>
        <p:txBody>
          <a:bodyPr/>
          <a:lstStyle/>
          <a:p>
            <a:r>
              <a:rPr lang="en-US" dirty="0"/>
              <a:t>Project</a:t>
            </a:r>
          </a:p>
        </p:txBody>
      </p:sp>
      <p:sp>
        <p:nvSpPr>
          <p:cNvPr id="4" name="Subtitle 3">
            <a:extLst>
              <a:ext uri="{FF2B5EF4-FFF2-40B4-BE49-F238E27FC236}">
                <a16:creationId xmlns:a16="http://schemas.microsoft.com/office/drawing/2014/main" id="{7443DE56-622B-6511-CD83-1DD8E38DFF5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57657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C0D8-FB82-416D-925C-CDCD4D2122AE}"/>
              </a:ext>
            </a:extLst>
          </p:cNvPr>
          <p:cNvSpPr>
            <a:spLocks noGrp="1"/>
          </p:cNvSpPr>
          <p:nvPr>
            <p:ph type="title"/>
          </p:nvPr>
        </p:nvSpPr>
        <p:spPr/>
        <p:txBody>
          <a:bodyPr/>
          <a:lstStyle/>
          <a:p>
            <a:r>
              <a:rPr lang="en-US" dirty="0">
                <a:solidFill>
                  <a:srgbClr val="FF9900"/>
                </a:solidFill>
              </a:rPr>
              <a:t>Thank You for joining us!</a:t>
            </a:r>
          </a:p>
        </p:txBody>
      </p:sp>
      <p:sp>
        <p:nvSpPr>
          <p:cNvPr id="3" name="Content Placeholder 2">
            <a:extLst>
              <a:ext uri="{FF2B5EF4-FFF2-40B4-BE49-F238E27FC236}">
                <a16:creationId xmlns:a16="http://schemas.microsoft.com/office/drawing/2014/main" id="{F1C0BC18-500A-FBF6-830D-1CF0DBB25F74}"/>
              </a:ext>
            </a:extLst>
          </p:cNvPr>
          <p:cNvSpPr>
            <a:spLocks noGrp="1"/>
          </p:cNvSpPr>
          <p:nvPr>
            <p:ph idx="1"/>
          </p:nvPr>
        </p:nvSpPr>
        <p:spPr>
          <a:xfrm>
            <a:off x="1478762" y="1893342"/>
            <a:ext cx="13615188" cy="6153159"/>
          </a:xfrm>
        </p:spPr>
        <p:txBody>
          <a:bodyPr>
            <a:normAutofit fontScale="92500" lnSpcReduction="10000"/>
          </a:bodyPr>
          <a:lstStyle/>
          <a:p>
            <a:r>
              <a:rPr lang="en-US" sz="3200" dirty="0"/>
              <a:t>We truly appreciate your time. Please complete the </a:t>
            </a:r>
            <a:r>
              <a:rPr lang="en-US" sz="3200" b="1" dirty="0"/>
              <a:t>End of Course Survey</a:t>
            </a:r>
            <a:r>
              <a:rPr lang="en-US" sz="3200" dirty="0"/>
              <a:t>.  </a:t>
            </a:r>
          </a:p>
          <a:p>
            <a:endParaRPr lang="en-US" sz="3200" b="1" dirty="0"/>
          </a:p>
          <a:p>
            <a:r>
              <a:rPr lang="en-US" sz="3200" b="1" dirty="0"/>
              <a:t>Any questions? </a:t>
            </a:r>
          </a:p>
          <a:p>
            <a:pPr marL="486175" indent="-486175">
              <a:buFont typeface="Arial" panose="020B0604020202020204" pitchFamily="34" charset="0"/>
              <a:buChar char="•"/>
            </a:pPr>
            <a:r>
              <a:rPr lang="en-US" sz="3200" dirty="0"/>
              <a:t>Review the full Course Guide for Course Tips, Resources &amp; Next Step Learning Plans</a:t>
            </a:r>
          </a:p>
          <a:p>
            <a:pPr marL="486175" indent="-486175">
              <a:buFont typeface="Arial" panose="020B0604020202020204" pitchFamily="34" charset="0"/>
              <a:buChar char="•"/>
            </a:pPr>
            <a:r>
              <a:rPr lang="en-US" sz="3200" dirty="0"/>
              <a:t>Feel Free to Reach Out: </a:t>
            </a:r>
            <a:r>
              <a:rPr lang="en-US" sz="3200" dirty="0">
                <a:solidFill>
                  <a:srgbClr val="85D5E6"/>
                </a:solidFill>
                <a:hlinkClick r:id="rId2">
                  <a:extLst>
                    <a:ext uri="{A12FA001-AC4F-418D-AE19-62706E023703}">
                      <ahyp:hlinkClr xmlns:ahyp="http://schemas.microsoft.com/office/drawing/2018/hyperlinkcolor" val="tx"/>
                    </a:ext>
                  </a:extLst>
                </a:hlinkClick>
              </a:rPr>
              <a:t>Info@triveratech.com</a:t>
            </a:r>
            <a:r>
              <a:rPr lang="en-US" sz="3200" dirty="0">
                <a:solidFill>
                  <a:srgbClr val="85D5E6"/>
                </a:solidFill>
              </a:rPr>
              <a:t> </a:t>
            </a:r>
          </a:p>
          <a:p>
            <a:pPr marL="486175" indent="-486175">
              <a:buFont typeface="Arial" panose="020B0604020202020204" pitchFamily="34" charset="0"/>
              <a:buChar char="•"/>
            </a:pPr>
            <a:r>
              <a:rPr lang="en-US" sz="3200" dirty="0"/>
              <a:t>See our full list of Courses &amp; SkillJourneys: </a:t>
            </a:r>
            <a:r>
              <a:rPr lang="en-US" sz="3200" dirty="0">
                <a:solidFill>
                  <a:srgbClr val="85D5E6"/>
                </a:solidFill>
                <a:hlinkClick r:id="rId3">
                  <a:extLst>
                    <a:ext uri="{A12FA001-AC4F-418D-AE19-62706E023703}">
                      <ahyp:hlinkClr xmlns:ahyp="http://schemas.microsoft.com/office/drawing/2018/hyperlinkcolor" val="tx"/>
                    </a:ext>
                  </a:extLst>
                </a:hlinkClick>
              </a:rPr>
              <a:t>www.triveratech.com</a:t>
            </a:r>
            <a:r>
              <a:rPr lang="en-US" sz="3200" dirty="0">
                <a:solidFill>
                  <a:srgbClr val="85D5E6"/>
                </a:solidFill>
              </a:rPr>
              <a:t> </a:t>
            </a:r>
          </a:p>
          <a:p>
            <a:endParaRPr lang="en-US" sz="3200" b="1" dirty="0"/>
          </a:p>
          <a:p>
            <a:r>
              <a:rPr lang="en-US" sz="3200" b="1" dirty="0"/>
              <a:t>Free Courses, Articles, Resources &amp; Offers</a:t>
            </a:r>
            <a:br>
              <a:rPr lang="en-US" sz="3200" dirty="0"/>
            </a:br>
            <a:endParaRPr lang="en-US" sz="3200" dirty="0"/>
          </a:p>
          <a:p>
            <a:pPr marL="486175" indent="-486175">
              <a:buFont typeface="Arial" panose="020B0604020202020204" pitchFamily="34" charset="0"/>
              <a:buChar char="•"/>
            </a:pPr>
            <a:r>
              <a:rPr lang="en-US" sz="3200" dirty="0"/>
              <a:t>Follow Us for Free Courses, Articles, Resources &amp; Offers: </a:t>
            </a:r>
            <a:r>
              <a:rPr lang="en-US" sz="3200" b="1" dirty="0"/>
              <a:t>LinkedIn: </a:t>
            </a:r>
            <a:r>
              <a:rPr lang="en-US" sz="3200" b="1" dirty="0">
                <a:solidFill>
                  <a:srgbClr val="85D5E6"/>
                </a:solidFill>
              </a:rPr>
              <a:t>@TriveraTech</a:t>
            </a:r>
          </a:p>
          <a:p>
            <a:pPr marL="486175" indent="-486175">
              <a:buFont typeface="Arial" panose="020B0604020202020204" pitchFamily="34" charset="0"/>
              <a:buChar char="•"/>
            </a:pPr>
            <a:r>
              <a:rPr lang="en-US" sz="3200" dirty="0"/>
              <a:t>Subscribe to our Channel for Free Courses &amp; Events: </a:t>
            </a:r>
            <a:r>
              <a:rPr lang="en-US" sz="3200" b="1" dirty="0"/>
              <a:t>YouTube: </a:t>
            </a:r>
            <a:r>
              <a:rPr lang="en-US" sz="3200" b="1" dirty="0">
                <a:solidFill>
                  <a:srgbClr val="85D5E6"/>
                </a:solidFill>
              </a:rPr>
              <a:t>@TriveraTech</a:t>
            </a:r>
          </a:p>
        </p:txBody>
      </p:sp>
      <p:pic>
        <p:nvPicPr>
          <p:cNvPr id="9" name="Picture 8" descr="A blue square with white letters&#10;&#10;Description automatically generated">
            <a:extLst>
              <a:ext uri="{FF2B5EF4-FFF2-40B4-BE49-F238E27FC236}">
                <a16:creationId xmlns:a16="http://schemas.microsoft.com/office/drawing/2014/main" id="{00115895-C370-02E7-F2DF-FD3B1B06F825}"/>
              </a:ext>
            </a:extLst>
          </p:cNvPr>
          <p:cNvPicPr>
            <a:picLocks noChangeAspect="1"/>
          </p:cNvPicPr>
          <p:nvPr/>
        </p:nvPicPr>
        <p:blipFill>
          <a:blip r:embed="rId4"/>
          <a:srcRect l="12879" t="9316" r="9029" b="8092"/>
          <a:stretch/>
        </p:blipFill>
        <p:spPr>
          <a:xfrm>
            <a:off x="645175" y="5905500"/>
            <a:ext cx="631356" cy="626644"/>
          </a:xfrm>
          <a:prstGeom prst="rect">
            <a:avLst/>
          </a:prstGeom>
        </p:spPr>
      </p:pic>
      <p:pic>
        <p:nvPicPr>
          <p:cNvPr id="11" name="Picture 10">
            <a:extLst>
              <a:ext uri="{FF2B5EF4-FFF2-40B4-BE49-F238E27FC236}">
                <a16:creationId xmlns:a16="http://schemas.microsoft.com/office/drawing/2014/main" id="{7D7DC5EF-EC67-555A-36DF-315E14EEC2A0}"/>
              </a:ext>
            </a:extLst>
          </p:cNvPr>
          <p:cNvPicPr>
            <a:picLocks noChangeAspect="1"/>
          </p:cNvPicPr>
          <p:nvPr/>
        </p:nvPicPr>
        <p:blipFill>
          <a:blip r:embed="rId5"/>
          <a:srcRect l="58701" t="14279" r="9750" b="15024"/>
          <a:stretch/>
        </p:blipFill>
        <p:spPr>
          <a:xfrm>
            <a:off x="720771" y="6896100"/>
            <a:ext cx="555760" cy="6266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815330"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195" dirty="0"/>
              <a:t>s</a:t>
            </a:r>
            <a:r>
              <a:rPr sz="4500" spc="-165" dirty="0"/>
              <a:t> </a:t>
            </a:r>
            <a:r>
              <a:rPr sz="4500" spc="-315" dirty="0"/>
              <a:t>r</a:t>
            </a:r>
            <a:r>
              <a:rPr sz="4500" spc="-160" dirty="0"/>
              <a:t>e</a:t>
            </a:r>
            <a:r>
              <a:rPr sz="4500" spc="-280" dirty="0"/>
              <a:t>s</a:t>
            </a:r>
            <a:r>
              <a:rPr sz="4500" spc="-140" dirty="0"/>
              <a:t>p</a:t>
            </a:r>
            <a:r>
              <a:rPr sz="4500" spc="-240" dirty="0"/>
              <a:t>o</a:t>
            </a:r>
            <a:r>
              <a:rPr sz="4500" spc="-340" dirty="0"/>
              <a:t>n</a:t>
            </a:r>
            <a:r>
              <a:rPr sz="4500" spc="-280" dirty="0"/>
              <a:t>s</a:t>
            </a:r>
            <a:r>
              <a:rPr sz="4500" spc="-75" dirty="0"/>
              <a:t>e</a:t>
            </a:r>
            <a:endParaRPr sz="4500"/>
          </a:p>
        </p:txBody>
      </p:sp>
      <p:sp>
        <p:nvSpPr>
          <p:cNvPr id="3" name="object 3"/>
          <p:cNvSpPr/>
          <p:nvPr/>
        </p:nvSpPr>
        <p:spPr>
          <a:xfrm>
            <a:off x="491289" y="1166812"/>
            <a:ext cx="14575155" cy="6304915"/>
          </a:xfrm>
          <a:custGeom>
            <a:avLst/>
            <a:gdLst/>
            <a:ahLst/>
            <a:cxnLst/>
            <a:rect l="l" t="t" r="r" b="b"/>
            <a:pathLst>
              <a:path w="14575155" h="6304915">
                <a:moveTo>
                  <a:pt x="14498413" y="6304880"/>
                </a:moveTo>
                <a:lnTo>
                  <a:pt x="76505" y="6304880"/>
                </a:lnTo>
                <a:lnTo>
                  <a:pt x="71180" y="6304356"/>
                </a:lnTo>
                <a:lnTo>
                  <a:pt x="31920" y="6288093"/>
                </a:lnTo>
                <a:lnTo>
                  <a:pt x="4175" y="6249366"/>
                </a:lnTo>
                <a:lnTo>
                  <a:pt x="0" y="6228376"/>
                </a:lnTo>
                <a:lnTo>
                  <a:pt x="0" y="6222999"/>
                </a:lnTo>
                <a:lnTo>
                  <a:pt x="0" y="76505"/>
                </a:lnTo>
                <a:lnTo>
                  <a:pt x="16786" y="31920"/>
                </a:lnTo>
                <a:lnTo>
                  <a:pt x="55513" y="4175"/>
                </a:lnTo>
                <a:lnTo>
                  <a:pt x="76505" y="0"/>
                </a:lnTo>
                <a:lnTo>
                  <a:pt x="14498413" y="0"/>
                </a:lnTo>
                <a:lnTo>
                  <a:pt x="14542998" y="16786"/>
                </a:lnTo>
                <a:lnTo>
                  <a:pt x="14570742" y="55513"/>
                </a:lnTo>
                <a:lnTo>
                  <a:pt x="14574918" y="76505"/>
                </a:lnTo>
                <a:lnTo>
                  <a:pt x="14574918" y="6228376"/>
                </a:lnTo>
                <a:lnTo>
                  <a:pt x="14558132" y="6272959"/>
                </a:lnTo>
                <a:lnTo>
                  <a:pt x="14519404" y="6300704"/>
                </a:lnTo>
                <a:lnTo>
                  <a:pt x="14503737" y="6304356"/>
                </a:lnTo>
                <a:lnTo>
                  <a:pt x="14498413" y="6304880"/>
                </a:lnTo>
                <a:close/>
              </a:path>
            </a:pathLst>
          </a:custGeom>
          <a:solidFill>
            <a:srgbClr val="04182D"/>
          </a:solidFill>
        </p:spPr>
        <p:txBody>
          <a:bodyPr wrap="square" lIns="0" tIns="0" rIns="0" bIns="0" rtlCol="0"/>
          <a:lstStyle/>
          <a:p>
            <a:endParaRPr/>
          </a:p>
        </p:txBody>
      </p:sp>
      <p:sp>
        <p:nvSpPr>
          <p:cNvPr id="4" name="object 4"/>
          <p:cNvSpPr txBox="1"/>
          <p:nvPr/>
        </p:nvSpPr>
        <p:spPr>
          <a:xfrm>
            <a:off x="625720" y="1226167"/>
            <a:ext cx="8378190" cy="6043930"/>
          </a:xfrm>
          <a:prstGeom prst="rect">
            <a:avLst/>
          </a:prstGeom>
        </p:spPr>
        <p:txBody>
          <a:bodyPr vert="horz" wrap="square" lIns="0" tIns="12065" rIns="0" bIns="0" rtlCol="0">
            <a:spAutoFit/>
          </a:bodyPr>
          <a:lstStyle/>
          <a:p>
            <a:pPr marL="167005" marR="5573395" indent="-154940">
              <a:lnSpc>
                <a:spcPct val="141000"/>
              </a:lnSpc>
              <a:spcBef>
                <a:spcPts val="95"/>
              </a:spcBef>
            </a:pPr>
            <a:r>
              <a:rPr sz="2000" spc="10" dirty="0">
                <a:solidFill>
                  <a:srgbClr val="FFFFFF"/>
                </a:solidFill>
                <a:latin typeface="Courier New"/>
                <a:cs typeface="Courier New"/>
              </a:rPr>
              <a:t>{'object': 'list', </a:t>
            </a:r>
            <a:r>
              <a:rPr sz="2000" spc="-1190" dirty="0">
                <a:solidFill>
                  <a:srgbClr val="FFFFFF"/>
                </a:solidFill>
                <a:latin typeface="Courier New"/>
                <a:cs typeface="Courier New"/>
              </a:rPr>
              <a:t> </a:t>
            </a:r>
            <a:r>
              <a:rPr sz="2000" spc="10" dirty="0">
                <a:solidFill>
                  <a:srgbClr val="FFFFFF"/>
                </a:solidFill>
                <a:latin typeface="Courier New"/>
                <a:cs typeface="Courier New"/>
              </a:rPr>
              <a:t>'data':</a:t>
            </a:r>
            <a:r>
              <a:rPr sz="2000" spc="5" dirty="0">
                <a:solidFill>
                  <a:srgbClr val="FFFFFF"/>
                </a:solidFill>
                <a:latin typeface="Courier New"/>
                <a:cs typeface="Courier New"/>
              </a:rPr>
              <a:t> </a:t>
            </a:r>
            <a:r>
              <a:rPr sz="2000" spc="15" dirty="0">
                <a:solidFill>
                  <a:srgbClr val="FFFFFF"/>
                </a:solidFill>
                <a:latin typeface="Courier New"/>
                <a:cs typeface="Courier New"/>
              </a:rPr>
              <a:t>[</a:t>
            </a:r>
            <a:endParaRPr sz="2000">
              <a:latin typeface="Courier New"/>
              <a:cs typeface="Courier New"/>
            </a:endParaRPr>
          </a:p>
          <a:p>
            <a:pPr marL="631190">
              <a:lnSpc>
                <a:spcPct val="100000"/>
              </a:lnSpc>
              <a:spcBef>
                <a:spcPts val="985"/>
              </a:spcBef>
            </a:pPr>
            <a:r>
              <a:rPr sz="2000" spc="15" dirty="0">
                <a:solidFill>
                  <a:srgbClr val="FFFFFF"/>
                </a:solidFill>
                <a:latin typeface="Courier New"/>
                <a:cs typeface="Courier New"/>
              </a:rPr>
              <a:t>{</a:t>
            </a:r>
            <a:endParaRPr sz="2000">
              <a:latin typeface="Courier New"/>
              <a:cs typeface="Courier New"/>
            </a:endParaRPr>
          </a:p>
          <a:p>
            <a:pPr marL="940435">
              <a:lnSpc>
                <a:spcPct val="100000"/>
              </a:lnSpc>
              <a:spcBef>
                <a:spcPts val="985"/>
              </a:spcBef>
            </a:pPr>
            <a:r>
              <a:rPr sz="2000" spc="10" dirty="0">
                <a:solidFill>
                  <a:srgbClr val="FFFFFF"/>
                </a:solidFill>
                <a:latin typeface="Courier New"/>
                <a:cs typeface="Courier New"/>
              </a:rPr>
              <a:t>"embedding":</a:t>
            </a:r>
            <a:r>
              <a:rPr sz="2000" spc="35" dirty="0">
                <a:solidFill>
                  <a:srgbClr val="FFFFFF"/>
                </a:solidFill>
                <a:latin typeface="Courier New"/>
                <a:cs typeface="Courier New"/>
              </a:rPr>
              <a:t> </a:t>
            </a:r>
            <a:r>
              <a:rPr sz="2000" spc="10" dirty="0">
                <a:solidFill>
                  <a:srgbClr val="FFFFFF"/>
                </a:solidFill>
                <a:latin typeface="Courier New"/>
                <a:cs typeface="Courier New"/>
              </a:rPr>
              <a:t>[0.0023064255,</a:t>
            </a:r>
            <a:r>
              <a:rPr sz="2000" spc="35" dirty="0">
                <a:solidFill>
                  <a:srgbClr val="FFFFFF"/>
                </a:solidFill>
                <a:latin typeface="Courier New"/>
                <a:cs typeface="Courier New"/>
              </a:rPr>
              <a:t> </a:t>
            </a:r>
            <a:r>
              <a:rPr sz="2000" spc="10" dirty="0">
                <a:solidFill>
                  <a:srgbClr val="FFFFFF"/>
                </a:solidFill>
                <a:latin typeface="Courier New"/>
                <a:cs typeface="Courier New"/>
              </a:rPr>
              <a:t>...,</a:t>
            </a:r>
            <a:r>
              <a:rPr sz="2000" spc="40" dirty="0">
                <a:solidFill>
                  <a:srgbClr val="FFFFFF"/>
                </a:solidFill>
                <a:latin typeface="Courier New"/>
                <a:cs typeface="Courier New"/>
              </a:rPr>
              <a:t> </a:t>
            </a:r>
            <a:r>
              <a:rPr sz="2000" spc="10" dirty="0">
                <a:solidFill>
                  <a:srgbClr val="FFFFFF"/>
                </a:solidFill>
                <a:latin typeface="Courier New"/>
                <a:cs typeface="Courier New"/>
              </a:rPr>
              <a:t>-0.0028842222],</a:t>
            </a:r>
            <a:endParaRPr sz="2000">
              <a:latin typeface="Courier New"/>
              <a:cs typeface="Courier New"/>
            </a:endParaRPr>
          </a:p>
          <a:p>
            <a:pPr marL="940435" marR="4180840">
              <a:lnSpc>
                <a:spcPct val="141000"/>
              </a:lnSpc>
            </a:pPr>
            <a:r>
              <a:rPr sz="2000" spc="10" dirty="0">
                <a:solidFill>
                  <a:srgbClr val="FFFFFF"/>
                </a:solidFill>
                <a:latin typeface="Courier New"/>
                <a:cs typeface="Courier New"/>
              </a:rPr>
              <a:t>"index": </a:t>
            </a:r>
            <a:r>
              <a:rPr sz="2000" spc="150" dirty="0">
                <a:solidFill>
                  <a:srgbClr val="FFFFFF"/>
                </a:solidFill>
                <a:latin typeface="Courier New"/>
                <a:cs typeface="Courier New"/>
              </a:rPr>
              <a:t> </a:t>
            </a:r>
            <a:r>
              <a:rPr sz="2000" spc="15" dirty="0">
                <a:solidFill>
                  <a:srgbClr val="FFFFFF"/>
                </a:solidFill>
                <a:latin typeface="Courier New"/>
                <a:cs typeface="Courier New"/>
              </a:rPr>
              <a:t>0, </a:t>
            </a:r>
            <a:r>
              <a:rPr sz="2000" spc="20" dirty="0">
                <a:solidFill>
                  <a:srgbClr val="FFFFFF"/>
                </a:solidFill>
                <a:latin typeface="Courier New"/>
                <a:cs typeface="Courier New"/>
              </a:rPr>
              <a:t> </a:t>
            </a:r>
            <a:r>
              <a:rPr sz="2000" spc="10" dirty="0">
                <a:solidFill>
                  <a:srgbClr val="FFFFFF"/>
                </a:solidFill>
                <a:latin typeface="Courier New"/>
                <a:cs typeface="Courier New"/>
              </a:rPr>
              <a:t>"object":</a:t>
            </a:r>
            <a:r>
              <a:rPr sz="2000" spc="-10" dirty="0">
                <a:solidFill>
                  <a:srgbClr val="FFFFFF"/>
                </a:solidFill>
                <a:latin typeface="Courier New"/>
                <a:cs typeface="Courier New"/>
              </a:rPr>
              <a:t> </a:t>
            </a:r>
            <a:r>
              <a:rPr sz="2000" spc="10" dirty="0">
                <a:solidFill>
                  <a:srgbClr val="FFFFFF"/>
                </a:solidFill>
                <a:latin typeface="Courier New"/>
                <a:cs typeface="Courier New"/>
              </a:rPr>
              <a:t>"embedding"</a:t>
            </a:r>
            <a:endParaRPr sz="2000">
              <a:latin typeface="Courier New"/>
              <a:cs typeface="Courier New"/>
            </a:endParaRPr>
          </a:p>
          <a:p>
            <a:pPr marL="631190">
              <a:lnSpc>
                <a:spcPct val="100000"/>
              </a:lnSpc>
              <a:spcBef>
                <a:spcPts val="985"/>
              </a:spcBef>
            </a:pPr>
            <a:r>
              <a:rPr sz="2000" spc="15" dirty="0">
                <a:solidFill>
                  <a:srgbClr val="FFFFFF"/>
                </a:solidFill>
                <a:latin typeface="Courier New"/>
                <a:cs typeface="Courier New"/>
              </a:rPr>
              <a:t>}</a:t>
            </a:r>
            <a:endParaRPr sz="2000">
              <a:latin typeface="Courier New"/>
              <a:cs typeface="Courier New"/>
            </a:endParaRPr>
          </a:p>
          <a:p>
            <a:pPr marL="321945">
              <a:lnSpc>
                <a:spcPct val="100000"/>
              </a:lnSpc>
              <a:spcBef>
                <a:spcPts val="985"/>
              </a:spcBef>
            </a:pPr>
            <a:r>
              <a:rPr sz="2000" spc="15" dirty="0">
                <a:solidFill>
                  <a:srgbClr val="FFFFFF"/>
                </a:solidFill>
                <a:latin typeface="Courier New"/>
                <a:cs typeface="Courier New"/>
              </a:rPr>
              <a:t>],</a:t>
            </a:r>
            <a:endParaRPr sz="2000">
              <a:latin typeface="Courier New"/>
              <a:cs typeface="Courier New"/>
            </a:endParaRPr>
          </a:p>
          <a:p>
            <a:pPr marL="167005" marR="2943860">
              <a:lnSpc>
                <a:spcPct val="141000"/>
              </a:lnSpc>
            </a:pPr>
            <a:r>
              <a:rPr sz="2000" spc="10" dirty="0">
                <a:solidFill>
                  <a:srgbClr val="FFFFFF"/>
                </a:solidFill>
                <a:latin typeface="Courier New"/>
                <a:cs typeface="Courier New"/>
              </a:rPr>
              <a:t>'model':</a:t>
            </a:r>
            <a:r>
              <a:rPr sz="2000" spc="30" dirty="0">
                <a:solidFill>
                  <a:srgbClr val="FFFFFF"/>
                </a:solidFill>
                <a:latin typeface="Courier New"/>
                <a:cs typeface="Courier New"/>
              </a:rPr>
              <a:t> </a:t>
            </a:r>
            <a:r>
              <a:rPr sz="2000" spc="10" dirty="0">
                <a:solidFill>
                  <a:srgbClr val="FFFFFF"/>
                </a:solidFill>
                <a:latin typeface="Courier New"/>
                <a:cs typeface="Courier New"/>
              </a:rPr>
              <a:t>'text-embedding-3-small', </a:t>
            </a:r>
            <a:r>
              <a:rPr sz="2000" spc="-1185" dirty="0">
                <a:solidFill>
                  <a:srgbClr val="FFFFFF"/>
                </a:solidFill>
                <a:latin typeface="Courier New"/>
                <a:cs typeface="Courier New"/>
              </a:rPr>
              <a:t> </a:t>
            </a:r>
            <a:r>
              <a:rPr sz="2000" spc="10" dirty="0">
                <a:solidFill>
                  <a:srgbClr val="FFFFFF"/>
                </a:solidFill>
                <a:latin typeface="Courier New"/>
                <a:cs typeface="Courier New"/>
              </a:rPr>
              <a:t>'usage': </a:t>
            </a:r>
            <a:r>
              <a:rPr sz="2000" spc="15" dirty="0">
                <a:solidFill>
                  <a:srgbClr val="FFFFFF"/>
                </a:solidFill>
                <a:latin typeface="Courier New"/>
                <a:cs typeface="Courier New"/>
              </a:rPr>
              <a:t>{</a:t>
            </a:r>
            <a:endParaRPr sz="2000">
              <a:latin typeface="Courier New"/>
              <a:cs typeface="Courier New"/>
            </a:endParaRPr>
          </a:p>
          <a:p>
            <a:pPr marL="321945">
              <a:lnSpc>
                <a:spcPct val="100000"/>
              </a:lnSpc>
              <a:spcBef>
                <a:spcPts val="985"/>
              </a:spcBef>
            </a:pPr>
            <a:r>
              <a:rPr sz="2000" spc="10" dirty="0">
                <a:solidFill>
                  <a:srgbClr val="FFFFFF"/>
                </a:solidFill>
                <a:latin typeface="Courier New"/>
                <a:cs typeface="Courier New"/>
              </a:rPr>
              <a:t>"prompt_tokens":</a:t>
            </a:r>
            <a:r>
              <a:rPr sz="2000" spc="-15" dirty="0">
                <a:solidFill>
                  <a:srgbClr val="FFFFFF"/>
                </a:solidFill>
                <a:latin typeface="Courier New"/>
                <a:cs typeface="Courier New"/>
              </a:rPr>
              <a:t> </a:t>
            </a:r>
            <a:r>
              <a:rPr sz="2000" spc="15" dirty="0">
                <a:solidFill>
                  <a:srgbClr val="FFFFFF"/>
                </a:solidFill>
                <a:latin typeface="Courier New"/>
                <a:cs typeface="Courier New"/>
              </a:rPr>
              <a:t>24,</a:t>
            </a:r>
            <a:endParaRPr sz="2000">
              <a:latin typeface="Courier New"/>
              <a:cs typeface="Courier New"/>
            </a:endParaRPr>
          </a:p>
          <a:p>
            <a:pPr marL="321945">
              <a:lnSpc>
                <a:spcPct val="100000"/>
              </a:lnSpc>
              <a:spcBef>
                <a:spcPts val="985"/>
              </a:spcBef>
            </a:pPr>
            <a:r>
              <a:rPr sz="2000" spc="10" dirty="0">
                <a:solidFill>
                  <a:srgbClr val="FFFFFF"/>
                </a:solidFill>
                <a:latin typeface="Courier New"/>
                <a:cs typeface="Courier New"/>
              </a:rPr>
              <a:t>"total_tokens":</a:t>
            </a:r>
            <a:r>
              <a:rPr sz="2000" spc="-15" dirty="0">
                <a:solidFill>
                  <a:srgbClr val="FFFFFF"/>
                </a:solidFill>
                <a:latin typeface="Courier New"/>
                <a:cs typeface="Courier New"/>
              </a:rPr>
              <a:t> </a:t>
            </a:r>
            <a:r>
              <a:rPr sz="2000" spc="15" dirty="0">
                <a:solidFill>
                  <a:srgbClr val="FFFFFF"/>
                </a:solidFill>
                <a:latin typeface="Courier New"/>
                <a:cs typeface="Courier New"/>
              </a:rPr>
              <a:t>24</a:t>
            </a:r>
            <a:endParaRPr sz="2000">
              <a:latin typeface="Courier New"/>
              <a:cs typeface="Courier New"/>
            </a:endParaRPr>
          </a:p>
          <a:p>
            <a:pPr marL="321945">
              <a:lnSpc>
                <a:spcPct val="100000"/>
              </a:lnSpc>
              <a:spcBef>
                <a:spcPts val="985"/>
              </a:spcBef>
            </a:pPr>
            <a:r>
              <a:rPr sz="2000" spc="15" dirty="0">
                <a:solidFill>
                  <a:srgbClr val="FFFFFF"/>
                </a:solidFill>
                <a:latin typeface="Courier New"/>
                <a:cs typeface="Courier New"/>
              </a:rPr>
              <a:t>}</a:t>
            </a:r>
            <a:endParaRPr sz="2000">
              <a:latin typeface="Courier New"/>
              <a:cs typeface="Courier New"/>
            </a:endParaRPr>
          </a:p>
          <a:p>
            <a:pPr marL="12700">
              <a:lnSpc>
                <a:spcPct val="100000"/>
              </a:lnSpc>
              <a:spcBef>
                <a:spcPts val="985"/>
              </a:spcBef>
            </a:pPr>
            <a:r>
              <a:rPr sz="2000" spc="15" dirty="0">
                <a:solidFill>
                  <a:srgbClr val="FFFFFF"/>
                </a:solidFill>
                <a:latin typeface="Courier New"/>
                <a:cs typeface="Courier New"/>
              </a:rPr>
              <a:t>}</a:t>
            </a:r>
            <a:endParaRPr sz="2000">
              <a:latin typeface="Courier New"/>
              <a:cs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7162800"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400" dirty="0"/>
              <a:t>x</a:t>
            </a:r>
            <a:r>
              <a:rPr sz="4500" spc="-220" dirty="0"/>
              <a:t>t</a:t>
            </a:r>
            <a:r>
              <a:rPr sz="4500" spc="-315" dirty="0"/>
              <a:t>r</a:t>
            </a:r>
            <a:r>
              <a:rPr sz="4500" spc="-60" dirty="0"/>
              <a:t>a</a:t>
            </a:r>
            <a:r>
              <a:rPr sz="4500" spc="65" dirty="0"/>
              <a:t>c</a:t>
            </a:r>
            <a:r>
              <a:rPr sz="4500" spc="-225" dirty="0"/>
              <a:t>t</a:t>
            </a:r>
            <a:r>
              <a:rPr sz="4500" spc="-260" dirty="0"/>
              <a:t>i</a:t>
            </a:r>
            <a:r>
              <a:rPr sz="4500" spc="-365" dirty="0"/>
              <a:t>n</a:t>
            </a:r>
            <a:r>
              <a:rPr sz="4500" spc="-5" dirty="0"/>
              <a:t>g</a:t>
            </a:r>
            <a:r>
              <a:rPr sz="4500" spc="-165" dirty="0"/>
              <a:t> </a:t>
            </a:r>
            <a:r>
              <a:rPr sz="4500" spc="-254" dirty="0"/>
              <a:t>t</a:t>
            </a:r>
            <a:r>
              <a:rPr sz="4500" spc="-310" dirty="0"/>
              <a:t>h</a:t>
            </a:r>
            <a:r>
              <a:rPr sz="4500" spc="-75" dirty="0"/>
              <a:t>e</a:t>
            </a:r>
            <a:r>
              <a:rPr sz="4500" spc="-165" dirty="0"/>
              <a:t> </a:t>
            </a:r>
            <a:r>
              <a:rPr sz="4500" spc="-204"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195" dirty="0"/>
              <a:t>s</a:t>
            </a:r>
            <a:endParaRPr sz="4500"/>
          </a:p>
        </p:txBody>
      </p:sp>
      <p:sp>
        <p:nvSpPr>
          <p:cNvPr id="3" name="object 3"/>
          <p:cNvSpPr/>
          <p:nvPr/>
        </p:nvSpPr>
        <p:spPr>
          <a:xfrm>
            <a:off x="491289" y="1166812"/>
            <a:ext cx="14575155" cy="819150"/>
          </a:xfrm>
          <a:custGeom>
            <a:avLst/>
            <a:gdLst/>
            <a:ahLst/>
            <a:cxnLst/>
            <a:rect l="l" t="t" r="r" b="b"/>
            <a:pathLst>
              <a:path w="14575155" h="819150">
                <a:moveTo>
                  <a:pt x="14498413" y="818815"/>
                </a:moveTo>
                <a:lnTo>
                  <a:pt x="76505" y="818815"/>
                </a:lnTo>
                <a:lnTo>
                  <a:pt x="71180" y="818291"/>
                </a:lnTo>
                <a:lnTo>
                  <a:pt x="31920" y="802028"/>
                </a:lnTo>
                <a:lnTo>
                  <a:pt x="4175" y="763301"/>
                </a:lnTo>
                <a:lnTo>
                  <a:pt x="0" y="742310"/>
                </a:lnTo>
                <a:lnTo>
                  <a:pt x="0" y="736934"/>
                </a:lnTo>
                <a:lnTo>
                  <a:pt x="0" y="76505"/>
                </a:lnTo>
                <a:lnTo>
                  <a:pt x="16786" y="31920"/>
                </a:lnTo>
                <a:lnTo>
                  <a:pt x="55513" y="4175"/>
                </a:lnTo>
                <a:lnTo>
                  <a:pt x="76505" y="0"/>
                </a:lnTo>
                <a:lnTo>
                  <a:pt x="14498413" y="0"/>
                </a:lnTo>
                <a:lnTo>
                  <a:pt x="14542998" y="16786"/>
                </a:lnTo>
                <a:lnTo>
                  <a:pt x="14570742" y="55513"/>
                </a:lnTo>
                <a:lnTo>
                  <a:pt x="14574918" y="76505"/>
                </a:lnTo>
                <a:lnTo>
                  <a:pt x="14574918" y="742310"/>
                </a:lnTo>
                <a:lnTo>
                  <a:pt x="14558132" y="786895"/>
                </a:lnTo>
                <a:lnTo>
                  <a:pt x="14519404" y="814639"/>
                </a:lnTo>
                <a:lnTo>
                  <a:pt x="14503737" y="818291"/>
                </a:lnTo>
                <a:lnTo>
                  <a:pt x="14498413" y="818815"/>
                </a:lnTo>
                <a:close/>
              </a:path>
            </a:pathLst>
          </a:custGeom>
          <a:solidFill>
            <a:srgbClr val="F6F2EB"/>
          </a:solidFill>
        </p:spPr>
        <p:txBody>
          <a:bodyPr wrap="square" lIns="0" tIns="0" rIns="0" bIns="0" rtlCol="0"/>
          <a:lstStyle/>
          <a:p>
            <a:endParaRPr/>
          </a:p>
        </p:txBody>
      </p:sp>
      <p:sp>
        <p:nvSpPr>
          <p:cNvPr id="4" name="object 4"/>
          <p:cNvSpPr/>
          <p:nvPr/>
        </p:nvSpPr>
        <p:spPr>
          <a:xfrm>
            <a:off x="491289" y="2231272"/>
            <a:ext cx="14575155" cy="819150"/>
          </a:xfrm>
          <a:custGeom>
            <a:avLst/>
            <a:gdLst/>
            <a:ahLst/>
            <a:cxnLst/>
            <a:rect l="l" t="t" r="r" b="b"/>
            <a:pathLst>
              <a:path w="14575155" h="819150">
                <a:moveTo>
                  <a:pt x="14498413" y="818815"/>
                </a:moveTo>
                <a:lnTo>
                  <a:pt x="76505" y="818815"/>
                </a:lnTo>
                <a:lnTo>
                  <a:pt x="71180" y="818290"/>
                </a:lnTo>
                <a:lnTo>
                  <a:pt x="31920" y="802028"/>
                </a:lnTo>
                <a:lnTo>
                  <a:pt x="4175" y="763300"/>
                </a:lnTo>
                <a:lnTo>
                  <a:pt x="0" y="742310"/>
                </a:lnTo>
                <a:lnTo>
                  <a:pt x="0" y="736933"/>
                </a:lnTo>
                <a:lnTo>
                  <a:pt x="0" y="76505"/>
                </a:lnTo>
                <a:lnTo>
                  <a:pt x="16786" y="31919"/>
                </a:lnTo>
                <a:lnTo>
                  <a:pt x="55513" y="4175"/>
                </a:lnTo>
                <a:lnTo>
                  <a:pt x="76505" y="0"/>
                </a:lnTo>
                <a:lnTo>
                  <a:pt x="14498413" y="0"/>
                </a:lnTo>
                <a:lnTo>
                  <a:pt x="14542998" y="16786"/>
                </a:lnTo>
                <a:lnTo>
                  <a:pt x="14570742" y="55513"/>
                </a:lnTo>
                <a:lnTo>
                  <a:pt x="14574918" y="76505"/>
                </a:lnTo>
                <a:lnTo>
                  <a:pt x="14574918" y="742310"/>
                </a:lnTo>
                <a:lnTo>
                  <a:pt x="14558132" y="786894"/>
                </a:lnTo>
                <a:lnTo>
                  <a:pt x="14519404" y="814639"/>
                </a:lnTo>
                <a:lnTo>
                  <a:pt x="14503737" y="818290"/>
                </a:lnTo>
                <a:lnTo>
                  <a:pt x="14498413" y="818815"/>
                </a:lnTo>
                <a:close/>
              </a:path>
            </a:pathLst>
          </a:custGeom>
          <a:solidFill>
            <a:srgbClr val="04182D"/>
          </a:solidFill>
        </p:spPr>
        <p:txBody>
          <a:bodyPr wrap="square" lIns="0" tIns="0" rIns="0" bIns="0" rtlCol="0"/>
          <a:lstStyle/>
          <a:p>
            <a:endParaRPr/>
          </a:p>
        </p:txBody>
      </p:sp>
      <p:sp>
        <p:nvSpPr>
          <p:cNvPr id="5" name="object 5"/>
          <p:cNvSpPr txBox="1"/>
          <p:nvPr/>
        </p:nvSpPr>
        <p:spPr>
          <a:xfrm>
            <a:off x="642352" y="1379286"/>
            <a:ext cx="7590155" cy="143383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008600"/>
                </a:solidFill>
                <a:latin typeface="Courier New"/>
                <a:cs typeface="Courier New"/>
              </a:rPr>
              <a:t>print</a:t>
            </a:r>
            <a:r>
              <a:rPr sz="2250" dirty="0">
                <a:solidFill>
                  <a:srgbClr val="04182D"/>
                </a:solidFill>
                <a:latin typeface="Courier New"/>
                <a:cs typeface="Courier New"/>
              </a:rPr>
              <a:t>(response_dict[</a:t>
            </a:r>
            <a:r>
              <a:rPr sz="2250" dirty="0">
                <a:solidFill>
                  <a:srgbClr val="BE2F72"/>
                </a:solidFill>
                <a:latin typeface="Courier New"/>
                <a:cs typeface="Courier New"/>
              </a:rPr>
              <a:t>'data'</a:t>
            </a:r>
            <a:r>
              <a:rPr sz="2250" dirty="0">
                <a:solidFill>
                  <a:srgbClr val="04182D"/>
                </a:solidFill>
                <a:latin typeface="Courier New"/>
                <a:cs typeface="Courier New"/>
              </a:rPr>
              <a:t>][</a:t>
            </a:r>
            <a:r>
              <a:rPr sz="2250" dirty="0">
                <a:solidFill>
                  <a:srgbClr val="BE2F72"/>
                </a:solidFill>
                <a:latin typeface="Courier New"/>
                <a:cs typeface="Courier New"/>
              </a:rPr>
              <a:t>0</a:t>
            </a:r>
            <a:r>
              <a:rPr sz="2250" dirty="0">
                <a:solidFill>
                  <a:srgbClr val="04182D"/>
                </a:solidFill>
                <a:latin typeface="Courier New"/>
                <a:cs typeface="Courier New"/>
              </a:rPr>
              <a:t>][</a:t>
            </a:r>
            <a:r>
              <a:rPr sz="2250" dirty="0">
                <a:solidFill>
                  <a:srgbClr val="BE2F72"/>
                </a:solidFill>
                <a:latin typeface="Courier New"/>
                <a:cs typeface="Courier New"/>
              </a:rPr>
              <a:t>'embedding'</a:t>
            </a:r>
            <a:r>
              <a:rPr sz="2250" dirty="0">
                <a:solidFill>
                  <a:srgbClr val="04182D"/>
                </a:solidFill>
                <a:latin typeface="Courier New"/>
                <a:cs typeface="Courier New"/>
              </a:rPr>
              <a:t>])</a:t>
            </a:r>
            <a:endParaRPr sz="2250">
              <a:latin typeface="Courier New"/>
              <a:cs typeface="Courier New"/>
            </a:endParaRPr>
          </a:p>
          <a:p>
            <a:pPr>
              <a:lnSpc>
                <a:spcPct val="100000"/>
              </a:lnSpc>
            </a:pPr>
            <a:endParaRPr sz="2800">
              <a:latin typeface="Courier New"/>
              <a:cs typeface="Courier New"/>
            </a:endParaRPr>
          </a:p>
          <a:p>
            <a:pPr marL="12700">
              <a:lnSpc>
                <a:spcPct val="100000"/>
              </a:lnSpc>
              <a:spcBef>
                <a:spcPts val="2510"/>
              </a:spcBef>
            </a:pPr>
            <a:r>
              <a:rPr sz="2250" dirty="0">
                <a:solidFill>
                  <a:srgbClr val="FFFFFF"/>
                </a:solidFill>
                <a:latin typeface="Courier New"/>
                <a:cs typeface="Courier New"/>
              </a:rPr>
              <a:t>[0.0023064255,</a:t>
            </a:r>
            <a:r>
              <a:rPr sz="2250" spc="5" dirty="0">
                <a:solidFill>
                  <a:srgbClr val="FFFFFF"/>
                </a:solidFill>
                <a:latin typeface="Courier New"/>
                <a:cs typeface="Courier New"/>
              </a:rPr>
              <a:t> </a:t>
            </a:r>
            <a:r>
              <a:rPr sz="2250" dirty="0">
                <a:solidFill>
                  <a:srgbClr val="FFFFFF"/>
                </a:solidFill>
                <a:latin typeface="Courier New"/>
                <a:cs typeface="Courier New"/>
              </a:rPr>
              <a:t>....,</a:t>
            </a:r>
            <a:r>
              <a:rPr sz="2250" spc="10" dirty="0">
                <a:solidFill>
                  <a:srgbClr val="FFFFFF"/>
                </a:solidFill>
                <a:latin typeface="Courier New"/>
                <a:cs typeface="Courier New"/>
              </a:rPr>
              <a:t> </a:t>
            </a:r>
            <a:r>
              <a:rPr sz="2250" dirty="0">
                <a:solidFill>
                  <a:srgbClr val="FFFFFF"/>
                </a:solidFill>
                <a:latin typeface="Courier New"/>
                <a:cs typeface="Courier New"/>
              </a:rPr>
              <a:t>-0.0028842222]</a:t>
            </a:r>
            <a:endParaRPr sz="2250">
              <a:latin typeface="Courier New"/>
              <a:cs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89773" y="1730839"/>
            <a:ext cx="7937335" cy="2761012"/>
          </a:xfrm>
          <a:prstGeom prst="rect">
            <a:avLst/>
          </a:prstGeom>
        </p:spPr>
        <p:txBody>
          <a:bodyPr vert="horz" wrap="square" lIns="0" tIns="143510" rIns="0" bIns="0" rtlCol="0">
            <a:spAutoFit/>
          </a:bodyPr>
          <a:lstStyle/>
          <a:p>
            <a:pPr marL="1784985" marR="1715770" algn="ctr">
              <a:lnSpc>
                <a:spcPts val="6770"/>
              </a:lnSpc>
              <a:spcBef>
                <a:spcPts val="1130"/>
              </a:spcBef>
            </a:pPr>
            <a:r>
              <a:rPr lang="en-US" spc="-120" dirty="0"/>
              <a:t>Investigating the Vector Space</a:t>
            </a:r>
            <a:endParaRPr spc="-120" dirty="0"/>
          </a:p>
        </p:txBody>
      </p:sp>
      <p:sp>
        <p:nvSpPr>
          <p:cNvPr id="6" name="Subtitle 5">
            <a:extLst>
              <a:ext uri="{FF2B5EF4-FFF2-40B4-BE49-F238E27FC236}">
                <a16:creationId xmlns:a16="http://schemas.microsoft.com/office/drawing/2014/main" id="{F524076B-A502-6304-37EA-A1704BEA5040}"/>
              </a:ext>
            </a:extLst>
          </p:cNvPr>
          <p:cNvSpPr>
            <a:spLocks noGrp="1"/>
          </p:cNvSpPr>
          <p:nvPr>
            <p:ph type="subTitle" idx="1"/>
          </p:nvPr>
        </p:nvSpPr>
        <p:spPr/>
        <p:txBody>
          <a:bodyPr/>
          <a:lstStyle/>
          <a:p>
            <a:endParaRPr lang="en-US"/>
          </a:p>
        </p:txBody>
      </p:sp>
      <p:grpSp>
        <p:nvGrpSpPr>
          <p:cNvPr id="3" name="object 3"/>
          <p:cNvGrpSpPr/>
          <p:nvPr/>
        </p:nvGrpSpPr>
        <p:grpSpPr>
          <a:xfrm>
            <a:off x="7309598" y="4974305"/>
            <a:ext cx="938530" cy="980440"/>
            <a:chOff x="7309598" y="4974305"/>
            <a:chExt cx="938530" cy="980440"/>
          </a:xfrm>
        </p:grpSpPr>
        <p:sp>
          <p:nvSpPr>
            <p:cNvPr id="4" name="object 4"/>
            <p:cNvSpPr/>
            <p:nvPr/>
          </p:nvSpPr>
          <p:spPr>
            <a:xfrm>
              <a:off x="7309598" y="4974305"/>
              <a:ext cx="938530" cy="980440"/>
            </a:xfrm>
            <a:custGeom>
              <a:avLst/>
              <a:gdLst/>
              <a:ahLst/>
              <a:cxnLst/>
              <a:rect l="l" t="t" r="r" b="b"/>
              <a:pathLst>
                <a:path w="938529" h="980439">
                  <a:moveTo>
                    <a:pt x="480670" y="980023"/>
                  </a:moveTo>
                  <a:lnTo>
                    <a:pt x="457629" y="980023"/>
                  </a:lnTo>
                  <a:lnTo>
                    <a:pt x="434630" y="978893"/>
                  </a:lnTo>
                  <a:lnTo>
                    <a:pt x="388922" y="973256"/>
                  </a:lnTo>
                  <a:lnTo>
                    <a:pt x="343987" y="963166"/>
                  </a:lnTo>
                  <a:lnTo>
                    <a:pt x="300257" y="948720"/>
                  </a:lnTo>
                  <a:lnTo>
                    <a:pt x="258154" y="930057"/>
                  </a:lnTo>
                  <a:lnTo>
                    <a:pt x="218083" y="907357"/>
                  </a:lnTo>
                  <a:lnTo>
                    <a:pt x="180429" y="880839"/>
                  </a:lnTo>
                  <a:lnTo>
                    <a:pt x="145557" y="850758"/>
                  </a:lnTo>
                  <a:lnTo>
                    <a:pt x="113800" y="817404"/>
                  </a:lnTo>
                  <a:lnTo>
                    <a:pt x="85466" y="781098"/>
                  </a:lnTo>
                  <a:lnTo>
                    <a:pt x="60827" y="742189"/>
                  </a:lnTo>
                  <a:lnTo>
                    <a:pt x="40120" y="701053"/>
                  </a:lnTo>
                  <a:lnTo>
                    <a:pt x="23545" y="658085"/>
                  </a:lnTo>
                  <a:lnTo>
                    <a:pt x="11262" y="613699"/>
                  </a:lnTo>
                  <a:lnTo>
                    <a:pt x="3388" y="568323"/>
                  </a:lnTo>
                  <a:lnTo>
                    <a:pt x="0" y="522394"/>
                  </a:lnTo>
                  <a:lnTo>
                    <a:pt x="0" y="457770"/>
                  </a:lnTo>
                  <a:lnTo>
                    <a:pt x="3388" y="411841"/>
                  </a:lnTo>
                  <a:lnTo>
                    <a:pt x="11262" y="366465"/>
                  </a:lnTo>
                  <a:lnTo>
                    <a:pt x="23545" y="322079"/>
                  </a:lnTo>
                  <a:lnTo>
                    <a:pt x="40120" y="279111"/>
                  </a:lnTo>
                  <a:lnTo>
                    <a:pt x="60827" y="237975"/>
                  </a:lnTo>
                  <a:lnTo>
                    <a:pt x="85466" y="199066"/>
                  </a:lnTo>
                  <a:lnTo>
                    <a:pt x="113800" y="162760"/>
                  </a:lnTo>
                  <a:lnTo>
                    <a:pt x="145557" y="129405"/>
                  </a:lnTo>
                  <a:lnTo>
                    <a:pt x="180429" y="99324"/>
                  </a:lnTo>
                  <a:lnTo>
                    <a:pt x="218083" y="72806"/>
                  </a:lnTo>
                  <a:lnTo>
                    <a:pt x="258154" y="50107"/>
                  </a:lnTo>
                  <a:lnTo>
                    <a:pt x="300257" y="31444"/>
                  </a:lnTo>
                  <a:lnTo>
                    <a:pt x="343987" y="16998"/>
                  </a:lnTo>
                  <a:lnTo>
                    <a:pt x="388922" y="6908"/>
                  </a:lnTo>
                  <a:lnTo>
                    <a:pt x="434630" y="1271"/>
                  </a:lnTo>
                  <a:lnTo>
                    <a:pt x="469150" y="0"/>
                  </a:lnTo>
                  <a:lnTo>
                    <a:pt x="492177" y="564"/>
                  </a:lnTo>
                  <a:lnTo>
                    <a:pt x="538009" y="5079"/>
                  </a:lnTo>
                  <a:lnTo>
                    <a:pt x="583178" y="14063"/>
                  </a:lnTo>
                  <a:lnTo>
                    <a:pt x="627249" y="27432"/>
                  </a:lnTo>
                  <a:lnTo>
                    <a:pt x="669798" y="45056"/>
                  </a:lnTo>
                  <a:lnTo>
                    <a:pt x="710414" y="66766"/>
                  </a:lnTo>
                  <a:lnTo>
                    <a:pt x="748706" y="92352"/>
                  </a:lnTo>
                  <a:lnTo>
                    <a:pt x="784307" y="121569"/>
                  </a:lnTo>
                  <a:lnTo>
                    <a:pt x="816872" y="154134"/>
                  </a:lnTo>
                  <a:lnTo>
                    <a:pt x="846088" y="189734"/>
                  </a:lnTo>
                  <a:lnTo>
                    <a:pt x="871675" y="228027"/>
                  </a:lnTo>
                  <a:lnTo>
                    <a:pt x="893384" y="268643"/>
                  </a:lnTo>
                  <a:lnTo>
                    <a:pt x="911008" y="311191"/>
                  </a:lnTo>
                  <a:lnTo>
                    <a:pt x="924377" y="355262"/>
                  </a:lnTo>
                  <a:lnTo>
                    <a:pt x="933362" y="400431"/>
                  </a:lnTo>
                  <a:lnTo>
                    <a:pt x="937876" y="446264"/>
                  </a:lnTo>
                  <a:lnTo>
                    <a:pt x="938441" y="469291"/>
                  </a:lnTo>
                  <a:lnTo>
                    <a:pt x="938300" y="522394"/>
                  </a:lnTo>
                  <a:lnTo>
                    <a:pt x="934911" y="568323"/>
                  </a:lnTo>
                  <a:lnTo>
                    <a:pt x="927038" y="613699"/>
                  </a:lnTo>
                  <a:lnTo>
                    <a:pt x="914754" y="658084"/>
                  </a:lnTo>
                  <a:lnTo>
                    <a:pt x="898179" y="701052"/>
                  </a:lnTo>
                  <a:lnTo>
                    <a:pt x="877472" y="742189"/>
                  </a:lnTo>
                  <a:lnTo>
                    <a:pt x="852833" y="781098"/>
                  </a:lnTo>
                  <a:lnTo>
                    <a:pt x="824499" y="817404"/>
                  </a:lnTo>
                  <a:lnTo>
                    <a:pt x="792743" y="850758"/>
                  </a:lnTo>
                  <a:lnTo>
                    <a:pt x="757870" y="880839"/>
                  </a:lnTo>
                  <a:lnTo>
                    <a:pt x="720217" y="907357"/>
                  </a:lnTo>
                  <a:lnTo>
                    <a:pt x="680145" y="930057"/>
                  </a:lnTo>
                  <a:lnTo>
                    <a:pt x="638042" y="948720"/>
                  </a:lnTo>
                  <a:lnTo>
                    <a:pt x="594312" y="963166"/>
                  </a:lnTo>
                  <a:lnTo>
                    <a:pt x="549377" y="973256"/>
                  </a:lnTo>
                  <a:lnTo>
                    <a:pt x="503669" y="978893"/>
                  </a:lnTo>
                  <a:lnTo>
                    <a:pt x="480670" y="980023"/>
                  </a:lnTo>
                  <a:close/>
                </a:path>
              </a:pathLst>
            </a:custGeom>
            <a:solidFill>
              <a:srgbClr val="04182D"/>
            </a:solidFill>
          </p:spPr>
          <p:txBody>
            <a:bodyPr wrap="square" lIns="0" tIns="0" rIns="0" bIns="0" rtlCol="0"/>
            <a:lstStyle/>
            <a:p>
              <a:endParaRPr/>
            </a:p>
          </p:txBody>
        </p:sp>
        <p:sp>
          <p:nvSpPr>
            <p:cNvPr id="5" name="object 5"/>
            <p:cNvSpPr/>
            <p:nvPr/>
          </p:nvSpPr>
          <p:spPr>
            <a:xfrm>
              <a:off x="7515511" y="5194288"/>
              <a:ext cx="527050" cy="528320"/>
            </a:xfrm>
            <a:custGeom>
              <a:avLst/>
              <a:gdLst/>
              <a:ahLst/>
              <a:cxnLst/>
              <a:rect l="l" t="t" r="r" b="b"/>
              <a:pathLst>
                <a:path w="527050" h="528320">
                  <a:moveTo>
                    <a:pt x="148012" y="485874"/>
                  </a:moveTo>
                  <a:lnTo>
                    <a:pt x="107590" y="475098"/>
                  </a:lnTo>
                  <a:lnTo>
                    <a:pt x="72451" y="452636"/>
                  </a:lnTo>
                  <a:lnTo>
                    <a:pt x="45491" y="419763"/>
                  </a:lnTo>
                  <a:lnTo>
                    <a:pt x="27968" y="367040"/>
                  </a:lnTo>
                  <a:lnTo>
                    <a:pt x="28005" y="339293"/>
                  </a:lnTo>
                  <a:lnTo>
                    <a:pt x="34042" y="311879"/>
                  </a:lnTo>
                  <a:lnTo>
                    <a:pt x="10749" y="276441"/>
                  </a:lnTo>
                  <a:lnTo>
                    <a:pt x="0" y="236569"/>
                  </a:lnTo>
                  <a:lnTo>
                    <a:pt x="2123" y="195364"/>
                  </a:lnTo>
                  <a:lnTo>
                    <a:pt x="17450" y="155929"/>
                  </a:lnTo>
                  <a:lnTo>
                    <a:pt x="34097" y="133141"/>
                  </a:lnTo>
                  <a:lnTo>
                    <a:pt x="55017" y="114541"/>
                  </a:lnTo>
                  <a:lnTo>
                    <a:pt x="79430" y="100688"/>
                  </a:lnTo>
                  <a:lnTo>
                    <a:pt x="106555" y="92139"/>
                  </a:lnTo>
                  <a:lnTo>
                    <a:pt x="126006" y="54510"/>
                  </a:lnTo>
                  <a:lnTo>
                    <a:pt x="155636" y="25386"/>
                  </a:lnTo>
                  <a:lnTo>
                    <a:pt x="192881" y="6603"/>
                  </a:lnTo>
                  <a:lnTo>
                    <a:pt x="235176" y="0"/>
                  </a:lnTo>
                  <a:lnTo>
                    <a:pt x="263511" y="2832"/>
                  </a:lnTo>
                  <a:lnTo>
                    <a:pt x="290302" y="11411"/>
                  </a:lnTo>
                  <a:lnTo>
                    <a:pt x="314711" y="25386"/>
                  </a:lnTo>
                  <a:lnTo>
                    <a:pt x="325734" y="35282"/>
                  </a:lnTo>
                  <a:lnTo>
                    <a:pt x="247980" y="35282"/>
                  </a:lnTo>
                  <a:lnTo>
                    <a:pt x="219943" y="35616"/>
                  </a:lnTo>
                  <a:lnTo>
                    <a:pt x="168715" y="59312"/>
                  </a:lnTo>
                  <a:lnTo>
                    <a:pt x="138948" y="105549"/>
                  </a:lnTo>
                  <a:lnTo>
                    <a:pt x="135426" y="129830"/>
                  </a:lnTo>
                  <a:lnTo>
                    <a:pt x="100063" y="129830"/>
                  </a:lnTo>
                  <a:lnTo>
                    <a:pt x="84260" y="137149"/>
                  </a:lnTo>
                  <a:lnTo>
                    <a:pt x="70090" y="146987"/>
                  </a:lnTo>
                  <a:lnTo>
                    <a:pt x="57858" y="159093"/>
                  </a:lnTo>
                  <a:lnTo>
                    <a:pt x="47866" y="173213"/>
                  </a:lnTo>
                  <a:lnTo>
                    <a:pt x="35102" y="210444"/>
                  </a:lnTo>
                  <a:lnTo>
                    <a:pt x="37781" y="248267"/>
                  </a:lnTo>
                  <a:lnTo>
                    <a:pt x="54629" y="282346"/>
                  </a:lnTo>
                  <a:lnTo>
                    <a:pt x="84470" y="308344"/>
                  </a:lnTo>
                  <a:lnTo>
                    <a:pt x="133838" y="336462"/>
                  </a:lnTo>
                  <a:lnTo>
                    <a:pt x="63806" y="336462"/>
                  </a:lnTo>
                  <a:lnTo>
                    <a:pt x="62336" y="353623"/>
                  </a:lnTo>
                  <a:lnTo>
                    <a:pt x="63890" y="370648"/>
                  </a:lnTo>
                  <a:lnTo>
                    <a:pt x="68398" y="387153"/>
                  </a:lnTo>
                  <a:lnTo>
                    <a:pt x="75790" y="402754"/>
                  </a:lnTo>
                  <a:lnTo>
                    <a:pt x="102148" y="432060"/>
                  </a:lnTo>
                  <a:lnTo>
                    <a:pt x="136691" y="448673"/>
                  </a:lnTo>
                  <a:lnTo>
                    <a:pt x="175027" y="451319"/>
                  </a:lnTo>
                  <a:lnTo>
                    <a:pt x="260977" y="451319"/>
                  </a:lnTo>
                  <a:lnTo>
                    <a:pt x="230290" y="468794"/>
                  </a:lnTo>
                  <a:lnTo>
                    <a:pt x="229405" y="469367"/>
                  </a:lnTo>
                  <a:lnTo>
                    <a:pt x="227868" y="470125"/>
                  </a:lnTo>
                  <a:lnTo>
                    <a:pt x="227078" y="470561"/>
                  </a:lnTo>
                  <a:lnTo>
                    <a:pt x="241400" y="480415"/>
                  </a:lnTo>
                  <a:lnTo>
                    <a:pt x="248553" y="483691"/>
                  </a:lnTo>
                  <a:lnTo>
                    <a:pt x="190821" y="483691"/>
                  </a:lnTo>
                  <a:lnTo>
                    <a:pt x="148012" y="485874"/>
                  </a:lnTo>
                  <a:close/>
                </a:path>
                <a:path w="527050" h="528320">
                  <a:moveTo>
                    <a:pt x="205255" y="283026"/>
                  </a:moveTo>
                  <a:lnTo>
                    <a:pt x="180815" y="283026"/>
                  </a:lnTo>
                  <a:lnTo>
                    <a:pt x="180782" y="128615"/>
                  </a:lnTo>
                  <a:lnTo>
                    <a:pt x="184127" y="122902"/>
                  </a:lnTo>
                  <a:lnTo>
                    <a:pt x="297147" y="58580"/>
                  </a:lnTo>
                  <a:lnTo>
                    <a:pt x="299359" y="57386"/>
                  </a:lnTo>
                  <a:lnTo>
                    <a:pt x="275018" y="42610"/>
                  </a:lnTo>
                  <a:lnTo>
                    <a:pt x="247980" y="35282"/>
                  </a:lnTo>
                  <a:lnTo>
                    <a:pt x="325734" y="35282"/>
                  </a:lnTo>
                  <a:lnTo>
                    <a:pt x="335732" y="44257"/>
                  </a:lnTo>
                  <a:lnTo>
                    <a:pt x="386672" y="44257"/>
                  </a:lnTo>
                  <a:lnTo>
                    <a:pt x="418869" y="52829"/>
                  </a:lnTo>
                  <a:lnTo>
                    <a:pt x="453983" y="75241"/>
                  </a:lnTo>
                  <a:lnTo>
                    <a:pt x="454591" y="75981"/>
                  </a:lnTo>
                  <a:lnTo>
                    <a:pt x="368154" y="75981"/>
                  </a:lnTo>
                  <a:lnTo>
                    <a:pt x="340263" y="78655"/>
                  </a:lnTo>
                  <a:lnTo>
                    <a:pt x="313740" y="89109"/>
                  </a:lnTo>
                  <a:lnTo>
                    <a:pt x="206017" y="150443"/>
                  </a:lnTo>
                  <a:lnTo>
                    <a:pt x="205589" y="150773"/>
                  </a:lnTo>
                  <a:lnTo>
                    <a:pt x="205347" y="151284"/>
                  </a:lnTo>
                  <a:lnTo>
                    <a:pt x="205364" y="203077"/>
                  </a:lnTo>
                  <a:lnTo>
                    <a:pt x="254271" y="203077"/>
                  </a:lnTo>
                  <a:lnTo>
                    <a:pt x="205272" y="230989"/>
                  </a:lnTo>
                  <a:lnTo>
                    <a:pt x="205255" y="283026"/>
                  </a:lnTo>
                  <a:close/>
                </a:path>
                <a:path w="527050" h="528320">
                  <a:moveTo>
                    <a:pt x="386672" y="44257"/>
                  </a:moveTo>
                  <a:lnTo>
                    <a:pt x="335732" y="44257"/>
                  </a:lnTo>
                  <a:lnTo>
                    <a:pt x="378489" y="42078"/>
                  </a:lnTo>
                  <a:lnTo>
                    <a:pt x="386672" y="44257"/>
                  </a:lnTo>
                  <a:close/>
                </a:path>
                <a:path w="527050" h="528320">
                  <a:moveTo>
                    <a:pt x="497796" y="191599"/>
                  </a:moveTo>
                  <a:lnTo>
                    <a:pt x="462677" y="191599"/>
                  </a:lnTo>
                  <a:lnTo>
                    <a:pt x="463467" y="163437"/>
                  </a:lnTo>
                  <a:lnTo>
                    <a:pt x="456383" y="136695"/>
                  </a:lnTo>
                  <a:lnTo>
                    <a:pt x="442081" y="112926"/>
                  </a:lnTo>
                  <a:lnTo>
                    <a:pt x="421219" y="93683"/>
                  </a:lnTo>
                  <a:lnTo>
                    <a:pt x="395707" y="81014"/>
                  </a:lnTo>
                  <a:lnTo>
                    <a:pt x="368154" y="75981"/>
                  </a:lnTo>
                  <a:lnTo>
                    <a:pt x="454591" y="75981"/>
                  </a:lnTo>
                  <a:lnTo>
                    <a:pt x="480945" y="108047"/>
                  </a:lnTo>
                  <a:lnTo>
                    <a:pt x="492632" y="133658"/>
                  </a:lnTo>
                  <a:lnTo>
                    <a:pt x="498503" y="160825"/>
                  </a:lnTo>
                  <a:lnTo>
                    <a:pt x="498458" y="188603"/>
                  </a:lnTo>
                  <a:lnTo>
                    <a:pt x="497796" y="191599"/>
                  </a:lnTo>
                  <a:close/>
                </a:path>
                <a:path w="527050" h="528320">
                  <a:moveTo>
                    <a:pt x="254271" y="203077"/>
                  </a:moveTo>
                  <a:lnTo>
                    <a:pt x="205364" y="203077"/>
                  </a:lnTo>
                  <a:lnTo>
                    <a:pt x="284459" y="158039"/>
                  </a:lnTo>
                  <a:lnTo>
                    <a:pt x="340856" y="125881"/>
                  </a:lnTo>
                  <a:lnTo>
                    <a:pt x="347548" y="125881"/>
                  </a:lnTo>
                  <a:lnTo>
                    <a:pt x="403941" y="158039"/>
                  </a:lnTo>
                  <a:lnTo>
                    <a:pt x="333793" y="158039"/>
                  </a:lnTo>
                  <a:lnTo>
                    <a:pt x="333226" y="158092"/>
                  </a:lnTo>
                  <a:lnTo>
                    <a:pt x="332777" y="158385"/>
                  </a:lnTo>
                  <a:lnTo>
                    <a:pt x="287792" y="184047"/>
                  </a:lnTo>
                  <a:lnTo>
                    <a:pt x="312255" y="197980"/>
                  </a:lnTo>
                  <a:lnTo>
                    <a:pt x="263218" y="197980"/>
                  </a:lnTo>
                  <a:lnTo>
                    <a:pt x="254271" y="203077"/>
                  </a:lnTo>
                  <a:close/>
                </a:path>
                <a:path w="527050" h="528320">
                  <a:moveTo>
                    <a:pt x="242136" y="369911"/>
                  </a:moveTo>
                  <a:lnTo>
                    <a:pt x="192689" y="369911"/>
                  </a:lnTo>
                  <a:lnTo>
                    <a:pt x="193260" y="369860"/>
                  </a:lnTo>
                  <a:lnTo>
                    <a:pt x="193707" y="369562"/>
                  </a:lnTo>
                  <a:lnTo>
                    <a:pt x="238900" y="343832"/>
                  </a:lnTo>
                  <a:lnTo>
                    <a:pt x="103376" y="266677"/>
                  </a:lnTo>
                  <a:lnTo>
                    <a:pt x="100180" y="261222"/>
                  </a:lnTo>
                  <a:lnTo>
                    <a:pt x="100063" y="129830"/>
                  </a:lnTo>
                  <a:lnTo>
                    <a:pt x="135426" y="129830"/>
                  </a:lnTo>
                  <a:lnTo>
                    <a:pt x="134946" y="133141"/>
                  </a:lnTo>
                  <a:lnTo>
                    <a:pt x="134972" y="256671"/>
                  </a:lnTo>
                  <a:lnTo>
                    <a:pt x="135292" y="257130"/>
                  </a:lnTo>
                  <a:lnTo>
                    <a:pt x="180815" y="283026"/>
                  </a:lnTo>
                  <a:lnTo>
                    <a:pt x="205255" y="283026"/>
                  </a:lnTo>
                  <a:lnTo>
                    <a:pt x="205250" y="296958"/>
                  </a:lnTo>
                  <a:lnTo>
                    <a:pt x="263196" y="329967"/>
                  </a:lnTo>
                  <a:lnTo>
                    <a:pt x="312164" y="329967"/>
                  </a:lnTo>
                  <a:lnTo>
                    <a:pt x="242136" y="369911"/>
                  </a:lnTo>
                  <a:close/>
                </a:path>
                <a:path w="527050" h="528320">
                  <a:moveTo>
                    <a:pt x="488622" y="398095"/>
                  </a:moveTo>
                  <a:lnTo>
                    <a:pt x="426513" y="398095"/>
                  </a:lnTo>
                  <a:lnTo>
                    <a:pt x="451642" y="384688"/>
                  </a:lnTo>
                  <a:lnTo>
                    <a:pt x="471583" y="365262"/>
                  </a:lnTo>
                  <a:lnTo>
                    <a:pt x="485304" y="341155"/>
                  </a:lnTo>
                  <a:lnTo>
                    <a:pt x="491767" y="313708"/>
                  </a:lnTo>
                  <a:lnTo>
                    <a:pt x="490130" y="285575"/>
                  </a:lnTo>
                  <a:lnTo>
                    <a:pt x="464463" y="237029"/>
                  </a:lnTo>
                  <a:lnTo>
                    <a:pt x="334289" y="158247"/>
                  </a:lnTo>
                  <a:lnTo>
                    <a:pt x="333793" y="158039"/>
                  </a:lnTo>
                  <a:lnTo>
                    <a:pt x="403941" y="158039"/>
                  </a:lnTo>
                  <a:lnTo>
                    <a:pt x="460536" y="190268"/>
                  </a:lnTo>
                  <a:lnTo>
                    <a:pt x="462678" y="191549"/>
                  </a:lnTo>
                  <a:lnTo>
                    <a:pt x="497796" y="191599"/>
                  </a:lnTo>
                  <a:lnTo>
                    <a:pt x="492395" y="216045"/>
                  </a:lnTo>
                  <a:lnTo>
                    <a:pt x="515720" y="251482"/>
                  </a:lnTo>
                  <a:lnTo>
                    <a:pt x="526477" y="291366"/>
                  </a:lnTo>
                  <a:lnTo>
                    <a:pt x="524335" y="332582"/>
                  </a:lnTo>
                  <a:lnTo>
                    <a:pt x="508964" y="372019"/>
                  </a:lnTo>
                  <a:lnTo>
                    <a:pt x="492322" y="394805"/>
                  </a:lnTo>
                  <a:lnTo>
                    <a:pt x="488622" y="398095"/>
                  </a:lnTo>
                  <a:close/>
                </a:path>
                <a:path w="527050" h="528320">
                  <a:moveTo>
                    <a:pt x="312164" y="329967"/>
                  </a:moveTo>
                  <a:lnTo>
                    <a:pt x="263196" y="329967"/>
                  </a:lnTo>
                  <a:lnTo>
                    <a:pt x="321140" y="296958"/>
                  </a:lnTo>
                  <a:lnTo>
                    <a:pt x="321140" y="230989"/>
                  </a:lnTo>
                  <a:lnTo>
                    <a:pt x="263218" y="197980"/>
                  </a:lnTo>
                  <a:lnTo>
                    <a:pt x="312255" y="197980"/>
                  </a:lnTo>
                  <a:lnTo>
                    <a:pt x="394666" y="244921"/>
                  </a:lnTo>
                  <a:lnTo>
                    <a:pt x="345622" y="244921"/>
                  </a:lnTo>
                  <a:lnTo>
                    <a:pt x="345622" y="324847"/>
                  </a:lnTo>
                  <a:lnTo>
                    <a:pt x="321140" y="324847"/>
                  </a:lnTo>
                  <a:lnTo>
                    <a:pt x="312164" y="329967"/>
                  </a:lnTo>
                  <a:close/>
                </a:path>
                <a:path w="527050" h="528320">
                  <a:moveTo>
                    <a:pt x="380003" y="493515"/>
                  </a:moveTo>
                  <a:lnTo>
                    <a:pt x="291261" y="493515"/>
                  </a:lnTo>
                  <a:lnTo>
                    <a:pt x="330301" y="485700"/>
                  </a:lnTo>
                  <a:lnTo>
                    <a:pt x="362174" y="464471"/>
                  </a:lnTo>
                  <a:lnTo>
                    <a:pt x="383659" y="433008"/>
                  </a:lnTo>
                  <a:lnTo>
                    <a:pt x="391472" y="394805"/>
                  </a:lnTo>
                  <a:lnTo>
                    <a:pt x="391482" y="271263"/>
                  </a:lnTo>
                  <a:lnTo>
                    <a:pt x="391147" y="270792"/>
                  </a:lnTo>
                  <a:lnTo>
                    <a:pt x="390652" y="270562"/>
                  </a:lnTo>
                  <a:lnTo>
                    <a:pt x="345622" y="244921"/>
                  </a:lnTo>
                  <a:lnTo>
                    <a:pt x="394666" y="244921"/>
                  </a:lnTo>
                  <a:lnTo>
                    <a:pt x="417880" y="258143"/>
                  </a:lnTo>
                  <a:lnTo>
                    <a:pt x="423255" y="261222"/>
                  </a:lnTo>
                  <a:lnTo>
                    <a:pt x="426585" y="266965"/>
                  </a:lnTo>
                  <a:lnTo>
                    <a:pt x="426513" y="398095"/>
                  </a:lnTo>
                  <a:lnTo>
                    <a:pt x="488622" y="398095"/>
                  </a:lnTo>
                  <a:lnTo>
                    <a:pt x="471407" y="413404"/>
                  </a:lnTo>
                  <a:lnTo>
                    <a:pt x="447000" y="427258"/>
                  </a:lnTo>
                  <a:lnTo>
                    <a:pt x="419880" y="435808"/>
                  </a:lnTo>
                  <a:lnTo>
                    <a:pt x="400429" y="473438"/>
                  </a:lnTo>
                  <a:lnTo>
                    <a:pt x="380003" y="493515"/>
                  </a:lnTo>
                  <a:close/>
                </a:path>
                <a:path w="527050" h="528320">
                  <a:moveTo>
                    <a:pt x="260977" y="451319"/>
                  </a:moveTo>
                  <a:lnTo>
                    <a:pt x="175027" y="451319"/>
                  </a:lnTo>
                  <a:lnTo>
                    <a:pt x="212766" y="438838"/>
                  </a:lnTo>
                  <a:lnTo>
                    <a:pt x="320512" y="377505"/>
                  </a:lnTo>
                  <a:lnTo>
                    <a:pt x="320952" y="377185"/>
                  </a:lnTo>
                  <a:lnTo>
                    <a:pt x="321190" y="376663"/>
                  </a:lnTo>
                  <a:lnTo>
                    <a:pt x="321140" y="324847"/>
                  </a:lnTo>
                  <a:lnTo>
                    <a:pt x="345622" y="324847"/>
                  </a:lnTo>
                  <a:lnTo>
                    <a:pt x="345663" y="399336"/>
                  </a:lnTo>
                  <a:lnTo>
                    <a:pt x="342317" y="405052"/>
                  </a:lnTo>
                  <a:lnTo>
                    <a:pt x="260977" y="451319"/>
                  </a:lnTo>
                  <a:close/>
                </a:path>
                <a:path w="527050" h="528320">
                  <a:moveTo>
                    <a:pt x="185673" y="402157"/>
                  </a:moveTo>
                  <a:lnTo>
                    <a:pt x="178981" y="402157"/>
                  </a:lnTo>
                  <a:lnTo>
                    <a:pt x="122344" y="369860"/>
                  </a:lnTo>
                  <a:lnTo>
                    <a:pt x="65994" y="337771"/>
                  </a:lnTo>
                  <a:lnTo>
                    <a:pt x="63806" y="336462"/>
                  </a:lnTo>
                  <a:lnTo>
                    <a:pt x="133838" y="336462"/>
                  </a:lnTo>
                  <a:lnTo>
                    <a:pt x="192193" y="369700"/>
                  </a:lnTo>
                  <a:lnTo>
                    <a:pt x="192689" y="369911"/>
                  </a:lnTo>
                  <a:lnTo>
                    <a:pt x="242136" y="369911"/>
                  </a:lnTo>
                  <a:lnTo>
                    <a:pt x="185673" y="402157"/>
                  </a:lnTo>
                  <a:close/>
                </a:path>
                <a:path w="527050" h="528320">
                  <a:moveTo>
                    <a:pt x="75893" y="402754"/>
                  </a:moveTo>
                  <a:close/>
                </a:path>
                <a:path w="527050" h="528320">
                  <a:moveTo>
                    <a:pt x="291261" y="527948"/>
                  </a:moveTo>
                  <a:lnTo>
                    <a:pt x="262958" y="525093"/>
                  </a:lnTo>
                  <a:lnTo>
                    <a:pt x="236199" y="516508"/>
                  </a:lnTo>
                  <a:lnTo>
                    <a:pt x="211842" y="502562"/>
                  </a:lnTo>
                  <a:lnTo>
                    <a:pt x="190821" y="483691"/>
                  </a:lnTo>
                  <a:lnTo>
                    <a:pt x="248553" y="483691"/>
                  </a:lnTo>
                  <a:lnTo>
                    <a:pt x="257120" y="487614"/>
                  </a:lnTo>
                  <a:lnTo>
                    <a:pt x="273865" y="492025"/>
                  </a:lnTo>
                  <a:lnTo>
                    <a:pt x="291261" y="493515"/>
                  </a:lnTo>
                  <a:lnTo>
                    <a:pt x="380003" y="493515"/>
                  </a:lnTo>
                  <a:lnTo>
                    <a:pt x="370767" y="502579"/>
                  </a:lnTo>
                  <a:lnTo>
                    <a:pt x="333556" y="521344"/>
                  </a:lnTo>
                  <a:lnTo>
                    <a:pt x="291261" y="527948"/>
                  </a:lnTo>
                  <a:close/>
                </a:path>
              </a:pathLst>
            </a:custGeom>
            <a:solidFill>
              <a:srgbClr val="FFFFFF"/>
            </a:solidFill>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8286750"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490" dirty="0"/>
              <a:t>x</a:t>
            </a:r>
            <a:r>
              <a:rPr sz="4500" spc="-15" dirty="0"/>
              <a:t>a</a:t>
            </a:r>
            <a:r>
              <a:rPr sz="4500" spc="-305" dirty="0"/>
              <a:t>m</a:t>
            </a:r>
            <a:r>
              <a:rPr sz="4500" spc="-185" dirty="0"/>
              <a:t>p</a:t>
            </a:r>
            <a:r>
              <a:rPr sz="4500" spc="-285" dirty="0"/>
              <a:t>l</a:t>
            </a:r>
            <a:r>
              <a:rPr sz="4500" spc="-160" dirty="0"/>
              <a:t>e</a:t>
            </a:r>
            <a:r>
              <a:rPr sz="4500" spc="-430" dirty="0"/>
              <a:t>:</a:t>
            </a:r>
            <a:r>
              <a:rPr sz="4500" spc="-165" dirty="0"/>
              <a:t> </a:t>
            </a:r>
            <a:r>
              <a:rPr sz="4500" spc="-45"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5" dirty="0"/>
              <a:t>g</a:t>
            </a:r>
            <a:r>
              <a:rPr sz="4500" spc="-165" dirty="0"/>
              <a:t> </a:t>
            </a:r>
            <a:r>
              <a:rPr sz="4500" spc="-310" dirty="0"/>
              <a:t>h</a:t>
            </a:r>
            <a:r>
              <a:rPr sz="4500" spc="-160" dirty="0"/>
              <a:t>e</a:t>
            </a:r>
            <a:r>
              <a:rPr sz="4500" spc="-60" dirty="0"/>
              <a:t>a</a:t>
            </a:r>
            <a:r>
              <a:rPr sz="4500" spc="-140" dirty="0"/>
              <a:t>d</a:t>
            </a:r>
            <a:r>
              <a:rPr sz="4500" spc="-240" dirty="0"/>
              <a:t>l</a:t>
            </a:r>
            <a:r>
              <a:rPr sz="4500" spc="-260" dirty="0"/>
              <a:t>i</a:t>
            </a:r>
            <a:r>
              <a:rPr sz="4500" spc="-325" dirty="0"/>
              <a:t>n</a:t>
            </a:r>
            <a:r>
              <a:rPr sz="4500" spc="-160" dirty="0"/>
              <a:t>e</a:t>
            </a:r>
            <a:r>
              <a:rPr sz="4500" spc="-195" dirty="0"/>
              <a:t>s</a:t>
            </a:r>
            <a:endParaRPr sz="4500"/>
          </a:p>
        </p:txBody>
      </p:sp>
      <p:sp>
        <p:nvSpPr>
          <p:cNvPr id="3" name="object 3"/>
          <p:cNvSpPr/>
          <p:nvPr/>
        </p:nvSpPr>
        <p:spPr>
          <a:xfrm>
            <a:off x="491289" y="1166812"/>
            <a:ext cx="14575155" cy="4667250"/>
          </a:xfrm>
          <a:custGeom>
            <a:avLst/>
            <a:gdLst/>
            <a:ahLst/>
            <a:cxnLst/>
            <a:rect l="l" t="t" r="r" b="b"/>
            <a:pathLst>
              <a:path w="14575155" h="4667250">
                <a:moveTo>
                  <a:pt x="14498413" y="4667249"/>
                </a:moveTo>
                <a:lnTo>
                  <a:pt x="76505" y="4667249"/>
                </a:lnTo>
                <a:lnTo>
                  <a:pt x="71180" y="4666724"/>
                </a:lnTo>
                <a:lnTo>
                  <a:pt x="31920" y="4650462"/>
                </a:lnTo>
                <a:lnTo>
                  <a:pt x="4175" y="4611734"/>
                </a:lnTo>
                <a:lnTo>
                  <a:pt x="0" y="4590744"/>
                </a:lnTo>
                <a:lnTo>
                  <a:pt x="0" y="4585367"/>
                </a:lnTo>
                <a:lnTo>
                  <a:pt x="0" y="76505"/>
                </a:lnTo>
                <a:lnTo>
                  <a:pt x="16786" y="31920"/>
                </a:lnTo>
                <a:lnTo>
                  <a:pt x="55514" y="4175"/>
                </a:lnTo>
                <a:lnTo>
                  <a:pt x="76505" y="0"/>
                </a:lnTo>
                <a:lnTo>
                  <a:pt x="14498413" y="0"/>
                </a:lnTo>
                <a:lnTo>
                  <a:pt x="14542996" y="16786"/>
                </a:lnTo>
                <a:lnTo>
                  <a:pt x="14570741" y="55514"/>
                </a:lnTo>
                <a:lnTo>
                  <a:pt x="14574919" y="76505"/>
                </a:lnTo>
                <a:lnTo>
                  <a:pt x="14574919" y="4590744"/>
                </a:lnTo>
                <a:lnTo>
                  <a:pt x="14558130" y="4635328"/>
                </a:lnTo>
                <a:lnTo>
                  <a:pt x="14519402" y="4663073"/>
                </a:lnTo>
                <a:lnTo>
                  <a:pt x="14503737" y="4666724"/>
                </a:lnTo>
                <a:lnTo>
                  <a:pt x="14498413" y="4667249"/>
                </a:lnTo>
                <a:close/>
              </a:path>
            </a:pathLst>
          </a:custGeom>
          <a:solidFill>
            <a:srgbClr val="F6F2EB"/>
          </a:solidFill>
        </p:spPr>
        <p:txBody>
          <a:bodyPr wrap="square" lIns="0" tIns="0" rIns="0" bIns="0" rtlCol="0"/>
          <a:lstStyle/>
          <a:p>
            <a:endParaRPr/>
          </a:p>
        </p:txBody>
      </p:sp>
      <p:sp>
        <p:nvSpPr>
          <p:cNvPr id="4" name="object 4"/>
          <p:cNvSpPr txBox="1"/>
          <p:nvPr/>
        </p:nvSpPr>
        <p:spPr>
          <a:xfrm>
            <a:off x="603011" y="1197672"/>
            <a:ext cx="14378305" cy="4447540"/>
          </a:xfrm>
          <a:prstGeom prst="rect">
            <a:avLst/>
          </a:prstGeom>
        </p:spPr>
        <p:txBody>
          <a:bodyPr vert="horz" wrap="square" lIns="0" tIns="121285" rIns="0" bIns="0" rtlCol="0">
            <a:spAutoFit/>
          </a:bodyPr>
          <a:lstStyle/>
          <a:p>
            <a:pPr marL="12700">
              <a:lnSpc>
                <a:spcPct val="100000"/>
              </a:lnSpc>
              <a:spcBef>
                <a:spcPts val="955"/>
              </a:spcBef>
            </a:pPr>
            <a:r>
              <a:rPr sz="1700" dirty="0">
                <a:solidFill>
                  <a:srgbClr val="04182D"/>
                </a:solidFill>
                <a:latin typeface="Courier New"/>
                <a:cs typeface="Courier New"/>
              </a:rPr>
              <a:t>articles</a:t>
            </a:r>
            <a:r>
              <a:rPr sz="1700" spc="-20" dirty="0">
                <a:solidFill>
                  <a:srgbClr val="04182D"/>
                </a:solidFill>
                <a:latin typeface="Courier New"/>
                <a:cs typeface="Courier New"/>
              </a:rPr>
              <a:t> </a:t>
            </a:r>
            <a:r>
              <a:rPr sz="1700" spc="5" dirty="0">
                <a:solidFill>
                  <a:srgbClr val="04182D"/>
                </a:solidFill>
                <a:latin typeface="Courier New"/>
                <a:cs typeface="Courier New"/>
              </a:rPr>
              <a:t>=</a:t>
            </a:r>
            <a:r>
              <a:rPr sz="1700" spc="-15" dirty="0">
                <a:solidFill>
                  <a:srgbClr val="04182D"/>
                </a:solidFill>
                <a:latin typeface="Courier New"/>
                <a:cs typeface="Courier New"/>
              </a:rPr>
              <a:t> </a:t>
            </a:r>
            <a:r>
              <a:rPr sz="1700" spc="5" dirty="0">
                <a:solidFill>
                  <a:srgbClr val="04182D"/>
                </a:solidFill>
                <a:latin typeface="Courier New"/>
                <a:cs typeface="Courier New"/>
              </a:rPr>
              <a:t>[</a:t>
            </a:r>
            <a:endParaRPr sz="1700">
              <a:latin typeface="Courier New"/>
              <a:cs typeface="Courier New"/>
            </a:endParaRPr>
          </a:p>
          <a:p>
            <a:pPr marL="534670">
              <a:lnSpc>
                <a:spcPct val="100000"/>
              </a:lnSpc>
              <a:spcBef>
                <a:spcPts val="865"/>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25" dirty="0">
                <a:solidFill>
                  <a:srgbClr val="04182D"/>
                </a:solidFill>
                <a:latin typeface="Courier New"/>
                <a:cs typeface="Courier New"/>
              </a:rPr>
              <a:t> </a:t>
            </a:r>
            <a:r>
              <a:rPr sz="1700" dirty="0">
                <a:solidFill>
                  <a:srgbClr val="BE2F72"/>
                </a:solidFill>
                <a:latin typeface="Courier New"/>
                <a:cs typeface="Courier New"/>
              </a:rPr>
              <a:t>"Economic</a:t>
            </a:r>
            <a:r>
              <a:rPr sz="1700" spc="30" dirty="0">
                <a:solidFill>
                  <a:srgbClr val="BE2F72"/>
                </a:solidFill>
                <a:latin typeface="Courier New"/>
                <a:cs typeface="Courier New"/>
              </a:rPr>
              <a:t> </a:t>
            </a:r>
            <a:r>
              <a:rPr sz="1700" dirty="0">
                <a:solidFill>
                  <a:srgbClr val="BE2F72"/>
                </a:solidFill>
                <a:latin typeface="Courier New"/>
                <a:cs typeface="Courier New"/>
              </a:rPr>
              <a:t>Growth</a:t>
            </a:r>
            <a:r>
              <a:rPr sz="1700" spc="35" dirty="0">
                <a:solidFill>
                  <a:srgbClr val="BE2F72"/>
                </a:solidFill>
                <a:latin typeface="Courier New"/>
                <a:cs typeface="Courier New"/>
              </a:rPr>
              <a:t> </a:t>
            </a:r>
            <a:r>
              <a:rPr sz="1700" dirty="0">
                <a:solidFill>
                  <a:srgbClr val="BE2F72"/>
                </a:solidFill>
                <a:latin typeface="Courier New"/>
                <a:cs typeface="Courier New"/>
              </a:rPr>
              <a:t>Continues</a:t>
            </a:r>
            <a:r>
              <a:rPr sz="1700" spc="30" dirty="0">
                <a:solidFill>
                  <a:srgbClr val="BE2F72"/>
                </a:solidFill>
                <a:latin typeface="Courier New"/>
                <a:cs typeface="Courier New"/>
              </a:rPr>
              <a:t> </a:t>
            </a:r>
            <a:r>
              <a:rPr sz="1700" spc="5" dirty="0">
                <a:solidFill>
                  <a:srgbClr val="BE2F72"/>
                </a:solidFill>
                <a:latin typeface="Courier New"/>
                <a:cs typeface="Courier New"/>
              </a:rPr>
              <a:t>Amid</a:t>
            </a:r>
            <a:r>
              <a:rPr sz="1700" spc="30" dirty="0">
                <a:solidFill>
                  <a:srgbClr val="BE2F72"/>
                </a:solidFill>
                <a:latin typeface="Courier New"/>
                <a:cs typeface="Courier New"/>
              </a:rPr>
              <a:t> </a:t>
            </a:r>
            <a:r>
              <a:rPr sz="1700" dirty="0">
                <a:solidFill>
                  <a:srgbClr val="BE2F72"/>
                </a:solidFill>
                <a:latin typeface="Courier New"/>
                <a:cs typeface="Courier New"/>
              </a:rPr>
              <a:t>Global</a:t>
            </a:r>
            <a:r>
              <a:rPr sz="1700" spc="35" dirty="0">
                <a:solidFill>
                  <a:srgbClr val="BE2F72"/>
                </a:solidFill>
                <a:latin typeface="Courier New"/>
                <a:cs typeface="Courier New"/>
              </a:rPr>
              <a:t> </a:t>
            </a:r>
            <a:r>
              <a:rPr sz="1700" dirty="0">
                <a:solidFill>
                  <a:srgbClr val="BE2F72"/>
                </a:solidFill>
                <a:latin typeface="Courier New"/>
                <a:cs typeface="Courier New"/>
              </a:rPr>
              <a:t>Uncertainty"</a:t>
            </a:r>
            <a:r>
              <a:rPr sz="1700" dirty="0">
                <a:solidFill>
                  <a:srgbClr val="04182D"/>
                </a:solidFill>
                <a:latin typeface="Courier New"/>
                <a:cs typeface="Courier New"/>
              </a:rPr>
              <a:t>,</a:t>
            </a:r>
            <a:r>
              <a:rPr sz="1700" spc="25"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25" dirty="0">
                <a:solidFill>
                  <a:srgbClr val="04182D"/>
                </a:solidFill>
                <a:latin typeface="Courier New"/>
                <a:cs typeface="Courier New"/>
              </a:rPr>
              <a:t> </a:t>
            </a:r>
            <a:r>
              <a:rPr sz="1700" dirty="0">
                <a:solidFill>
                  <a:srgbClr val="BE2F72"/>
                </a:solidFill>
                <a:latin typeface="Courier New"/>
                <a:cs typeface="Courier New"/>
              </a:rPr>
              <a:t>"Business"</a:t>
            </a:r>
            <a:r>
              <a:rPr sz="1700" dirty="0">
                <a:solidFill>
                  <a:srgbClr val="04182D"/>
                </a:solidFill>
                <a:latin typeface="Courier New"/>
                <a:cs typeface="Courier New"/>
              </a:rPr>
              <a:t>},</a:t>
            </a:r>
            <a:endParaRPr sz="1700">
              <a:latin typeface="Courier New"/>
              <a:cs typeface="Courier New"/>
            </a:endParaRPr>
          </a:p>
          <a:p>
            <a:pPr marL="534670">
              <a:lnSpc>
                <a:spcPct val="100000"/>
              </a:lnSpc>
              <a:spcBef>
                <a:spcPts val="860"/>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15" dirty="0">
                <a:solidFill>
                  <a:srgbClr val="04182D"/>
                </a:solidFill>
                <a:latin typeface="Courier New"/>
                <a:cs typeface="Courier New"/>
              </a:rPr>
              <a:t> </a:t>
            </a:r>
            <a:r>
              <a:rPr sz="1700" dirty="0">
                <a:solidFill>
                  <a:srgbClr val="BE2F72"/>
                </a:solidFill>
                <a:latin typeface="Courier New"/>
                <a:cs typeface="Courier New"/>
              </a:rPr>
              <a:t>"Interest</a:t>
            </a:r>
            <a:r>
              <a:rPr sz="1700" spc="25" dirty="0">
                <a:solidFill>
                  <a:srgbClr val="BE2F72"/>
                </a:solidFill>
                <a:latin typeface="Courier New"/>
                <a:cs typeface="Courier New"/>
              </a:rPr>
              <a:t> </a:t>
            </a:r>
            <a:r>
              <a:rPr sz="1700" dirty="0">
                <a:solidFill>
                  <a:srgbClr val="BE2F72"/>
                </a:solidFill>
                <a:latin typeface="Courier New"/>
                <a:cs typeface="Courier New"/>
              </a:rPr>
              <a:t>rates</a:t>
            </a:r>
            <a:r>
              <a:rPr sz="1700" spc="25" dirty="0">
                <a:solidFill>
                  <a:srgbClr val="BE2F72"/>
                </a:solidFill>
                <a:latin typeface="Courier New"/>
                <a:cs typeface="Courier New"/>
              </a:rPr>
              <a:t> </a:t>
            </a:r>
            <a:r>
              <a:rPr sz="1700" spc="5" dirty="0">
                <a:solidFill>
                  <a:srgbClr val="BE2F72"/>
                </a:solidFill>
                <a:latin typeface="Courier New"/>
                <a:cs typeface="Courier New"/>
              </a:rPr>
              <a:t>fall</a:t>
            </a:r>
            <a:r>
              <a:rPr sz="1700" spc="25" dirty="0">
                <a:solidFill>
                  <a:srgbClr val="BE2F72"/>
                </a:solidFill>
                <a:latin typeface="Courier New"/>
                <a:cs typeface="Courier New"/>
              </a:rPr>
              <a:t> </a:t>
            </a:r>
            <a:r>
              <a:rPr sz="1700" spc="5" dirty="0">
                <a:solidFill>
                  <a:srgbClr val="BE2F72"/>
                </a:solidFill>
                <a:latin typeface="Courier New"/>
                <a:cs typeface="Courier New"/>
              </a:rPr>
              <a:t>to</a:t>
            </a:r>
            <a:r>
              <a:rPr sz="1700" spc="25" dirty="0">
                <a:solidFill>
                  <a:srgbClr val="BE2F72"/>
                </a:solidFill>
                <a:latin typeface="Courier New"/>
                <a:cs typeface="Courier New"/>
              </a:rPr>
              <a:t> </a:t>
            </a:r>
            <a:r>
              <a:rPr sz="1700" dirty="0">
                <a:solidFill>
                  <a:srgbClr val="BE2F72"/>
                </a:solidFill>
                <a:latin typeface="Courier New"/>
                <a:cs typeface="Courier New"/>
              </a:rPr>
              <a:t>historic</a:t>
            </a:r>
            <a:r>
              <a:rPr sz="1700" spc="25" dirty="0">
                <a:solidFill>
                  <a:srgbClr val="BE2F72"/>
                </a:solidFill>
                <a:latin typeface="Courier New"/>
                <a:cs typeface="Courier New"/>
              </a:rPr>
              <a:t> </a:t>
            </a:r>
            <a:r>
              <a:rPr sz="1700" dirty="0">
                <a:solidFill>
                  <a:srgbClr val="BE2F72"/>
                </a:solidFill>
                <a:latin typeface="Courier New"/>
                <a:cs typeface="Courier New"/>
              </a:rPr>
              <a:t>lows"</a:t>
            </a:r>
            <a:r>
              <a:rPr sz="1700" dirty="0">
                <a:solidFill>
                  <a:srgbClr val="04182D"/>
                </a:solidFill>
                <a:latin typeface="Courier New"/>
                <a:cs typeface="Courier New"/>
              </a:rPr>
              <a:t>,</a:t>
            </a:r>
            <a:r>
              <a:rPr sz="1700" spc="20"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20" dirty="0">
                <a:solidFill>
                  <a:srgbClr val="04182D"/>
                </a:solidFill>
                <a:latin typeface="Courier New"/>
                <a:cs typeface="Courier New"/>
              </a:rPr>
              <a:t> </a:t>
            </a:r>
            <a:r>
              <a:rPr sz="1700" dirty="0">
                <a:solidFill>
                  <a:srgbClr val="BE2F72"/>
                </a:solidFill>
                <a:latin typeface="Courier New"/>
                <a:cs typeface="Courier New"/>
              </a:rPr>
              <a:t>"Business"</a:t>
            </a:r>
            <a:r>
              <a:rPr sz="1700" dirty="0">
                <a:solidFill>
                  <a:srgbClr val="04182D"/>
                </a:solidFill>
                <a:latin typeface="Courier New"/>
                <a:cs typeface="Courier New"/>
              </a:rPr>
              <a:t>},</a:t>
            </a:r>
            <a:endParaRPr sz="1700">
              <a:latin typeface="Courier New"/>
              <a:cs typeface="Courier New"/>
            </a:endParaRPr>
          </a:p>
          <a:p>
            <a:pPr marL="534670">
              <a:lnSpc>
                <a:spcPct val="100000"/>
              </a:lnSpc>
              <a:spcBef>
                <a:spcPts val="860"/>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25" dirty="0">
                <a:solidFill>
                  <a:srgbClr val="04182D"/>
                </a:solidFill>
                <a:latin typeface="Courier New"/>
                <a:cs typeface="Courier New"/>
              </a:rPr>
              <a:t> </a:t>
            </a:r>
            <a:r>
              <a:rPr sz="1700" dirty="0">
                <a:solidFill>
                  <a:srgbClr val="BE2F72"/>
                </a:solidFill>
                <a:latin typeface="Courier New"/>
                <a:cs typeface="Courier New"/>
              </a:rPr>
              <a:t>"Scientists</a:t>
            </a:r>
            <a:r>
              <a:rPr sz="1700" spc="30" dirty="0">
                <a:solidFill>
                  <a:srgbClr val="BE2F72"/>
                </a:solidFill>
                <a:latin typeface="Courier New"/>
                <a:cs typeface="Courier New"/>
              </a:rPr>
              <a:t> </a:t>
            </a:r>
            <a:r>
              <a:rPr sz="1700" spc="5" dirty="0">
                <a:solidFill>
                  <a:srgbClr val="BE2F72"/>
                </a:solidFill>
                <a:latin typeface="Courier New"/>
                <a:cs typeface="Courier New"/>
              </a:rPr>
              <a:t>Make</a:t>
            </a:r>
            <a:r>
              <a:rPr sz="1700" spc="30" dirty="0">
                <a:solidFill>
                  <a:srgbClr val="BE2F72"/>
                </a:solidFill>
                <a:latin typeface="Courier New"/>
                <a:cs typeface="Courier New"/>
              </a:rPr>
              <a:t> </a:t>
            </a:r>
            <a:r>
              <a:rPr sz="1700" dirty="0">
                <a:solidFill>
                  <a:srgbClr val="BE2F72"/>
                </a:solidFill>
                <a:latin typeface="Courier New"/>
                <a:cs typeface="Courier New"/>
              </a:rPr>
              <a:t>Breakthrough</a:t>
            </a:r>
            <a:r>
              <a:rPr sz="1700" spc="30" dirty="0">
                <a:solidFill>
                  <a:srgbClr val="BE2F72"/>
                </a:solidFill>
                <a:latin typeface="Courier New"/>
                <a:cs typeface="Courier New"/>
              </a:rPr>
              <a:t> </a:t>
            </a:r>
            <a:r>
              <a:rPr sz="1700" dirty="0">
                <a:solidFill>
                  <a:srgbClr val="BE2F72"/>
                </a:solidFill>
                <a:latin typeface="Courier New"/>
                <a:cs typeface="Courier New"/>
              </a:rPr>
              <a:t>Discovery</a:t>
            </a:r>
            <a:r>
              <a:rPr sz="1700" spc="35" dirty="0">
                <a:solidFill>
                  <a:srgbClr val="BE2F72"/>
                </a:solidFill>
                <a:latin typeface="Courier New"/>
                <a:cs typeface="Courier New"/>
              </a:rPr>
              <a:t> </a:t>
            </a:r>
            <a:r>
              <a:rPr sz="1700" spc="5" dirty="0">
                <a:solidFill>
                  <a:srgbClr val="BE2F72"/>
                </a:solidFill>
                <a:latin typeface="Courier New"/>
                <a:cs typeface="Courier New"/>
              </a:rPr>
              <a:t>in</a:t>
            </a:r>
            <a:r>
              <a:rPr sz="1700" spc="30" dirty="0">
                <a:solidFill>
                  <a:srgbClr val="BE2F72"/>
                </a:solidFill>
                <a:latin typeface="Courier New"/>
                <a:cs typeface="Courier New"/>
              </a:rPr>
              <a:t> </a:t>
            </a:r>
            <a:r>
              <a:rPr sz="1700" dirty="0">
                <a:solidFill>
                  <a:srgbClr val="BE2F72"/>
                </a:solidFill>
                <a:latin typeface="Courier New"/>
                <a:cs typeface="Courier New"/>
              </a:rPr>
              <a:t>Renewable</a:t>
            </a:r>
            <a:r>
              <a:rPr sz="1700" spc="30" dirty="0">
                <a:solidFill>
                  <a:srgbClr val="BE2F72"/>
                </a:solidFill>
                <a:latin typeface="Courier New"/>
                <a:cs typeface="Courier New"/>
              </a:rPr>
              <a:t> </a:t>
            </a:r>
            <a:r>
              <a:rPr sz="1700" dirty="0">
                <a:solidFill>
                  <a:srgbClr val="BE2F72"/>
                </a:solidFill>
                <a:latin typeface="Courier New"/>
                <a:cs typeface="Courier New"/>
              </a:rPr>
              <a:t>Energy"</a:t>
            </a:r>
            <a:r>
              <a:rPr sz="1700" dirty="0">
                <a:solidFill>
                  <a:srgbClr val="04182D"/>
                </a:solidFill>
                <a:latin typeface="Courier New"/>
                <a:cs typeface="Courier New"/>
              </a:rPr>
              <a:t>,</a:t>
            </a:r>
            <a:r>
              <a:rPr sz="1700" spc="25"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30" dirty="0">
                <a:solidFill>
                  <a:srgbClr val="04182D"/>
                </a:solidFill>
                <a:latin typeface="Courier New"/>
                <a:cs typeface="Courier New"/>
              </a:rPr>
              <a:t> </a:t>
            </a:r>
            <a:r>
              <a:rPr sz="1700" dirty="0">
                <a:solidFill>
                  <a:srgbClr val="BE2F72"/>
                </a:solidFill>
                <a:latin typeface="Courier New"/>
                <a:cs typeface="Courier New"/>
              </a:rPr>
              <a:t>"Science"</a:t>
            </a:r>
            <a:r>
              <a:rPr sz="1700" dirty="0">
                <a:solidFill>
                  <a:srgbClr val="04182D"/>
                </a:solidFill>
                <a:latin typeface="Courier New"/>
                <a:cs typeface="Courier New"/>
              </a:rPr>
              <a:t>},</a:t>
            </a:r>
            <a:endParaRPr sz="1700">
              <a:latin typeface="Courier New"/>
              <a:cs typeface="Courier New"/>
            </a:endParaRPr>
          </a:p>
          <a:p>
            <a:pPr marL="534670">
              <a:lnSpc>
                <a:spcPct val="100000"/>
              </a:lnSpc>
              <a:spcBef>
                <a:spcPts val="860"/>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20" dirty="0">
                <a:solidFill>
                  <a:srgbClr val="04182D"/>
                </a:solidFill>
                <a:latin typeface="Courier New"/>
                <a:cs typeface="Courier New"/>
              </a:rPr>
              <a:t> </a:t>
            </a:r>
            <a:r>
              <a:rPr sz="1700" dirty="0">
                <a:solidFill>
                  <a:srgbClr val="BE2F72"/>
                </a:solidFill>
                <a:latin typeface="Courier New"/>
                <a:cs typeface="Courier New"/>
              </a:rPr>
              <a:t>"India</a:t>
            </a:r>
            <a:r>
              <a:rPr sz="1700" spc="30" dirty="0">
                <a:solidFill>
                  <a:srgbClr val="BE2F72"/>
                </a:solidFill>
                <a:latin typeface="Courier New"/>
                <a:cs typeface="Courier New"/>
              </a:rPr>
              <a:t> </a:t>
            </a:r>
            <a:r>
              <a:rPr sz="1700" dirty="0">
                <a:solidFill>
                  <a:srgbClr val="BE2F72"/>
                </a:solidFill>
                <a:latin typeface="Courier New"/>
                <a:cs typeface="Courier New"/>
              </a:rPr>
              <a:t>Successfully</a:t>
            </a:r>
            <a:r>
              <a:rPr sz="1700" spc="25" dirty="0">
                <a:solidFill>
                  <a:srgbClr val="BE2F72"/>
                </a:solidFill>
                <a:latin typeface="Courier New"/>
                <a:cs typeface="Courier New"/>
              </a:rPr>
              <a:t> </a:t>
            </a:r>
            <a:r>
              <a:rPr sz="1700" dirty="0">
                <a:solidFill>
                  <a:srgbClr val="BE2F72"/>
                </a:solidFill>
                <a:latin typeface="Courier New"/>
                <a:cs typeface="Courier New"/>
              </a:rPr>
              <a:t>Lands</a:t>
            </a:r>
            <a:r>
              <a:rPr sz="1700" spc="30" dirty="0">
                <a:solidFill>
                  <a:srgbClr val="BE2F72"/>
                </a:solidFill>
                <a:latin typeface="Courier New"/>
                <a:cs typeface="Courier New"/>
              </a:rPr>
              <a:t> </a:t>
            </a:r>
            <a:r>
              <a:rPr sz="1700" spc="5" dirty="0">
                <a:solidFill>
                  <a:srgbClr val="BE2F72"/>
                </a:solidFill>
                <a:latin typeface="Courier New"/>
                <a:cs typeface="Courier New"/>
              </a:rPr>
              <a:t>Near</a:t>
            </a:r>
            <a:r>
              <a:rPr sz="1700" spc="25" dirty="0">
                <a:solidFill>
                  <a:srgbClr val="BE2F72"/>
                </a:solidFill>
                <a:latin typeface="Courier New"/>
                <a:cs typeface="Courier New"/>
              </a:rPr>
              <a:t> </a:t>
            </a:r>
            <a:r>
              <a:rPr sz="1700" dirty="0">
                <a:solidFill>
                  <a:srgbClr val="BE2F72"/>
                </a:solidFill>
                <a:latin typeface="Courier New"/>
                <a:cs typeface="Courier New"/>
              </a:rPr>
              <a:t>Moon's</a:t>
            </a:r>
            <a:r>
              <a:rPr sz="1700" spc="30" dirty="0">
                <a:solidFill>
                  <a:srgbClr val="BE2F72"/>
                </a:solidFill>
                <a:latin typeface="Courier New"/>
                <a:cs typeface="Courier New"/>
              </a:rPr>
              <a:t> </a:t>
            </a:r>
            <a:r>
              <a:rPr sz="1700" dirty="0">
                <a:solidFill>
                  <a:srgbClr val="BE2F72"/>
                </a:solidFill>
                <a:latin typeface="Courier New"/>
                <a:cs typeface="Courier New"/>
              </a:rPr>
              <a:t>South</a:t>
            </a:r>
            <a:r>
              <a:rPr sz="1700" spc="25" dirty="0">
                <a:solidFill>
                  <a:srgbClr val="BE2F72"/>
                </a:solidFill>
                <a:latin typeface="Courier New"/>
                <a:cs typeface="Courier New"/>
              </a:rPr>
              <a:t> </a:t>
            </a:r>
            <a:r>
              <a:rPr sz="1700" dirty="0">
                <a:solidFill>
                  <a:srgbClr val="BE2F72"/>
                </a:solidFill>
                <a:latin typeface="Courier New"/>
                <a:cs typeface="Courier New"/>
              </a:rPr>
              <a:t>Pole"</a:t>
            </a:r>
            <a:r>
              <a:rPr sz="1700" dirty="0">
                <a:solidFill>
                  <a:srgbClr val="04182D"/>
                </a:solidFill>
                <a:latin typeface="Courier New"/>
                <a:cs typeface="Courier New"/>
              </a:rPr>
              <a:t>,</a:t>
            </a:r>
            <a:r>
              <a:rPr sz="1700" spc="25"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25" dirty="0">
                <a:solidFill>
                  <a:srgbClr val="04182D"/>
                </a:solidFill>
                <a:latin typeface="Courier New"/>
                <a:cs typeface="Courier New"/>
              </a:rPr>
              <a:t> </a:t>
            </a:r>
            <a:r>
              <a:rPr sz="1700" dirty="0">
                <a:solidFill>
                  <a:srgbClr val="BE2F72"/>
                </a:solidFill>
                <a:latin typeface="Courier New"/>
                <a:cs typeface="Courier New"/>
              </a:rPr>
              <a:t>"Science"</a:t>
            </a:r>
            <a:r>
              <a:rPr sz="1700" dirty="0">
                <a:solidFill>
                  <a:srgbClr val="04182D"/>
                </a:solidFill>
                <a:latin typeface="Courier New"/>
                <a:cs typeface="Courier New"/>
              </a:rPr>
              <a:t>},</a:t>
            </a:r>
            <a:endParaRPr sz="1700">
              <a:latin typeface="Courier New"/>
              <a:cs typeface="Courier New"/>
            </a:endParaRPr>
          </a:p>
          <a:p>
            <a:pPr marL="534670">
              <a:lnSpc>
                <a:spcPct val="100000"/>
              </a:lnSpc>
              <a:spcBef>
                <a:spcPts val="865"/>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15" dirty="0">
                <a:solidFill>
                  <a:srgbClr val="04182D"/>
                </a:solidFill>
                <a:latin typeface="Courier New"/>
                <a:cs typeface="Courier New"/>
              </a:rPr>
              <a:t> </a:t>
            </a:r>
            <a:r>
              <a:rPr sz="1700" spc="5" dirty="0">
                <a:solidFill>
                  <a:srgbClr val="BE2F72"/>
                </a:solidFill>
                <a:latin typeface="Courier New"/>
                <a:cs typeface="Courier New"/>
              </a:rPr>
              <a:t>"New</a:t>
            </a:r>
            <a:r>
              <a:rPr sz="1700" spc="25" dirty="0">
                <a:solidFill>
                  <a:srgbClr val="BE2F72"/>
                </a:solidFill>
                <a:latin typeface="Courier New"/>
                <a:cs typeface="Courier New"/>
              </a:rPr>
              <a:t> </a:t>
            </a:r>
            <a:r>
              <a:rPr sz="1700" dirty="0">
                <a:solidFill>
                  <a:srgbClr val="BE2F72"/>
                </a:solidFill>
                <a:latin typeface="Courier New"/>
                <a:cs typeface="Courier New"/>
              </a:rPr>
              <a:t>Particle</a:t>
            </a:r>
            <a:r>
              <a:rPr sz="1700" spc="25" dirty="0">
                <a:solidFill>
                  <a:srgbClr val="BE2F72"/>
                </a:solidFill>
                <a:latin typeface="Courier New"/>
                <a:cs typeface="Courier New"/>
              </a:rPr>
              <a:t> </a:t>
            </a:r>
            <a:r>
              <a:rPr sz="1700" dirty="0">
                <a:solidFill>
                  <a:srgbClr val="BE2F72"/>
                </a:solidFill>
                <a:latin typeface="Courier New"/>
                <a:cs typeface="Courier New"/>
              </a:rPr>
              <a:t>Discovered</a:t>
            </a:r>
            <a:r>
              <a:rPr sz="1700" spc="25" dirty="0">
                <a:solidFill>
                  <a:srgbClr val="BE2F72"/>
                </a:solidFill>
                <a:latin typeface="Courier New"/>
                <a:cs typeface="Courier New"/>
              </a:rPr>
              <a:t> </a:t>
            </a:r>
            <a:r>
              <a:rPr sz="1700" spc="5" dirty="0">
                <a:solidFill>
                  <a:srgbClr val="BE2F72"/>
                </a:solidFill>
                <a:latin typeface="Courier New"/>
                <a:cs typeface="Courier New"/>
              </a:rPr>
              <a:t>at</a:t>
            </a:r>
            <a:r>
              <a:rPr sz="1700" spc="25" dirty="0">
                <a:solidFill>
                  <a:srgbClr val="BE2F72"/>
                </a:solidFill>
                <a:latin typeface="Courier New"/>
                <a:cs typeface="Courier New"/>
              </a:rPr>
              <a:t> </a:t>
            </a:r>
            <a:r>
              <a:rPr sz="1700" dirty="0">
                <a:solidFill>
                  <a:srgbClr val="BE2F72"/>
                </a:solidFill>
                <a:latin typeface="Courier New"/>
                <a:cs typeface="Courier New"/>
              </a:rPr>
              <a:t>CERN"</a:t>
            </a:r>
            <a:r>
              <a:rPr sz="1700" dirty="0">
                <a:solidFill>
                  <a:srgbClr val="04182D"/>
                </a:solidFill>
                <a:latin typeface="Courier New"/>
                <a:cs typeface="Courier New"/>
              </a:rPr>
              <a:t>,</a:t>
            </a:r>
            <a:r>
              <a:rPr sz="1700" spc="15"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20" dirty="0">
                <a:solidFill>
                  <a:srgbClr val="04182D"/>
                </a:solidFill>
                <a:latin typeface="Courier New"/>
                <a:cs typeface="Courier New"/>
              </a:rPr>
              <a:t> </a:t>
            </a:r>
            <a:r>
              <a:rPr sz="1700" dirty="0">
                <a:solidFill>
                  <a:srgbClr val="BE2F72"/>
                </a:solidFill>
                <a:latin typeface="Courier New"/>
                <a:cs typeface="Courier New"/>
              </a:rPr>
              <a:t>"Science"</a:t>
            </a:r>
            <a:r>
              <a:rPr sz="1700" dirty="0">
                <a:solidFill>
                  <a:srgbClr val="04182D"/>
                </a:solidFill>
                <a:latin typeface="Courier New"/>
                <a:cs typeface="Courier New"/>
              </a:rPr>
              <a:t>},</a:t>
            </a:r>
            <a:endParaRPr sz="1700">
              <a:latin typeface="Courier New"/>
              <a:cs typeface="Courier New"/>
            </a:endParaRPr>
          </a:p>
          <a:p>
            <a:pPr marL="534670">
              <a:lnSpc>
                <a:spcPct val="100000"/>
              </a:lnSpc>
              <a:spcBef>
                <a:spcPts val="860"/>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25" dirty="0">
                <a:solidFill>
                  <a:srgbClr val="04182D"/>
                </a:solidFill>
                <a:latin typeface="Courier New"/>
                <a:cs typeface="Courier New"/>
              </a:rPr>
              <a:t> </a:t>
            </a:r>
            <a:r>
              <a:rPr sz="1700" dirty="0">
                <a:solidFill>
                  <a:srgbClr val="BE2F72"/>
                </a:solidFill>
                <a:latin typeface="Courier New"/>
                <a:cs typeface="Courier New"/>
              </a:rPr>
              <a:t>"Tech</a:t>
            </a:r>
            <a:r>
              <a:rPr sz="1700" spc="35" dirty="0">
                <a:solidFill>
                  <a:srgbClr val="BE2F72"/>
                </a:solidFill>
                <a:latin typeface="Courier New"/>
                <a:cs typeface="Courier New"/>
              </a:rPr>
              <a:t> </a:t>
            </a:r>
            <a:r>
              <a:rPr sz="1700" dirty="0">
                <a:solidFill>
                  <a:srgbClr val="BE2F72"/>
                </a:solidFill>
                <a:latin typeface="Courier New"/>
                <a:cs typeface="Courier New"/>
              </a:rPr>
              <a:t>Company</a:t>
            </a:r>
            <a:r>
              <a:rPr sz="1700" spc="30" dirty="0">
                <a:solidFill>
                  <a:srgbClr val="BE2F72"/>
                </a:solidFill>
                <a:latin typeface="Courier New"/>
                <a:cs typeface="Courier New"/>
              </a:rPr>
              <a:t> </a:t>
            </a:r>
            <a:r>
              <a:rPr sz="1700" dirty="0">
                <a:solidFill>
                  <a:srgbClr val="BE2F72"/>
                </a:solidFill>
                <a:latin typeface="Courier New"/>
                <a:cs typeface="Courier New"/>
              </a:rPr>
              <a:t>Launches</a:t>
            </a:r>
            <a:r>
              <a:rPr sz="1700" spc="35" dirty="0">
                <a:solidFill>
                  <a:srgbClr val="BE2F72"/>
                </a:solidFill>
                <a:latin typeface="Courier New"/>
                <a:cs typeface="Courier New"/>
              </a:rPr>
              <a:t> </a:t>
            </a:r>
            <a:r>
              <a:rPr sz="1700" dirty="0">
                <a:solidFill>
                  <a:srgbClr val="BE2F72"/>
                </a:solidFill>
                <a:latin typeface="Courier New"/>
                <a:cs typeface="Courier New"/>
              </a:rPr>
              <a:t>Innovative</a:t>
            </a:r>
            <a:r>
              <a:rPr sz="1700" spc="30" dirty="0">
                <a:solidFill>
                  <a:srgbClr val="BE2F72"/>
                </a:solidFill>
                <a:latin typeface="Courier New"/>
                <a:cs typeface="Courier New"/>
              </a:rPr>
              <a:t> </a:t>
            </a:r>
            <a:r>
              <a:rPr sz="1700" dirty="0">
                <a:solidFill>
                  <a:srgbClr val="BE2F72"/>
                </a:solidFill>
                <a:latin typeface="Courier New"/>
                <a:cs typeface="Courier New"/>
              </a:rPr>
              <a:t>Product</a:t>
            </a:r>
            <a:r>
              <a:rPr sz="1700" spc="35" dirty="0">
                <a:solidFill>
                  <a:srgbClr val="BE2F72"/>
                </a:solidFill>
                <a:latin typeface="Courier New"/>
                <a:cs typeface="Courier New"/>
              </a:rPr>
              <a:t> </a:t>
            </a:r>
            <a:r>
              <a:rPr sz="1700" spc="5" dirty="0">
                <a:solidFill>
                  <a:srgbClr val="BE2F72"/>
                </a:solidFill>
                <a:latin typeface="Courier New"/>
                <a:cs typeface="Courier New"/>
              </a:rPr>
              <a:t>to</a:t>
            </a:r>
            <a:r>
              <a:rPr sz="1700" spc="30" dirty="0">
                <a:solidFill>
                  <a:srgbClr val="BE2F72"/>
                </a:solidFill>
                <a:latin typeface="Courier New"/>
                <a:cs typeface="Courier New"/>
              </a:rPr>
              <a:t> </a:t>
            </a:r>
            <a:r>
              <a:rPr sz="1700" dirty="0">
                <a:solidFill>
                  <a:srgbClr val="BE2F72"/>
                </a:solidFill>
                <a:latin typeface="Courier New"/>
                <a:cs typeface="Courier New"/>
              </a:rPr>
              <a:t>Improve</a:t>
            </a:r>
            <a:r>
              <a:rPr sz="1700" spc="35" dirty="0">
                <a:solidFill>
                  <a:srgbClr val="BE2F72"/>
                </a:solidFill>
                <a:latin typeface="Courier New"/>
                <a:cs typeface="Courier New"/>
              </a:rPr>
              <a:t> </a:t>
            </a:r>
            <a:r>
              <a:rPr sz="1700" dirty="0">
                <a:solidFill>
                  <a:srgbClr val="BE2F72"/>
                </a:solidFill>
                <a:latin typeface="Courier New"/>
                <a:cs typeface="Courier New"/>
              </a:rPr>
              <a:t>Online</a:t>
            </a:r>
            <a:r>
              <a:rPr sz="1700" spc="30" dirty="0">
                <a:solidFill>
                  <a:srgbClr val="BE2F72"/>
                </a:solidFill>
                <a:latin typeface="Courier New"/>
                <a:cs typeface="Courier New"/>
              </a:rPr>
              <a:t> </a:t>
            </a:r>
            <a:r>
              <a:rPr sz="1700" dirty="0">
                <a:solidFill>
                  <a:srgbClr val="BE2F72"/>
                </a:solidFill>
                <a:latin typeface="Courier New"/>
                <a:cs typeface="Courier New"/>
              </a:rPr>
              <a:t>Accessibility"</a:t>
            </a:r>
            <a:r>
              <a:rPr sz="1700" dirty="0">
                <a:solidFill>
                  <a:srgbClr val="04182D"/>
                </a:solidFill>
                <a:latin typeface="Courier New"/>
                <a:cs typeface="Courier New"/>
              </a:rPr>
              <a:t>,</a:t>
            </a:r>
            <a:r>
              <a:rPr sz="1700" spc="30"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25" dirty="0">
                <a:solidFill>
                  <a:srgbClr val="04182D"/>
                </a:solidFill>
                <a:latin typeface="Courier New"/>
                <a:cs typeface="Courier New"/>
              </a:rPr>
              <a:t> </a:t>
            </a:r>
            <a:r>
              <a:rPr sz="1700" dirty="0">
                <a:solidFill>
                  <a:srgbClr val="BE2F72"/>
                </a:solidFill>
                <a:latin typeface="Courier New"/>
                <a:cs typeface="Courier New"/>
              </a:rPr>
              <a:t>"Tech"</a:t>
            </a:r>
            <a:r>
              <a:rPr sz="1700" dirty="0">
                <a:solidFill>
                  <a:srgbClr val="04182D"/>
                </a:solidFill>
                <a:latin typeface="Courier New"/>
                <a:cs typeface="Courier New"/>
              </a:rPr>
              <a:t>},</a:t>
            </a:r>
            <a:endParaRPr sz="1700">
              <a:latin typeface="Courier New"/>
              <a:cs typeface="Courier New"/>
            </a:endParaRPr>
          </a:p>
          <a:p>
            <a:pPr marL="534670">
              <a:lnSpc>
                <a:spcPct val="100000"/>
              </a:lnSpc>
              <a:spcBef>
                <a:spcPts val="860"/>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10" dirty="0">
                <a:solidFill>
                  <a:srgbClr val="04182D"/>
                </a:solidFill>
                <a:latin typeface="Courier New"/>
                <a:cs typeface="Courier New"/>
              </a:rPr>
              <a:t> </a:t>
            </a:r>
            <a:r>
              <a:rPr sz="1700" dirty="0">
                <a:solidFill>
                  <a:srgbClr val="BE2F72"/>
                </a:solidFill>
                <a:latin typeface="Courier New"/>
                <a:cs typeface="Courier New"/>
              </a:rPr>
              <a:t>"Tech</a:t>
            </a:r>
            <a:r>
              <a:rPr sz="1700" spc="20" dirty="0">
                <a:solidFill>
                  <a:srgbClr val="BE2F72"/>
                </a:solidFill>
                <a:latin typeface="Courier New"/>
                <a:cs typeface="Courier New"/>
              </a:rPr>
              <a:t> </a:t>
            </a:r>
            <a:r>
              <a:rPr sz="1700" dirty="0">
                <a:solidFill>
                  <a:srgbClr val="BE2F72"/>
                </a:solidFill>
                <a:latin typeface="Courier New"/>
                <a:cs typeface="Courier New"/>
              </a:rPr>
              <a:t>Giant</a:t>
            </a:r>
            <a:r>
              <a:rPr sz="1700" spc="20" dirty="0">
                <a:solidFill>
                  <a:srgbClr val="BE2F72"/>
                </a:solidFill>
                <a:latin typeface="Courier New"/>
                <a:cs typeface="Courier New"/>
              </a:rPr>
              <a:t> </a:t>
            </a:r>
            <a:r>
              <a:rPr sz="1700" spc="5" dirty="0">
                <a:solidFill>
                  <a:srgbClr val="BE2F72"/>
                </a:solidFill>
                <a:latin typeface="Courier New"/>
                <a:cs typeface="Courier New"/>
              </a:rPr>
              <a:t>Buys</a:t>
            </a:r>
            <a:r>
              <a:rPr sz="1700" spc="15" dirty="0">
                <a:solidFill>
                  <a:srgbClr val="BE2F72"/>
                </a:solidFill>
                <a:latin typeface="Courier New"/>
                <a:cs typeface="Courier New"/>
              </a:rPr>
              <a:t> </a:t>
            </a:r>
            <a:r>
              <a:rPr sz="1700" spc="5" dirty="0">
                <a:solidFill>
                  <a:srgbClr val="BE2F72"/>
                </a:solidFill>
                <a:latin typeface="Courier New"/>
                <a:cs typeface="Courier New"/>
              </a:rPr>
              <a:t>49%</a:t>
            </a:r>
            <a:r>
              <a:rPr sz="1700" spc="20" dirty="0">
                <a:solidFill>
                  <a:srgbClr val="BE2F72"/>
                </a:solidFill>
                <a:latin typeface="Courier New"/>
                <a:cs typeface="Courier New"/>
              </a:rPr>
              <a:t> </a:t>
            </a:r>
            <a:r>
              <a:rPr sz="1700" dirty="0">
                <a:solidFill>
                  <a:srgbClr val="BE2F72"/>
                </a:solidFill>
                <a:latin typeface="Courier New"/>
                <a:cs typeface="Courier New"/>
              </a:rPr>
              <a:t>Stake</a:t>
            </a:r>
            <a:r>
              <a:rPr sz="1700" spc="20" dirty="0">
                <a:solidFill>
                  <a:srgbClr val="BE2F72"/>
                </a:solidFill>
                <a:latin typeface="Courier New"/>
                <a:cs typeface="Courier New"/>
              </a:rPr>
              <a:t> </a:t>
            </a:r>
            <a:r>
              <a:rPr sz="1700" spc="5" dirty="0">
                <a:solidFill>
                  <a:srgbClr val="BE2F72"/>
                </a:solidFill>
                <a:latin typeface="Courier New"/>
                <a:cs typeface="Courier New"/>
              </a:rPr>
              <a:t>In</a:t>
            </a:r>
            <a:r>
              <a:rPr sz="1700" spc="15" dirty="0">
                <a:solidFill>
                  <a:srgbClr val="BE2F72"/>
                </a:solidFill>
                <a:latin typeface="Courier New"/>
                <a:cs typeface="Courier New"/>
              </a:rPr>
              <a:t> </a:t>
            </a:r>
            <a:r>
              <a:rPr sz="1700" spc="5" dirty="0">
                <a:solidFill>
                  <a:srgbClr val="BE2F72"/>
                </a:solidFill>
                <a:latin typeface="Courier New"/>
                <a:cs typeface="Courier New"/>
              </a:rPr>
              <a:t>AI</a:t>
            </a:r>
            <a:r>
              <a:rPr sz="1700" spc="20" dirty="0">
                <a:solidFill>
                  <a:srgbClr val="BE2F72"/>
                </a:solidFill>
                <a:latin typeface="Courier New"/>
                <a:cs typeface="Courier New"/>
              </a:rPr>
              <a:t> </a:t>
            </a:r>
            <a:r>
              <a:rPr sz="1700" dirty="0">
                <a:solidFill>
                  <a:srgbClr val="BE2F72"/>
                </a:solidFill>
                <a:latin typeface="Courier New"/>
                <a:cs typeface="Courier New"/>
              </a:rPr>
              <a:t>Startup"</a:t>
            </a:r>
            <a:r>
              <a:rPr sz="1700" dirty="0">
                <a:solidFill>
                  <a:srgbClr val="04182D"/>
                </a:solidFill>
                <a:latin typeface="Courier New"/>
                <a:cs typeface="Courier New"/>
              </a:rPr>
              <a:t>,</a:t>
            </a:r>
            <a:r>
              <a:rPr sz="1700" spc="15"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10" dirty="0">
                <a:solidFill>
                  <a:srgbClr val="04182D"/>
                </a:solidFill>
                <a:latin typeface="Courier New"/>
                <a:cs typeface="Courier New"/>
              </a:rPr>
              <a:t> </a:t>
            </a:r>
            <a:r>
              <a:rPr sz="1700" dirty="0">
                <a:solidFill>
                  <a:srgbClr val="BE2F72"/>
                </a:solidFill>
                <a:latin typeface="Courier New"/>
                <a:cs typeface="Courier New"/>
              </a:rPr>
              <a:t>"Tech"</a:t>
            </a:r>
            <a:r>
              <a:rPr sz="1700" dirty="0">
                <a:solidFill>
                  <a:srgbClr val="04182D"/>
                </a:solidFill>
                <a:latin typeface="Courier New"/>
                <a:cs typeface="Courier New"/>
              </a:rPr>
              <a:t>},</a:t>
            </a:r>
            <a:endParaRPr sz="1700">
              <a:latin typeface="Courier New"/>
              <a:cs typeface="Courier New"/>
            </a:endParaRPr>
          </a:p>
          <a:p>
            <a:pPr marL="534670">
              <a:lnSpc>
                <a:spcPct val="100000"/>
              </a:lnSpc>
              <a:spcBef>
                <a:spcPts val="860"/>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15" dirty="0">
                <a:solidFill>
                  <a:srgbClr val="04182D"/>
                </a:solidFill>
                <a:latin typeface="Courier New"/>
                <a:cs typeface="Courier New"/>
              </a:rPr>
              <a:t> </a:t>
            </a:r>
            <a:r>
              <a:rPr sz="1700" spc="5" dirty="0">
                <a:solidFill>
                  <a:srgbClr val="BE2F72"/>
                </a:solidFill>
                <a:latin typeface="Courier New"/>
                <a:cs typeface="Courier New"/>
              </a:rPr>
              <a:t>"New</a:t>
            </a:r>
            <a:r>
              <a:rPr sz="1700" spc="30" dirty="0">
                <a:solidFill>
                  <a:srgbClr val="BE2F72"/>
                </a:solidFill>
                <a:latin typeface="Courier New"/>
                <a:cs typeface="Courier New"/>
              </a:rPr>
              <a:t> </a:t>
            </a:r>
            <a:r>
              <a:rPr sz="1700" dirty="0">
                <a:solidFill>
                  <a:srgbClr val="BE2F72"/>
                </a:solidFill>
                <a:latin typeface="Courier New"/>
                <a:cs typeface="Courier New"/>
              </a:rPr>
              <a:t>Social</a:t>
            </a:r>
            <a:r>
              <a:rPr sz="1700" spc="25" dirty="0">
                <a:solidFill>
                  <a:srgbClr val="BE2F72"/>
                </a:solidFill>
                <a:latin typeface="Courier New"/>
                <a:cs typeface="Courier New"/>
              </a:rPr>
              <a:t> </a:t>
            </a:r>
            <a:r>
              <a:rPr sz="1700" dirty="0">
                <a:solidFill>
                  <a:srgbClr val="BE2F72"/>
                </a:solidFill>
                <a:latin typeface="Courier New"/>
                <a:cs typeface="Courier New"/>
              </a:rPr>
              <a:t>Media</a:t>
            </a:r>
            <a:r>
              <a:rPr sz="1700" spc="25" dirty="0">
                <a:solidFill>
                  <a:srgbClr val="BE2F72"/>
                </a:solidFill>
                <a:latin typeface="Courier New"/>
                <a:cs typeface="Courier New"/>
              </a:rPr>
              <a:t> </a:t>
            </a:r>
            <a:r>
              <a:rPr sz="1700" dirty="0">
                <a:solidFill>
                  <a:srgbClr val="BE2F72"/>
                </a:solidFill>
                <a:latin typeface="Courier New"/>
                <a:cs typeface="Courier New"/>
              </a:rPr>
              <a:t>Platform</a:t>
            </a:r>
            <a:r>
              <a:rPr sz="1700" spc="25" dirty="0">
                <a:solidFill>
                  <a:srgbClr val="BE2F72"/>
                </a:solidFill>
                <a:latin typeface="Courier New"/>
                <a:cs typeface="Courier New"/>
              </a:rPr>
              <a:t> </a:t>
            </a:r>
            <a:r>
              <a:rPr sz="1700" spc="5" dirty="0">
                <a:solidFill>
                  <a:srgbClr val="BE2F72"/>
                </a:solidFill>
                <a:latin typeface="Courier New"/>
                <a:cs typeface="Courier New"/>
              </a:rPr>
              <a:t>Has</a:t>
            </a:r>
            <a:r>
              <a:rPr sz="1700" spc="25" dirty="0">
                <a:solidFill>
                  <a:srgbClr val="BE2F72"/>
                </a:solidFill>
                <a:latin typeface="Courier New"/>
                <a:cs typeface="Courier New"/>
              </a:rPr>
              <a:t> </a:t>
            </a:r>
            <a:r>
              <a:rPr sz="1700" dirty="0">
                <a:solidFill>
                  <a:srgbClr val="BE2F72"/>
                </a:solidFill>
                <a:latin typeface="Courier New"/>
                <a:cs typeface="Courier New"/>
              </a:rPr>
              <a:t>Everyone</a:t>
            </a:r>
            <a:r>
              <a:rPr sz="1700" spc="25" dirty="0">
                <a:solidFill>
                  <a:srgbClr val="BE2F72"/>
                </a:solidFill>
                <a:latin typeface="Courier New"/>
                <a:cs typeface="Courier New"/>
              </a:rPr>
              <a:t> </a:t>
            </a:r>
            <a:r>
              <a:rPr sz="1700" dirty="0">
                <a:solidFill>
                  <a:srgbClr val="BE2F72"/>
                </a:solidFill>
                <a:latin typeface="Courier New"/>
                <a:cs typeface="Courier New"/>
              </a:rPr>
              <a:t>Talking!"</a:t>
            </a:r>
            <a:r>
              <a:rPr sz="1700" dirty="0">
                <a:solidFill>
                  <a:srgbClr val="04182D"/>
                </a:solidFill>
                <a:latin typeface="Courier New"/>
                <a:cs typeface="Courier New"/>
              </a:rPr>
              <a:t>,</a:t>
            </a:r>
            <a:r>
              <a:rPr sz="1700" spc="20"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20" dirty="0">
                <a:solidFill>
                  <a:srgbClr val="04182D"/>
                </a:solidFill>
                <a:latin typeface="Courier New"/>
                <a:cs typeface="Courier New"/>
              </a:rPr>
              <a:t> </a:t>
            </a:r>
            <a:r>
              <a:rPr sz="1700" dirty="0">
                <a:solidFill>
                  <a:srgbClr val="BE2F72"/>
                </a:solidFill>
                <a:latin typeface="Courier New"/>
                <a:cs typeface="Courier New"/>
              </a:rPr>
              <a:t>"Tech"</a:t>
            </a:r>
            <a:r>
              <a:rPr sz="1700" dirty="0">
                <a:solidFill>
                  <a:srgbClr val="04182D"/>
                </a:solidFill>
                <a:latin typeface="Courier New"/>
                <a:cs typeface="Courier New"/>
              </a:rPr>
              <a:t>},</a:t>
            </a:r>
            <a:endParaRPr sz="1700">
              <a:latin typeface="Courier New"/>
              <a:cs typeface="Courier New"/>
            </a:endParaRPr>
          </a:p>
          <a:p>
            <a:pPr marL="534670">
              <a:lnSpc>
                <a:spcPct val="100000"/>
              </a:lnSpc>
              <a:spcBef>
                <a:spcPts val="865"/>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10" dirty="0">
                <a:solidFill>
                  <a:srgbClr val="04182D"/>
                </a:solidFill>
                <a:latin typeface="Courier New"/>
                <a:cs typeface="Courier New"/>
              </a:rPr>
              <a:t> </a:t>
            </a:r>
            <a:r>
              <a:rPr sz="1700" spc="5" dirty="0">
                <a:solidFill>
                  <a:srgbClr val="BE2F72"/>
                </a:solidFill>
                <a:latin typeface="Courier New"/>
                <a:cs typeface="Courier New"/>
              </a:rPr>
              <a:t>"The</a:t>
            </a:r>
            <a:r>
              <a:rPr sz="1700" spc="15" dirty="0">
                <a:solidFill>
                  <a:srgbClr val="BE2F72"/>
                </a:solidFill>
                <a:latin typeface="Courier New"/>
                <a:cs typeface="Courier New"/>
              </a:rPr>
              <a:t> </a:t>
            </a:r>
            <a:r>
              <a:rPr sz="1700" dirty="0">
                <a:solidFill>
                  <a:srgbClr val="BE2F72"/>
                </a:solidFill>
                <a:latin typeface="Courier New"/>
                <a:cs typeface="Courier New"/>
              </a:rPr>
              <a:t>Blues</a:t>
            </a:r>
            <a:r>
              <a:rPr sz="1700" spc="20" dirty="0">
                <a:solidFill>
                  <a:srgbClr val="BE2F72"/>
                </a:solidFill>
                <a:latin typeface="Courier New"/>
                <a:cs typeface="Courier New"/>
              </a:rPr>
              <a:t> </a:t>
            </a:r>
            <a:r>
              <a:rPr sz="1700" spc="5" dirty="0">
                <a:solidFill>
                  <a:srgbClr val="BE2F72"/>
                </a:solidFill>
                <a:latin typeface="Courier New"/>
                <a:cs typeface="Courier New"/>
              </a:rPr>
              <a:t>get</a:t>
            </a:r>
            <a:r>
              <a:rPr sz="1700" spc="15" dirty="0">
                <a:solidFill>
                  <a:srgbClr val="BE2F72"/>
                </a:solidFill>
                <a:latin typeface="Courier New"/>
                <a:cs typeface="Courier New"/>
              </a:rPr>
              <a:t> </a:t>
            </a:r>
            <a:r>
              <a:rPr sz="1700" dirty="0">
                <a:solidFill>
                  <a:srgbClr val="BE2F72"/>
                </a:solidFill>
                <a:latin typeface="Courier New"/>
                <a:cs typeface="Courier New"/>
              </a:rPr>
              <a:t>promoted</a:t>
            </a:r>
            <a:r>
              <a:rPr sz="1700" spc="15" dirty="0">
                <a:solidFill>
                  <a:srgbClr val="BE2F72"/>
                </a:solidFill>
                <a:latin typeface="Courier New"/>
                <a:cs typeface="Courier New"/>
              </a:rPr>
              <a:t> </a:t>
            </a:r>
            <a:r>
              <a:rPr sz="1700" spc="5" dirty="0">
                <a:solidFill>
                  <a:srgbClr val="BE2F72"/>
                </a:solidFill>
                <a:latin typeface="Courier New"/>
                <a:cs typeface="Courier New"/>
              </a:rPr>
              <a:t>on</a:t>
            </a:r>
            <a:r>
              <a:rPr sz="1700" spc="20" dirty="0">
                <a:solidFill>
                  <a:srgbClr val="BE2F72"/>
                </a:solidFill>
                <a:latin typeface="Courier New"/>
                <a:cs typeface="Courier New"/>
              </a:rPr>
              <a:t> </a:t>
            </a:r>
            <a:r>
              <a:rPr sz="1700" spc="5" dirty="0">
                <a:solidFill>
                  <a:srgbClr val="BE2F72"/>
                </a:solidFill>
                <a:latin typeface="Courier New"/>
                <a:cs typeface="Courier New"/>
              </a:rPr>
              <a:t>the</a:t>
            </a:r>
            <a:r>
              <a:rPr sz="1700" spc="15" dirty="0">
                <a:solidFill>
                  <a:srgbClr val="BE2F72"/>
                </a:solidFill>
                <a:latin typeface="Courier New"/>
                <a:cs typeface="Courier New"/>
              </a:rPr>
              <a:t> </a:t>
            </a:r>
            <a:r>
              <a:rPr sz="1700" dirty="0">
                <a:solidFill>
                  <a:srgbClr val="BE2F72"/>
                </a:solidFill>
                <a:latin typeface="Courier New"/>
                <a:cs typeface="Courier New"/>
              </a:rPr>
              <a:t>final</a:t>
            </a:r>
            <a:r>
              <a:rPr sz="1700" spc="20" dirty="0">
                <a:solidFill>
                  <a:srgbClr val="BE2F72"/>
                </a:solidFill>
                <a:latin typeface="Courier New"/>
                <a:cs typeface="Courier New"/>
              </a:rPr>
              <a:t> </a:t>
            </a:r>
            <a:r>
              <a:rPr sz="1700" spc="5" dirty="0">
                <a:solidFill>
                  <a:srgbClr val="BE2F72"/>
                </a:solidFill>
                <a:latin typeface="Courier New"/>
                <a:cs typeface="Courier New"/>
              </a:rPr>
              <a:t>day</a:t>
            </a:r>
            <a:r>
              <a:rPr sz="1700" spc="15" dirty="0">
                <a:solidFill>
                  <a:srgbClr val="BE2F72"/>
                </a:solidFill>
                <a:latin typeface="Courier New"/>
                <a:cs typeface="Courier New"/>
              </a:rPr>
              <a:t> </a:t>
            </a:r>
            <a:r>
              <a:rPr sz="1700" spc="5" dirty="0">
                <a:solidFill>
                  <a:srgbClr val="BE2F72"/>
                </a:solidFill>
                <a:latin typeface="Courier New"/>
                <a:cs typeface="Courier New"/>
              </a:rPr>
              <a:t>of</a:t>
            </a:r>
            <a:r>
              <a:rPr sz="1700" spc="15" dirty="0">
                <a:solidFill>
                  <a:srgbClr val="BE2F72"/>
                </a:solidFill>
                <a:latin typeface="Courier New"/>
                <a:cs typeface="Courier New"/>
              </a:rPr>
              <a:t> </a:t>
            </a:r>
            <a:r>
              <a:rPr sz="1700" spc="5" dirty="0">
                <a:solidFill>
                  <a:srgbClr val="BE2F72"/>
                </a:solidFill>
                <a:latin typeface="Courier New"/>
                <a:cs typeface="Courier New"/>
              </a:rPr>
              <a:t>the</a:t>
            </a:r>
            <a:r>
              <a:rPr sz="1700" spc="20" dirty="0">
                <a:solidFill>
                  <a:srgbClr val="BE2F72"/>
                </a:solidFill>
                <a:latin typeface="Courier New"/>
                <a:cs typeface="Courier New"/>
              </a:rPr>
              <a:t> </a:t>
            </a:r>
            <a:r>
              <a:rPr sz="1700" dirty="0">
                <a:solidFill>
                  <a:srgbClr val="BE2F72"/>
                </a:solidFill>
                <a:latin typeface="Courier New"/>
                <a:cs typeface="Courier New"/>
              </a:rPr>
              <a:t>season!"</a:t>
            </a:r>
            <a:r>
              <a:rPr sz="1700" dirty="0">
                <a:solidFill>
                  <a:srgbClr val="04182D"/>
                </a:solidFill>
                <a:latin typeface="Courier New"/>
                <a:cs typeface="Courier New"/>
              </a:rPr>
              <a:t>,</a:t>
            </a:r>
            <a:r>
              <a:rPr sz="1700" spc="10"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10" dirty="0">
                <a:solidFill>
                  <a:srgbClr val="04182D"/>
                </a:solidFill>
                <a:latin typeface="Courier New"/>
                <a:cs typeface="Courier New"/>
              </a:rPr>
              <a:t> </a:t>
            </a:r>
            <a:r>
              <a:rPr sz="1700" dirty="0">
                <a:solidFill>
                  <a:srgbClr val="BE2F72"/>
                </a:solidFill>
                <a:latin typeface="Courier New"/>
                <a:cs typeface="Courier New"/>
              </a:rPr>
              <a:t>"Sport"</a:t>
            </a:r>
            <a:r>
              <a:rPr sz="1700" dirty="0">
                <a:solidFill>
                  <a:srgbClr val="04182D"/>
                </a:solidFill>
                <a:latin typeface="Courier New"/>
                <a:cs typeface="Courier New"/>
              </a:rPr>
              <a:t>},</a:t>
            </a:r>
            <a:endParaRPr sz="1700">
              <a:latin typeface="Courier New"/>
              <a:cs typeface="Courier New"/>
            </a:endParaRPr>
          </a:p>
          <a:p>
            <a:pPr marL="534670">
              <a:lnSpc>
                <a:spcPct val="100000"/>
              </a:lnSpc>
              <a:spcBef>
                <a:spcPts val="860"/>
              </a:spcBef>
            </a:pPr>
            <a:r>
              <a:rPr sz="1700" dirty="0">
                <a:solidFill>
                  <a:srgbClr val="04182D"/>
                </a:solidFill>
                <a:latin typeface="Courier New"/>
                <a:cs typeface="Courier New"/>
              </a:rPr>
              <a:t>{</a:t>
            </a:r>
            <a:r>
              <a:rPr sz="1700" dirty="0">
                <a:solidFill>
                  <a:srgbClr val="BE2F72"/>
                </a:solidFill>
                <a:latin typeface="Courier New"/>
                <a:cs typeface="Courier New"/>
              </a:rPr>
              <a:t>"headline"</a:t>
            </a:r>
            <a:r>
              <a:rPr sz="1700" dirty="0">
                <a:solidFill>
                  <a:srgbClr val="04182D"/>
                </a:solidFill>
                <a:latin typeface="Courier New"/>
                <a:cs typeface="Courier New"/>
              </a:rPr>
              <a:t>:</a:t>
            </a:r>
            <a:r>
              <a:rPr sz="1700" spc="10" dirty="0">
                <a:solidFill>
                  <a:srgbClr val="04182D"/>
                </a:solidFill>
                <a:latin typeface="Courier New"/>
                <a:cs typeface="Courier New"/>
              </a:rPr>
              <a:t> </a:t>
            </a:r>
            <a:r>
              <a:rPr sz="1700" spc="5" dirty="0">
                <a:solidFill>
                  <a:srgbClr val="BE2F72"/>
                </a:solidFill>
                <a:latin typeface="Courier New"/>
                <a:cs typeface="Courier New"/>
              </a:rPr>
              <a:t>"1.5</a:t>
            </a:r>
            <a:r>
              <a:rPr sz="1700" spc="20" dirty="0">
                <a:solidFill>
                  <a:srgbClr val="BE2F72"/>
                </a:solidFill>
                <a:latin typeface="Courier New"/>
                <a:cs typeface="Courier New"/>
              </a:rPr>
              <a:t> </a:t>
            </a:r>
            <a:r>
              <a:rPr sz="1700" dirty="0">
                <a:solidFill>
                  <a:srgbClr val="BE2F72"/>
                </a:solidFill>
                <a:latin typeface="Courier New"/>
                <a:cs typeface="Courier New"/>
              </a:rPr>
              <a:t>Billion</a:t>
            </a:r>
            <a:r>
              <a:rPr sz="1700" spc="20" dirty="0">
                <a:solidFill>
                  <a:srgbClr val="BE2F72"/>
                </a:solidFill>
                <a:latin typeface="Courier New"/>
                <a:cs typeface="Courier New"/>
              </a:rPr>
              <a:t> </a:t>
            </a:r>
            <a:r>
              <a:rPr sz="1700" dirty="0">
                <a:solidFill>
                  <a:srgbClr val="BE2F72"/>
                </a:solidFill>
                <a:latin typeface="Courier New"/>
                <a:cs typeface="Courier New"/>
              </a:rPr>
              <a:t>Tune-in</a:t>
            </a:r>
            <a:r>
              <a:rPr sz="1700" spc="20" dirty="0">
                <a:solidFill>
                  <a:srgbClr val="BE2F72"/>
                </a:solidFill>
                <a:latin typeface="Courier New"/>
                <a:cs typeface="Courier New"/>
              </a:rPr>
              <a:t> </a:t>
            </a:r>
            <a:r>
              <a:rPr sz="1700" spc="5" dirty="0">
                <a:solidFill>
                  <a:srgbClr val="BE2F72"/>
                </a:solidFill>
                <a:latin typeface="Courier New"/>
                <a:cs typeface="Courier New"/>
              </a:rPr>
              <a:t>to</a:t>
            </a:r>
            <a:r>
              <a:rPr sz="1700" spc="20" dirty="0">
                <a:solidFill>
                  <a:srgbClr val="BE2F72"/>
                </a:solidFill>
                <a:latin typeface="Courier New"/>
                <a:cs typeface="Courier New"/>
              </a:rPr>
              <a:t> </a:t>
            </a:r>
            <a:r>
              <a:rPr sz="1700" spc="5" dirty="0">
                <a:solidFill>
                  <a:srgbClr val="BE2F72"/>
                </a:solidFill>
                <a:latin typeface="Courier New"/>
                <a:cs typeface="Courier New"/>
              </a:rPr>
              <a:t>the</a:t>
            </a:r>
            <a:r>
              <a:rPr sz="1700" spc="15" dirty="0">
                <a:solidFill>
                  <a:srgbClr val="BE2F72"/>
                </a:solidFill>
                <a:latin typeface="Courier New"/>
                <a:cs typeface="Courier New"/>
              </a:rPr>
              <a:t> </a:t>
            </a:r>
            <a:r>
              <a:rPr sz="1700" dirty="0">
                <a:solidFill>
                  <a:srgbClr val="BE2F72"/>
                </a:solidFill>
                <a:latin typeface="Courier New"/>
                <a:cs typeface="Courier New"/>
              </a:rPr>
              <a:t>World</a:t>
            </a:r>
            <a:r>
              <a:rPr sz="1700" spc="20" dirty="0">
                <a:solidFill>
                  <a:srgbClr val="BE2F72"/>
                </a:solidFill>
                <a:latin typeface="Courier New"/>
                <a:cs typeface="Courier New"/>
              </a:rPr>
              <a:t> </a:t>
            </a:r>
            <a:r>
              <a:rPr sz="1700" spc="5" dirty="0">
                <a:solidFill>
                  <a:srgbClr val="BE2F72"/>
                </a:solidFill>
                <a:latin typeface="Courier New"/>
                <a:cs typeface="Courier New"/>
              </a:rPr>
              <a:t>Cup</a:t>
            </a:r>
            <a:r>
              <a:rPr sz="1700" spc="20" dirty="0">
                <a:solidFill>
                  <a:srgbClr val="BE2F72"/>
                </a:solidFill>
                <a:latin typeface="Courier New"/>
                <a:cs typeface="Courier New"/>
              </a:rPr>
              <a:t> </a:t>
            </a:r>
            <a:r>
              <a:rPr sz="1700" dirty="0">
                <a:solidFill>
                  <a:srgbClr val="BE2F72"/>
                </a:solidFill>
                <a:latin typeface="Courier New"/>
                <a:cs typeface="Courier New"/>
              </a:rPr>
              <a:t>Final"</a:t>
            </a:r>
            <a:r>
              <a:rPr sz="1700" dirty="0">
                <a:solidFill>
                  <a:srgbClr val="04182D"/>
                </a:solidFill>
                <a:latin typeface="Courier New"/>
                <a:cs typeface="Courier New"/>
              </a:rPr>
              <a:t>,</a:t>
            </a:r>
            <a:r>
              <a:rPr sz="1700" spc="15" dirty="0">
                <a:solidFill>
                  <a:srgbClr val="04182D"/>
                </a:solidFill>
                <a:latin typeface="Courier New"/>
                <a:cs typeface="Courier New"/>
              </a:rPr>
              <a:t> </a:t>
            </a:r>
            <a:r>
              <a:rPr sz="1700" dirty="0">
                <a:solidFill>
                  <a:srgbClr val="BE2F72"/>
                </a:solidFill>
                <a:latin typeface="Courier New"/>
                <a:cs typeface="Courier New"/>
              </a:rPr>
              <a:t>"topic"</a:t>
            </a:r>
            <a:r>
              <a:rPr sz="1700" dirty="0">
                <a:solidFill>
                  <a:srgbClr val="04182D"/>
                </a:solidFill>
                <a:latin typeface="Courier New"/>
                <a:cs typeface="Courier New"/>
              </a:rPr>
              <a:t>:</a:t>
            </a:r>
            <a:r>
              <a:rPr sz="1700" spc="15" dirty="0">
                <a:solidFill>
                  <a:srgbClr val="04182D"/>
                </a:solidFill>
                <a:latin typeface="Courier New"/>
                <a:cs typeface="Courier New"/>
              </a:rPr>
              <a:t> </a:t>
            </a:r>
            <a:r>
              <a:rPr sz="1700" dirty="0">
                <a:solidFill>
                  <a:srgbClr val="BE2F72"/>
                </a:solidFill>
                <a:latin typeface="Courier New"/>
                <a:cs typeface="Courier New"/>
              </a:rPr>
              <a:t>"Sport"</a:t>
            </a:r>
            <a:r>
              <a:rPr sz="1700" dirty="0">
                <a:solidFill>
                  <a:srgbClr val="04182D"/>
                </a:solidFill>
                <a:latin typeface="Courier New"/>
                <a:cs typeface="Courier New"/>
              </a:rPr>
              <a:t>}</a:t>
            </a:r>
            <a:endParaRPr sz="1700">
              <a:latin typeface="Courier New"/>
              <a:cs typeface="Courier New"/>
            </a:endParaRPr>
          </a:p>
          <a:p>
            <a:pPr marL="12700">
              <a:lnSpc>
                <a:spcPct val="100000"/>
              </a:lnSpc>
              <a:spcBef>
                <a:spcPts val="860"/>
              </a:spcBef>
            </a:pPr>
            <a:r>
              <a:rPr sz="1700" spc="5" dirty="0">
                <a:solidFill>
                  <a:srgbClr val="04182D"/>
                </a:solidFill>
                <a:latin typeface="Courier New"/>
                <a:cs typeface="Courier New"/>
              </a:rPr>
              <a:t>]</a:t>
            </a:r>
            <a:endParaRPr sz="1700">
              <a:latin typeface="Courier New"/>
              <a:cs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8286750"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490" dirty="0"/>
              <a:t>x</a:t>
            </a:r>
            <a:r>
              <a:rPr sz="4500" spc="-15" dirty="0"/>
              <a:t>a</a:t>
            </a:r>
            <a:r>
              <a:rPr sz="4500" spc="-305" dirty="0"/>
              <a:t>m</a:t>
            </a:r>
            <a:r>
              <a:rPr sz="4500" spc="-185" dirty="0"/>
              <a:t>p</a:t>
            </a:r>
            <a:r>
              <a:rPr sz="4500" spc="-285" dirty="0"/>
              <a:t>l</a:t>
            </a:r>
            <a:r>
              <a:rPr sz="4500" spc="-160" dirty="0"/>
              <a:t>e</a:t>
            </a:r>
            <a:r>
              <a:rPr sz="4500" spc="-430" dirty="0"/>
              <a:t>:</a:t>
            </a:r>
            <a:r>
              <a:rPr sz="4500" spc="-165" dirty="0"/>
              <a:t> </a:t>
            </a:r>
            <a:r>
              <a:rPr sz="4500" spc="-45"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5" dirty="0"/>
              <a:t>g</a:t>
            </a:r>
            <a:r>
              <a:rPr sz="4500" spc="-165" dirty="0"/>
              <a:t> </a:t>
            </a:r>
            <a:r>
              <a:rPr sz="4500" spc="-310" dirty="0"/>
              <a:t>h</a:t>
            </a:r>
            <a:r>
              <a:rPr sz="4500" spc="-160" dirty="0"/>
              <a:t>e</a:t>
            </a:r>
            <a:r>
              <a:rPr sz="4500" spc="-60" dirty="0"/>
              <a:t>a</a:t>
            </a:r>
            <a:r>
              <a:rPr sz="4500" spc="-140" dirty="0"/>
              <a:t>d</a:t>
            </a:r>
            <a:r>
              <a:rPr sz="4500" spc="-240" dirty="0"/>
              <a:t>l</a:t>
            </a:r>
            <a:r>
              <a:rPr sz="4500" spc="-260" dirty="0"/>
              <a:t>i</a:t>
            </a:r>
            <a:r>
              <a:rPr sz="4500" spc="-325" dirty="0"/>
              <a:t>n</a:t>
            </a:r>
            <a:r>
              <a:rPr sz="4500" spc="-160" dirty="0"/>
              <a:t>e</a:t>
            </a:r>
            <a:r>
              <a:rPr sz="4500" spc="-195" dirty="0"/>
              <a:t>s</a:t>
            </a:r>
            <a:endParaRPr sz="4500"/>
          </a:p>
        </p:txBody>
      </p:sp>
      <p:pic>
        <p:nvPicPr>
          <p:cNvPr id="3" name="object 3"/>
          <p:cNvPicPr/>
          <p:nvPr/>
        </p:nvPicPr>
        <p:blipFill>
          <a:blip r:embed="rId2" cstate="print"/>
          <a:stretch>
            <a:fillRect/>
          </a:stretch>
        </p:blipFill>
        <p:spPr>
          <a:xfrm>
            <a:off x="856828" y="1399905"/>
            <a:ext cx="13804952" cy="58661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73"/>
            <a:ext cx="7075170"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5" dirty="0"/>
              <a:t>g</a:t>
            </a:r>
            <a:r>
              <a:rPr sz="4500" spc="-165" dirty="0"/>
              <a:t> </a:t>
            </a:r>
            <a:r>
              <a:rPr sz="4500" spc="-315" dirty="0"/>
              <a:t>m</a:t>
            </a:r>
            <a:r>
              <a:rPr sz="4500" spc="-325" dirty="0"/>
              <a:t>u</a:t>
            </a:r>
            <a:r>
              <a:rPr sz="4500" spc="-245" dirty="0"/>
              <a:t>l</a:t>
            </a:r>
            <a:r>
              <a:rPr sz="4500" spc="-225" dirty="0"/>
              <a:t>t</a:t>
            </a:r>
            <a:r>
              <a:rPr sz="4500" spc="-260" dirty="0"/>
              <a:t>i</a:t>
            </a:r>
            <a:r>
              <a:rPr sz="4500" spc="-185" dirty="0"/>
              <a:t>p</a:t>
            </a:r>
            <a:r>
              <a:rPr sz="4500" spc="-285" dirty="0"/>
              <a:t>l</a:t>
            </a:r>
            <a:r>
              <a:rPr sz="4500" spc="-75" dirty="0"/>
              <a:t>e</a:t>
            </a:r>
            <a:r>
              <a:rPr sz="4500" spc="-165" dirty="0"/>
              <a:t> </a:t>
            </a:r>
            <a:r>
              <a:rPr sz="4500" spc="-260" dirty="0"/>
              <a:t>i</a:t>
            </a:r>
            <a:r>
              <a:rPr sz="4500" spc="-330" dirty="0"/>
              <a:t>n</a:t>
            </a:r>
            <a:r>
              <a:rPr sz="4500" spc="-165" dirty="0"/>
              <a:t>p</a:t>
            </a:r>
            <a:r>
              <a:rPr sz="4500" spc="-325" dirty="0"/>
              <a:t>u</a:t>
            </a:r>
            <a:r>
              <a:rPr sz="4500" spc="-220" dirty="0"/>
              <a:t>t</a:t>
            </a:r>
            <a:r>
              <a:rPr sz="4500" spc="-195" dirty="0"/>
              <a:t>s</a:t>
            </a:r>
            <a:endParaRPr sz="4500"/>
          </a:p>
        </p:txBody>
      </p:sp>
      <p:grpSp>
        <p:nvGrpSpPr>
          <p:cNvPr id="3" name="object 3"/>
          <p:cNvGrpSpPr/>
          <p:nvPr/>
        </p:nvGrpSpPr>
        <p:grpSpPr>
          <a:xfrm>
            <a:off x="491289" y="1166800"/>
            <a:ext cx="14575155" cy="1105535"/>
            <a:chOff x="491289" y="1166800"/>
            <a:chExt cx="14575155" cy="1105535"/>
          </a:xfrm>
        </p:grpSpPr>
        <p:sp>
          <p:nvSpPr>
            <p:cNvPr id="4" name="object 4"/>
            <p:cNvSpPr/>
            <p:nvPr/>
          </p:nvSpPr>
          <p:spPr>
            <a:xfrm>
              <a:off x="491289" y="1166800"/>
              <a:ext cx="14575155" cy="1105535"/>
            </a:xfrm>
            <a:custGeom>
              <a:avLst/>
              <a:gdLst/>
              <a:ahLst/>
              <a:cxnLst/>
              <a:rect l="l" t="t" r="r" b="b"/>
              <a:pathLst>
                <a:path w="14575155" h="1105535">
                  <a:moveTo>
                    <a:pt x="14498413" y="1105401"/>
                  </a:moveTo>
                  <a:lnTo>
                    <a:pt x="76505" y="1105401"/>
                  </a:lnTo>
                  <a:lnTo>
                    <a:pt x="71180" y="1104876"/>
                  </a:lnTo>
                  <a:lnTo>
                    <a:pt x="31920" y="1088614"/>
                  </a:lnTo>
                  <a:lnTo>
                    <a:pt x="4175" y="1049887"/>
                  </a:lnTo>
                  <a:lnTo>
                    <a:pt x="0" y="1028896"/>
                  </a:lnTo>
                  <a:lnTo>
                    <a:pt x="0" y="1023519"/>
                  </a:lnTo>
                  <a:lnTo>
                    <a:pt x="0" y="76505"/>
                  </a:lnTo>
                  <a:lnTo>
                    <a:pt x="16786" y="31920"/>
                  </a:lnTo>
                  <a:lnTo>
                    <a:pt x="55513" y="4175"/>
                  </a:lnTo>
                  <a:lnTo>
                    <a:pt x="76505" y="0"/>
                  </a:lnTo>
                  <a:lnTo>
                    <a:pt x="14498413" y="0"/>
                  </a:lnTo>
                  <a:lnTo>
                    <a:pt x="14542998" y="16786"/>
                  </a:lnTo>
                  <a:lnTo>
                    <a:pt x="14570742" y="55513"/>
                  </a:lnTo>
                  <a:lnTo>
                    <a:pt x="14574918" y="76505"/>
                  </a:lnTo>
                  <a:lnTo>
                    <a:pt x="14574918" y="1028896"/>
                  </a:lnTo>
                  <a:lnTo>
                    <a:pt x="14558132" y="1073480"/>
                  </a:lnTo>
                  <a:lnTo>
                    <a:pt x="14519404" y="1101225"/>
                  </a:lnTo>
                  <a:lnTo>
                    <a:pt x="14503737" y="1104876"/>
                  </a:lnTo>
                  <a:lnTo>
                    <a:pt x="14498413" y="1105401"/>
                  </a:lnTo>
                  <a:close/>
                </a:path>
              </a:pathLst>
            </a:custGeom>
            <a:solidFill>
              <a:srgbClr val="F6F2EB"/>
            </a:solidFill>
          </p:spPr>
          <p:txBody>
            <a:bodyPr wrap="square" lIns="0" tIns="0" rIns="0" bIns="0" rtlCol="0"/>
            <a:lstStyle/>
            <a:p>
              <a:endParaRPr/>
            </a:p>
          </p:txBody>
        </p:sp>
        <p:sp>
          <p:nvSpPr>
            <p:cNvPr id="5" name="object 5"/>
            <p:cNvSpPr/>
            <p:nvPr/>
          </p:nvSpPr>
          <p:spPr>
            <a:xfrm>
              <a:off x="6048591" y="1400250"/>
              <a:ext cx="2018030" cy="199390"/>
            </a:xfrm>
            <a:custGeom>
              <a:avLst/>
              <a:gdLst/>
              <a:ahLst/>
              <a:cxnLst/>
              <a:rect l="l" t="t" r="r" b="b"/>
              <a:pathLst>
                <a:path w="2018029" h="199390">
                  <a:moveTo>
                    <a:pt x="125780" y="8496"/>
                  </a:moveTo>
                  <a:lnTo>
                    <a:pt x="79336" y="8496"/>
                  </a:lnTo>
                  <a:lnTo>
                    <a:pt x="70637" y="9156"/>
                  </a:lnTo>
                  <a:lnTo>
                    <a:pt x="39674" y="38595"/>
                  </a:lnTo>
                  <a:lnTo>
                    <a:pt x="38950" y="47155"/>
                  </a:lnTo>
                  <a:lnTo>
                    <a:pt x="38950" y="55003"/>
                  </a:lnTo>
                  <a:lnTo>
                    <a:pt x="0" y="55003"/>
                  </a:lnTo>
                  <a:lnTo>
                    <a:pt x="0" y="85102"/>
                  </a:lnTo>
                  <a:lnTo>
                    <a:pt x="38950" y="85102"/>
                  </a:lnTo>
                  <a:lnTo>
                    <a:pt x="38950" y="196430"/>
                  </a:lnTo>
                  <a:lnTo>
                    <a:pt x="71005" y="196430"/>
                  </a:lnTo>
                  <a:lnTo>
                    <a:pt x="71005" y="85102"/>
                  </a:lnTo>
                  <a:lnTo>
                    <a:pt x="125780" y="85102"/>
                  </a:lnTo>
                  <a:lnTo>
                    <a:pt x="125780" y="55003"/>
                  </a:lnTo>
                  <a:lnTo>
                    <a:pt x="71005" y="55003"/>
                  </a:lnTo>
                  <a:lnTo>
                    <a:pt x="71005" y="44107"/>
                  </a:lnTo>
                  <a:lnTo>
                    <a:pt x="71678" y="42024"/>
                  </a:lnTo>
                  <a:lnTo>
                    <a:pt x="74422" y="39293"/>
                  </a:lnTo>
                  <a:lnTo>
                    <a:pt x="76517" y="38595"/>
                  </a:lnTo>
                  <a:lnTo>
                    <a:pt x="125780" y="38595"/>
                  </a:lnTo>
                  <a:lnTo>
                    <a:pt x="125780" y="8496"/>
                  </a:lnTo>
                  <a:close/>
                </a:path>
                <a:path w="2018029" h="199390">
                  <a:moveTo>
                    <a:pt x="266242" y="105854"/>
                  </a:moveTo>
                  <a:lnTo>
                    <a:pt x="250837" y="64998"/>
                  </a:lnTo>
                  <a:lnTo>
                    <a:pt x="234238" y="54356"/>
                  </a:lnTo>
                  <a:lnTo>
                    <a:pt x="234238" y="97218"/>
                  </a:lnTo>
                  <a:lnTo>
                    <a:pt x="234238" y="151549"/>
                  </a:lnTo>
                  <a:lnTo>
                    <a:pt x="232143" y="158216"/>
                  </a:lnTo>
                  <a:lnTo>
                    <a:pt x="223774" y="167055"/>
                  </a:lnTo>
                  <a:lnTo>
                    <a:pt x="217652" y="169252"/>
                  </a:lnTo>
                  <a:lnTo>
                    <a:pt x="201434" y="169252"/>
                  </a:lnTo>
                  <a:lnTo>
                    <a:pt x="195287" y="167055"/>
                  </a:lnTo>
                  <a:lnTo>
                    <a:pt x="186956" y="158216"/>
                  </a:lnTo>
                  <a:lnTo>
                    <a:pt x="184873" y="151549"/>
                  </a:lnTo>
                  <a:lnTo>
                    <a:pt x="184873" y="97218"/>
                  </a:lnTo>
                  <a:lnTo>
                    <a:pt x="186956" y="90576"/>
                  </a:lnTo>
                  <a:lnTo>
                    <a:pt x="195287" y="81737"/>
                  </a:lnTo>
                  <a:lnTo>
                    <a:pt x="201434" y="79514"/>
                  </a:lnTo>
                  <a:lnTo>
                    <a:pt x="217652" y="79514"/>
                  </a:lnTo>
                  <a:lnTo>
                    <a:pt x="223774" y="81737"/>
                  </a:lnTo>
                  <a:lnTo>
                    <a:pt x="227939" y="86169"/>
                  </a:lnTo>
                  <a:lnTo>
                    <a:pt x="232143" y="90576"/>
                  </a:lnTo>
                  <a:lnTo>
                    <a:pt x="221869" y="50838"/>
                  </a:lnTo>
                  <a:lnTo>
                    <a:pt x="209562" y="49898"/>
                  </a:lnTo>
                  <a:lnTo>
                    <a:pt x="197231" y="50838"/>
                  </a:lnTo>
                  <a:lnTo>
                    <a:pt x="161467" y="73215"/>
                  </a:lnTo>
                  <a:lnTo>
                    <a:pt x="152819" y="142671"/>
                  </a:lnTo>
                  <a:lnTo>
                    <a:pt x="153784" y="154990"/>
                  </a:lnTo>
                  <a:lnTo>
                    <a:pt x="176530" y="190373"/>
                  </a:lnTo>
                  <a:lnTo>
                    <a:pt x="209562" y="198869"/>
                  </a:lnTo>
                  <a:lnTo>
                    <a:pt x="221869" y="197929"/>
                  </a:lnTo>
                  <a:lnTo>
                    <a:pt x="257568" y="175539"/>
                  </a:lnTo>
                  <a:lnTo>
                    <a:pt x="260718" y="169252"/>
                  </a:lnTo>
                  <a:lnTo>
                    <a:pt x="262382" y="165938"/>
                  </a:lnTo>
                  <a:lnTo>
                    <a:pt x="265277" y="154990"/>
                  </a:lnTo>
                  <a:lnTo>
                    <a:pt x="266242" y="142671"/>
                  </a:lnTo>
                  <a:lnTo>
                    <a:pt x="266242" y="105854"/>
                  </a:lnTo>
                  <a:close/>
                </a:path>
                <a:path w="2018029" h="199390">
                  <a:moveTo>
                    <a:pt x="417639" y="104190"/>
                  </a:moveTo>
                  <a:lnTo>
                    <a:pt x="416763" y="92468"/>
                  </a:lnTo>
                  <a:lnTo>
                    <a:pt x="414134" y="81978"/>
                  </a:lnTo>
                  <a:lnTo>
                    <a:pt x="412521" y="78562"/>
                  </a:lnTo>
                  <a:lnTo>
                    <a:pt x="409778" y="72720"/>
                  </a:lnTo>
                  <a:lnTo>
                    <a:pt x="377405" y="50825"/>
                  </a:lnTo>
                  <a:lnTo>
                    <a:pt x="366306" y="49898"/>
                  </a:lnTo>
                  <a:lnTo>
                    <a:pt x="351853" y="51854"/>
                  </a:lnTo>
                  <a:lnTo>
                    <a:pt x="341147" y="57746"/>
                  </a:lnTo>
                  <a:lnTo>
                    <a:pt x="334200" y="67564"/>
                  </a:lnTo>
                  <a:lnTo>
                    <a:pt x="330987" y="81292"/>
                  </a:lnTo>
                  <a:lnTo>
                    <a:pt x="336042" y="52336"/>
                  </a:lnTo>
                  <a:lnTo>
                    <a:pt x="304520" y="52336"/>
                  </a:lnTo>
                  <a:lnTo>
                    <a:pt x="304520" y="196430"/>
                  </a:lnTo>
                  <a:lnTo>
                    <a:pt x="336511" y="196430"/>
                  </a:lnTo>
                  <a:lnTo>
                    <a:pt x="336562" y="97015"/>
                  </a:lnTo>
                  <a:lnTo>
                    <a:pt x="338670" y="90360"/>
                  </a:lnTo>
                  <a:lnTo>
                    <a:pt x="343001" y="85636"/>
                  </a:lnTo>
                  <a:lnTo>
                    <a:pt x="347014" y="81292"/>
                  </a:lnTo>
                  <a:lnTo>
                    <a:pt x="347357" y="80924"/>
                  </a:lnTo>
                  <a:lnTo>
                    <a:pt x="353428" y="78562"/>
                  </a:lnTo>
                  <a:lnTo>
                    <a:pt x="369125" y="78562"/>
                  </a:lnTo>
                  <a:lnTo>
                    <a:pt x="375170" y="80873"/>
                  </a:lnTo>
                  <a:lnTo>
                    <a:pt x="379336" y="85521"/>
                  </a:lnTo>
                  <a:lnTo>
                    <a:pt x="383540" y="90157"/>
                  </a:lnTo>
                  <a:lnTo>
                    <a:pt x="385635" y="97015"/>
                  </a:lnTo>
                  <a:lnTo>
                    <a:pt x="385635" y="117271"/>
                  </a:lnTo>
                  <a:lnTo>
                    <a:pt x="417639" y="117271"/>
                  </a:lnTo>
                  <a:lnTo>
                    <a:pt x="417639" y="104190"/>
                  </a:lnTo>
                  <a:close/>
                </a:path>
                <a:path w="2018029" h="199390">
                  <a:moveTo>
                    <a:pt x="1841411" y="14033"/>
                  </a:moveTo>
                  <a:lnTo>
                    <a:pt x="1839442" y="9271"/>
                  </a:lnTo>
                  <a:lnTo>
                    <a:pt x="1835518" y="5588"/>
                  </a:lnTo>
                  <a:lnTo>
                    <a:pt x="1831594" y="1866"/>
                  </a:lnTo>
                  <a:lnTo>
                    <a:pt x="1826602" y="0"/>
                  </a:lnTo>
                  <a:lnTo>
                    <a:pt x="1809584" y="0"/>
                  </a:lnTo>
                  <a:lnTo>
                    <a:pt x="1804593" y="1866"/>
                  </a:lnTo>
                  <a:lnTo>
                    <a:pt x="1800669" y="5588"/>
                  </a:lnTo>
                  <a:lnTo>
                    <a:pt x="1796745" y="9271"/>
                  </a:lnTo>
                  <a:lnTo>
                    <a:pt x="1794776" y="14033"/>
                  </a:lnTo>
                  <a:lnTo>
                    <a:pt x="1794802" y="25768"/>
                  </a:lnTo>
                  <a:lnTo>
                    <a:pt x="1796707" y="30441"/>
                  </a:lnTo>
                  <a:lnTo>
                    <a:pt x="1800542" y="34010"/>
                  </a:lnTo>
                  <a:lnTo>
                    <a:pt x="1804428" y="37541"/>
                  </a:lnTo>
                  <a:lnTo>
                    <a:pt x="1809470" y="39306"/>
                  </a:lnTo>
                  <a:lnTo>
                    <a:pt x="1826514" y="39306"/>
                  </a:lnTo>
                  <a:lnTo>
                    <a:pt x="1831492" y="37541"/>
                  </a:lnTo>
                  <a:lnTo>
                    <a:pt x="1839429" y="30492"/>
                  </a:lnTo>
                  <a:lnTo>
                    <a:pt x="1841411" y="25768"/>
                  </a:lnTo>
                  <a:lnTo>
                    <a:pt x="1841411" y="14033"/>
                  </a:lnTo>
                  <a:close/>
                </a:path>
                <a:path w="2018029" h="199390">
                  <a:moveTo>
                    <a:pt x="1881606" y="166344"/>
                  </a:moveTo>
                  <a:lnTo>
                    <a:pt x="1836534" y="166344"/>
                  </a:lnTo>
                  <a:lnTo>
                    <a:pt x="1836534" y="52336"/>
                  </a:lnTo>
                  <a:lnTo>
                    <a:pt x="1763077" y="52336"/>
                  </a:lnTo>
                  <a:lnTo>
                    <a:pt x="1763077" y="82423"/>
                  </a:lnTo>
                  <a:lnTo>
                    <a:pt x="1804479" y="82423"/>
                  </a:lnTo>
                  <a:lnTo>
                    <a:pt x="1804479" y="166344"/>
                  </a:lnTo>
                  <a:lnTo>
                    <a:pt x="1757019" y="166344"/>
                  </a:lnTo>
                  <a:lnTo>
                    <a:pt x="1757019" y="196430"/>
                  </a:lnTo>
                  <a:lnTo>
                    <a:pt x="1881606" y="196430"/>
                  </a:lnTo>
                  <a:lnTo>
                    <a:pt x="1881606" y="166344"/>
                  </a:lnTo>
                  <a:close/>
                </a:path>
                <a:path w="2018029" h="199390">
                  <a:moveTo>
                    <a:pt x="2017903" y="101219"/>
                  </a:moveTo>
                  <a:lnTo>
                    <a:pt x="2017064" y="90195"/>
                  </a:lnTo>
                  <a:lnTo>
                    <a:pt x="2014550" y="80314"/>
                  </a:lnTo>
                  <a:lnTo>
                    <a:pt x="2013712" y="78562"/>
                  </a:lnTo>
                  <a:lnTo>
                    <a:pt x="2010371" y="71577"/>
                  </a:lnTo>
                  <a:lnTo>
                    <a:pt x="1968779" y="49898"/>
                  </a:lnTo>
                  <a:lnTo>
                    <a:pt x="1960626" y="50431"/>
                  </a:lnTo>
                  <a:lnTo>
                    <a:pt x="1936254" y="63296"/>
                  </a:lnTo>
                  <a:lnTo>
                    <a:pt x="1937969" y="52336"/>
                  </a:lnTo>
                  <a:lnTo>
                    <a:pt x="1905977" y="52336"/>
                  </a:lnTo>
                  <a:lnTo>
                    <a:pt x="1905977" y="196430"/>
                  </a:lnTo>
                  <a:lnTo>
                    <a:pt x="1937969" y="196430"/>
                  </a:lnTo>
                  <a:lnTo>
                    <a:pt x="1937969" y="97180"/>
                  </a:lnTo>
                  <a:lnTo>
                    <a:pt x="1940115" y="90360"/>
                  </a:lnTo>
                  <a:lnTo>
                    <a:pt x="1947087" y="82664"/>
                  </a:lnTo>
                  <a:lnTo>
                    <a:pt x="1948675" y="80924"/>
                  </a:lnTo>
                  <a:lnTo>
                    <a:pt x="1954682" y="78562"/>
                  </a:lnTo>
                  <a:lnTo>
                    <a:pt x="1969744" y="78562"/>
                  </a:lnTo>
                  <a:lnTo>
                    <a:pt x="1975472" y="80746"/>
                  </a:lnTo>
                  <a:lnTo>
                    <a:pt x="1979599" y="85102"/>
                  </a:lnTo>
                  <a:lnTo>
                    <a:pt x="1983765" y="89420"/>
                  </a:lnTo>
                  <a:lnTo>
                    <a:pt x="1985848" y="95605"/>
                  </a:lnTo>
                  <a:lnTo>
                    <a:pt x="1985848" y="196430"/>
                  </a:lnTo>
                  <a:lnTo>
                    <a:pt x="2017903" y="196430"/>
                  </a:lnTo>
                  <a:lnTo>
                    <a:pt x="2017903" y="101219"/>
                  </a:lnTo>
                  <a:close/>
                </a:path>
              </a:pathLst>
            </a:custGeom>
            <a:solidFill>
              <a:srgbClr val="007BB5"/>
            </a:solidFill>
          </p:spPr>
          <p:txBody>
            <a:bodyPr wrap="square" lIns="0" tIns="0" rIns="0" bIns="0" rtlCol="0"/>
            <a:lstStyle/>
            <a:p>
              <a:endParaRPr/>
            </a:p>
          </p:txBody>
        </p:sp>
      </p:grpSp>
      <p:sp>
        <p:nvSpPr>
          <p:cNvPr id="6" name="object 6"/>
          <p:cNvSpPr/>
          <p:nvPr/>
        </p:nvSpPr>
        <p:spPr>
          <a:xfrm>
            <a:off x="491289" y="2517846"/>
            <a:ext cx="14575155" cy="1494790"/>
          </a:xfrm>
          <a:custGeom>
            <a:avLst/>
            <a:gdLst/>
            <a:ahLst/>
            <a:cxnLst/>
            <a:rect l="l" t="t" r="r" b="b"/>
            <a:pathLst>
              <a:path w="14575155" h="1494789">
                <a:moveTo>
                  <a:pt x="14498413" y="1494338"/>
                </a:moveTo>
                <a:lnTo>
                  <a:pt x="76505" y="1494338"/>
                </a:lnTo>
                <a:lnTo>
                  <a:pt x="71180" y="1493813"/>
                </a:lnTo>
                <a:lnTo>
                  <a:pt x="31920" y="1477551"/>
                </a:lnTo>
                <a:lnTo>
                  <a:pt x="4175" y="1438824"/>
                </a:lnTo>
                <a:lnTo>
                  <a:pt x="0" y="1417833"/>
                </a:lnTo>
                <a:lnTo>
                  <a:pt x="0" y="1412457"/>
                </a:lnTo>
                <a:lnTo>
                  <a:pt x="0" y="76505"/>
                </a:lnTo>
                <a:lnTo>
                  <a:pt x="16786" y="31920"/>
                </a:lnTo>
                <a:lnTo>
                  <a:pt x="55513" y="4175"/>
                </a:lnTo>
                <a:lnTo>
                  <a:pt x="76505" y="0"/>
                </a:lnTo>
                <a:lnTo>
                  <a:pt x="14498413" y="0"/>
                </a:lnTo>
                <a:lnTo>
                  <a:pt x="14542998" y="16786"/>
                </a:lnTo>
                <a:lnTo>
                  <a:pt x="14570742" y="55513"/>
                </a:lnTo>
                <a:lnTo>
                  <a:pt x="14574918" y="76505"/>
                </a:lnTo>
                <a:lnTo>
                  <a:pt x="14574918" y="1417833"/>
                </a:lnTo>
                <a:lnTo>
                  <a:pt x="14558132" y="1462417"/>
                </a:lnTo>
                <a:lnTo>
                  <a:pt x="14519404" y="1490162"/>
                </a:lnTo>
                <a:lnTo>
                  <a:pt x="14503737" y="1493813"/>
                </a:lnTo>
                <a:lnTo>
                  <a:pt x="14498413" y="1494338"/>
                </a:lnTo>
                <a:close/>
              </a:path>
            </a:pathLst>
          </a:custGeom>
          <a:solidFill>
            <a:srgbClr val="04182D"/>
          </a:solidFill>
        </p:spPr>
        <p:txBody>
          <a:bodyPr wrap="square" lIns="0" tIns="0" rIns="0" bIns="0" rtlCol="0"/>
          <a:lstStyle/>
          <a:p>
            <a:endParaRPr/>
          </a:p>
        </p:txBody>
      </p:sp>
      <p:sp>
        <p:nvSpPr>
          <p:cNvPr id="7" name="object 7"/>
          <p:cNvSpPr/>
          <p:nvPr/>
        </p:nvSpPr>
        <p:spPr>
          <a:xfrm>
            <a:off x="491289" y="4257829"/>
            <a:ext cx="14575155" cy="2333625"/>
          </a:xfrm>
          <a:custGeom>
            <a:avLst/>
            <a:gdLst/>
            <a:ahLst/>
            <a:cxnLst/>
            <a:rect l="l" t="t" r="r" b="b"/>
            <a:pathLst>
              <a:path w="14575155" h="2333625">
                <a:moveTo>
                  <a:pt x="14498413" y="2333624"/>
                </a:moveTo>
                <a:lnTo>
                  <a:pt x="76505" y="2333624"/>
                </a:lnTo>
                <a:lnTo>
                  <a:pt x="71180" y="2333100"/>
                </a:lnTo>
                <a:lnTo>
                  <a:pt x="31920" y="2316837"/>
                </a:lnTo>
                <a:lnTo>
                  <a:pt x="4175" y="2278109"/>
                </a:lnTo>
                <a:lnTo>
                  <a:pt x="0" y="2257119"/>
                </a:lnTo>
                <a:lnTo>
                  <a:pt x="0" y="2251743"/>
                </a:lnTo>
                <a:lnTo>
                  <a:pt x="0" y="76505"/>
                </a:lnTo>
                <a:lnTo>
                  <a:pt x="16786" y="31919"/>
                </a:lnTo>
                <a:lnTo>
                  <a:pt x="55513" y="4174"/>
                </a:lnTo>
                <a:lnTo>
                  <a:pt x="76505" y="0"/>
                </a:lnTo>
                <a:lnTo>
                  <a:pt x="14498413" y="0"/>
                </a:lnTo>
                <a:lnTo>
                  <a:pt x="14542998" y="16785"/>
                </a:lnTo>
                <a:lnTo>
                  <a:pt x="14570742" y="55513"/>
                </a:lnTo>
                <a:lnTo>
                  <a:pt x="14574918" y="76505"/>
                </a:lnTo>
                <a:lnTo>
                  <a:pt x="14574918" y="2257119"/>
                </a:lnTo>
                <a:lnTo>
                  <a:pt x="14558132" y="2301703"/>
                </a:lnTo>
                <a:lnTo>
                  <a:pt x="14519404" y="2329447"/>
                </a:lnTo>
                <a:lnTo>
                  <a:pt x="14503737" y="2333100"/>
                </a:lnTo>
                <a:lnTo>
                  <a:pt x="14498413" y="2333624"/>
                </a:lnTo>
                <a:close/>
              </a:path>
            </a:pathLst>
          </a:custGeom>
          <a:solidFill>
            <a:srgbClr val="F6F2EB"/>
          </a:solidFill>
        </p:spPr>
        <p:txBody>
          <a:bodyPr wrap="square" lIns="0" tIns="0" rIns="0" bIns="0" rtlCol="0"/>
          <a:lstStyle/>
          <a:p>
            <a:endParaRPr/>
          </a:p>
        </p:txBody>
      </p:sp>
      <p:sp>
        <p:nvSpPr>
          <p:cNvPr id="8" name="object 8"/>
          <p:cNvSpPr txBox="1"/>
          <p:nvPr/>
        </p:nvSpPr>
        <p:spPr>
          <a:xfrm>
            <a:off x="617724" y="1223289"/>
            <a:ext cx="8933815" cy="844550"/>
          </a:xfrm>
          <a:prstGeom prst="rect">
            <a:avLst/>
          </a:prstGeom>
        </p:spPr>
        <p:txBody>
          <a:bodyPr vert="horz" wrap="square" lIns="0" tIns="12065" rIns="0" bIns="0" rtlCol="0">
            <a:spAutoFit/>
          </a:bodyPr>
          <a:lstStyle/>
          <a:p>
            <a:pPr marL="12700" marR="5080">
              <a:lnSpc>
                <a:spcPct val="141400"/>
              </a:lnSpc>
              <a:spcBef>
                <a:spcPts val="95"/>
              </a:spcBef>
            </a:pPr>
            <a:r>
              <a:rPr sz="1900" spc="5" dirty="0">
                <a:solidFill>
                  <a:srgbClr val="04182D"/>
                </a:solidFill>
                <a:latin typeface="Courier New"/>
                <a:cs typeface="Courier New"/>
              </a:rPr>
              <a:t>headline_text </a:t>
            </a:r>
            <a:r>
              <a:rPr sz="1900" spc="10" dirty="0">
                <a:solidFill>
                  <a:srgbClr val="04182D"/>
                </a:solidFill>
                <a:latin typeface="Courier New"/>
                <a:cs typeface="Courier New"/>
              </a:rPr>
              <a:t>= </a:t>
            </a:r>
            <a:r>
              <a:rPr sz="1900" spc="5" dirty="0">
                <a:solidFill>
                  <a:srgbClr val="04182D"/>
                </a:solidFill>
                <a:latin typeface="Courier New"/>
                <a:cs typeface="Courier New"/>
              </a:rPr>
              <a:t>[article[</a:t>
            </a:r>
            <a:r>
              <a:rPr sz="1900" spc="5" dirty="0">
                <a:solidFill>
                  <a:srgbClr val="BE2F72"/>
                </a:solidFill>
                <a:latin typeface="Courier New"/>
                <a:cs typeface="Courier New"/>
              </a:rPr>
              <a:t>'headline'</a:t>
            </a:r>
            <a:r>
              <a:rPr sz="1900" spc="5" dirty="0">
                <a:solidFill>
                  <a:srgbClr val="04182D"/>
                </a:solidFill>
                <a:latin typeface="Courier New"/>
                <a:cs typeface="Courier New"/>
              </a:rPr>
              <a:t>] </a:t>
            </a:r>
            <a:r>
              <a:rPr sz="1900" spc="5" dirty="0">
                <a:latin typeface="Courier New"/>
                <a:cs typeface="Courier New"/>
              </a:rPr>
              <a:t>for </a:t>
            </a:r>
            <a:r>
              <a:rPr sz="1900" spc="5" dirty="0">
                <a:solidFill>
                  <a:srgbClr val="04182D"/>
                </a:solidFill>
                <a:latin typeface="Courier New"/>
                <a:cs typeface="Courier New"/>
              </a:rPr>
              <a:t>article </a:t>
            </a:r>
            <a:r>
              <a:rPr sz="1900" spc="5" dirty="0">
                <a:latin typeface="Courier New"/>
                <a:cs typeface="Courier New"/>
              </a:rPr>
              <a:t>in </a:t>
            </a:r>
            <a:r>
              <a:rPr sz="1900" spc="5" dirty="0">
                <a:solidFill>
                  <a:srgbClr val="04182D"/>
                </a:solidFill>
                <a:latin typeface="Courier New"/>
                <a:cs typeface="Courier New"/>
              </a:rPr>
              <a:t>articles] </a:t>
            </a:r>
            <a:r>
              <a:rPr sz="1900" spc="-1130" dirty="0">
                <a:solidFill>
                  <a:srgbClr val="04182D"/>
                </a:solidFill>
                <a:latin typeface="Courier New"/>
                <a:cs typeface="Courier New"/>
              </a:rPr>
              <a:t> </a:t>
            </a:r>
            <a:r>
              <a:rPr sz="1900" spc="5" dirty="0">
                <a:solidFill>
                  <a:srgbClr val="04182D"/>
                </a:solidFill>
                <a:latin typeface="Courier New"/>
                <a:cs typeface="Courier New"/>
              </a:rPr>
              <a:t>headline_text</a:t>
            </a:r>
            <a:endParaRPr sz="1900">
              <a:latin typeface="Courier New"/>
              <a:cs typeface="Courier New"/>
            </a:endParaRPr>
          </a:p>
        </p:txBody>
      </p:sp>
      <p:sp>
        <p:nvSpPr>
          <p:cNvPr id="9" name="object 9"/>
          <p:cNvSpPr txBox="1"/>
          <p:nvPr/>
        </p:nvSpPr>
        <p:spPr>
          <a:xfrm>
            <a:off x="617724" y="2553866"/>
            <a:ext cx="7766050" cy="1254125"/>
          </a:xfrm>
          <a:prstGeom prst="rect">
            <a:avLst/>
          </a:prstGeom>
        </p:spPr>
        <p:txBody>
          <a:bodyPr vert="horz" wrap="square" lIns="0" tIns="132080" rIns="0" bIns="0" rtlCol="0">
            <a:spAutoFit/>
          </a:bodyPr>
          <a:lstStyle/>
          <a:p>
            <a:pPr marL="12700">
              <a:lnSpc>
                <a:spcPct val="100000"/>
              </a:lnSpc>
              <a:spcBef>
                <a:spcPts val="1040"/>
              </a:spcBef>
            </a:pPr>
            <a:r>
              <a:rPr sz="1900" spc="5" dirty="0">
                <a:solidFill>
                  <a:srgbClr val="FFFFFF"/>
                </a:solidFill>
                <a:latin typeface="Courier New"/>
                <a:cs typeface="Courier New"/>
              </a:rPr>
              <a:t>["Economic</a:t>
            </a:r>
            <a:r>
              <a:rPr sz="1900" spc="-5" dirty="0">
                <a:solidFill>
                  <a:srgbClr val="FFFFFF"/>
                </a:solidFill>
                <a:latin typeface="Courier New"/>
                <a:cs typeface="Courier New"/>
              </a:rPr>
              <a:t> </a:t>
            </a:r>
            <a:r>
              <a:rPr sz="1900" spc="5" dirty="0">
                <a:solidFill>
                  <a:srgbClr val="FFFFFF"/>
                </a:solidFill>
                <a:latin typeface="Courier New"/>
                <a:cs typeface="Courier New"/>
              </a:rPr>
              <a:t>Growth</a:t>
            </a:r>
            <a:r>
              <a:rPr sz="1900" dirty="0">
                <a:solidFill>
                  <a:srgbClr val="FFFFFF"/>
                </a:solidFill>
                <a:latin typeface="Courier New"/>
                <a:cs typeface="Courier New"/>
              </a:rPr>
              <a:t> </a:t>
            </a:r>
            <a:r>
              <a:rPr sz="1900" spc="5" dirty="0">
                <a:solidFill>
                  <a:srgbClr val="FFFFFF"/>
                </a:solidFill>
                <a:latin typeface="Courier New"/>
                <a:cs typeface="Courier New"/>
              </a:rPr>
              <a:t>Continues</a:t>
            </a:r>
            <a:r>
              <a:rPr sz="1900" spc="-5" dirty="0">
                <a:solidFill>
                  <a:srgbClr val="FFFFFF"/>
                </a:solidFill>
                <a:latin typeface="Courier New"/>
                <a:cs typeface="Courier New"/>
              </a:rPr>
              <a:t> </a:t>
            </a:r>
            <a:r>
              <a:rPr sz="1900" spc="5" dirty="0">
                <a:solidFill>
                  <a:srgbClr val="FFFFFF"/>
                </a:solidFill>
                <a:latin typeface="Courier New"/>
                <a:cs typeface="Courier New"/>
              </a:rPr>
              <a:t>Amid</a:t>
            </a:r>
            <a:r>
              <a:rPr sz="1900" dirty="0">
                <a:solidFill>
                  <a:srgbClr val="FFFFFF"/>
                </a:solidFill>
                <a:latin typeface="Courier New"/>
                <a:cs typeface="Courier New"/>
              </a:rPr>
              <a:t> </a:t>
            </a:r>
            <a:r>
              <a:rPr sz="1900" spc="5" dirty="0">
                <a:solidFill>
                  <a:srgbClr val="FFFFFF"/>
                </a:solidFill>
                <a:latin typeface="Courier New"/>
                <a:cs typeface="Courier New"/>
              </a:rPr>
              <a:t>Global</a:t>
            </a:r>
            <a:r>
              <a:rPr sz="1900" spc="-5" dirty="0">
                <a:solidFill>
                  <a:srgbClr val="FFFFFF"/>
                </a:solidFill>
                <a:latin typeface="Courier New"/>
                <a:cs typeface="Courier New"/>
              </a:rPr>
              <a:t> </a:t>
            </a:r>
            <a:r>
              <a:rPr sz="1900" spc="5" dirty="0">
                <a:solidFill>
                  <a:srgbClr val="FFFFFF"/>
                </a:solidFill>
                <a:latin typeface="Courier New"/>
                <a:cs typeface="Courier New"/>
              </a:rPr>
              <a:t>Uncertainty",</a:t>
            </a:r>
            <a:endParaRPr sz="1900">
              <a:latin typeface="Courier New"/>
              <a:cs typeface="Courier New"/>
            </a:endParaRPr>
          </a:p>
          <a:p>
            <a:pPr marL="158115">
              <a:lnSpc>
                <a:spcPct val="100000"/>
              </a:lnSpc>
              <a:spcBef>
                <a:spcPts val="940"/>
              </a:spcBef>
            </a:pPr>
            <a:r>
              <a:rPr sz="1900" spc="5" dirty="0">
                <a:solidFill>
                  <a:srgbClr val="FFFFFF"/>
                </a:solidFill>
                <a:latin typeface="Courier New"/>
                <a:cs typeface="Courier New"/>
              </a:rPr>
              <a:t>...,</a:t>
            </a:r>
            <a:endParaRPr sz="1900">
              <a:latin typeface="Courier New"/>
              <a:cs typeface="Courier New"/>
            </a:endParaRPr>
          </a:p>
          <a:p>
            <a:pPr marL="158115">
              <a:lnSpc>
                <a:spcPct val="100000"/>
              </a:lnSpc>
              <a:spcBef>
                <a:spcPts val="944"/>
              </a:spcBef>
            </a:pPr>
            <a:r>
              <a:rPr sz="1900" spc="5" dirty="0">
                <a:solidFill>
                  <a:srgbClr val="FFFFFF"/>
                </a:solidFill>
                <a:latin typeface="Courier New"/>
                <a:cs typeface="Courier New"/>
              </a:rPr>
              <a:t>"1.5</a:t>
            </a:r>
            <a:r>
              <a:rPr sz="1900" dirty="0">
                <a:solidFill>
                  <a:srgbClr val="FFFFFF"/>
                </a:solidFill>
                <a:latin typeface="Courier New"/>
                <a:cs typeface="Courier New"/>
              </a:rPr>
              <a:t> </a:t>
            </a:r>
            <a:r>
              <a:rPr sz="1900" spc="5" dirty="0">
                <a:solidFill>
                  <a:srgbClr val="FFFFFF"/>
                </a:solidFill>
                <a:latin typeface="Courier New"/>
                <a:cs typeface="Courier New"/>
              </a:rPr>
              <a:t>Billion</a:t>
            </a:r>
            <a:r>
              <a:rPr sz="1900" dirty="0">
                <a:solidFill>
                  <a:srgbClr val="FFFFFF"/>
                </a:solidFill>
                <a:latin typeface="Courier New"/>
                <a:cs typeface="Courier New"/>
              </a:rPr>
              <a:t> </a:t>
            </a:r>
            <a:r>
              <a:rPr sz="1900" spc="5" dirty="0">
                <a:solidFill>
                  <a:srgbClr val="FFFFFF"/>
                </a:solidFill>
                <a:latin typeface="Courier New"/>
                <a:cs typeface="Courier New"/>
              </a:rPr>
              <a:t>Tune-in</a:t>
            </a:r>
            <a:r>
              <a:rPr sz="1900" dirty="0">
                <a:solidFill>
                  <a:srgbClr val="FFFFFF"/>
                </a:solidFill>
                <a:latin typeface="Courier New"/>
                <a:cs typeface="Courier New"/>
              </a:rPr>
              <a:t> </a:t>
            </a:r>
            <a:r>
              <a:rPr sz="1900" spc="5" dirty="0">
                <a:solidFill>
                  <a:srgbClr val="FFFFFF"/>
                </a:solidFill>
                <a:latin typeface="Courier New"/>
                <a:cs typeface="Courier New"/>
              </a:rPr>
              <a:t>to</a:t>
            </a:r>
            <a:r>
              <a:rPr sz="1900" dirty="0">
                <a:solidFill>
                  <a:srgbClr val="FFFFFF"/>
                </a:solidFill>
                <a:latin typeface="Courier New"/>
                <a:cs typeface="Courier New"/>
              </a:rPr>
              <a:t> </a:t>
            </a:r>
            <a:r>
              <a:rPr sz="1900" spc="5" dirty="0">
                <a:solidFill>
                  <a:srgbClr val="FFFFFF"/>
                </a:solidFill>
                <a:latin typeface="Courier New"/>
                <a:cs typeface="Courier New"/>
              </a:rPr>
              <a:t>the</a:t>
            </a:r>
            <a:r>
              <a:rPr sz="1900" dirty="0">
                <a:solidFill>
                  <a:srgbClr val="FFFFFF"/>
                </a:solidFill>
                <a:latin typeface="Courier New"/>
                <a:cs typeface="Courier New"/>
              </a:rPr>
              <a:t> </a:t>
            </a:r>
            <a:r>
              <a:rPr sz="1900" spc="5" dirty="0">
                <a:solidFill>
                  <a:srgbClr val="FFFFFF"/>
                </a:solidFill>
                <a:latin typeface="Courier New"/>
                <a:cs typeface="Courier New"/>
              </a:rPr>
              <a:t>World</a:t>
            </a:r>
            <a:r>
              <a:rPr sz="1900" dirty="0">
                <a:solidFill>
                  <a:srgbClr val="FFFFFF"/>
                </a:solidFill>
                <a:latin typeface="Courier New"/>
                <a:cs typeface="Courier New"/>
              </a:rPr>
              <a:t> </a:t>
            </a:r>
            <a:r>
              <a:rPr sz="1900" spc="5" dirty="0">
                <a:solidFill>
                  <a:srgbClr val="FFFFFF"/>
                </a:solidFill>
                <a:latin typeface="Courier New"/>
                <a:cs typeface="Courier New"/>
              </a:rPr>
              <a:t>Cup</a:t>
            </a:r>
            <a:r>
              <a:rPr sz="1900" dirty="0">
                <a:solidFill>
                  <a:srgbClr val="FFFFFF"/>
                </a:solidFill>
                <a:latin typeface="Courier New"/>
                <a:cs typeface="Courier New"/>
              </a:rPr>
              <a:t> </a:t>
            </a:r>
            <a:r>
              <a:rPr sz="1900" spc="5" dirty="0">
                <a:solidFill>
                  <a:srgbClr val="FFFFFF"/>
                </a:solidFill>
                <a:latin typeface="Courier New"/>
                <a:cs typeface="Courier New"/>
              </a:rPr>
              <a:t>Final"]</a:t>
            </a:r>
            <a:endParaRPr sz="1900">
              <a:latin typeface="Courier New"/>
              <a:cs typeface="Courier New"/>
            </a:endParaRPr>
          </a:p>
        </p:txBody>
      </p:sp>
      <p:sp>
        <p:nvSpPr>
          <p:cNvPr id="10" name="object 10"/>
          <p:cNvSpPr txBox="1"/>
          <p:nvPr/>
        </p:nvSpPr>
        <p:spPr>
          <a:xfrm>
            <a:off x="630424" y="4314319"/>
            <a:ext cx="8634730" cy="2949575"/>
          </a:xfrm>
          <a:prstGeom prst="rect">
            <a:avLst/>
          </a:prstGeom>
        </p:spPr>
        <p:txBody>
          <a:bodyPr vert="horz" wrap="square" lIns="0" tIns="12065" rIns="0" bIns="0" rtlCol="0">
            <a:spAutoFit/>
          </a:bodyPr>
          <a:lstStyle/>
          <a:p>
            <a:pPr marL="291465" marR="3368675" indent="-292100">
              <a:lnSpc>
                <a:spcPct val="141400"/>
              </a:lnSpc>
              <a:spcBef>
                <a:spcPts val="95"/>
              </a:spcBef>
            </a:pPr>
            <a:r>
              <a:rPr sz="1900" spc="5" dirty="0">
                <a:solidFill>
                  <a:srgbClr val="04182D"/>
                </a:solidFill>
                <a:latin typeface="Courier New"/>
                <a:cs typeface="Courier New"/>
              </a:rPr>
              <a:t>response </a:t>
            </a:r>
            <a:r>
              <a:rPr sz="1900" spc="10" dirty="0">
                <a:solidFill>
                  <a:srgbClr val="04182D"/>
                </a:solidFill>
                <a:latin typeface="Courier New"/>
                <a:cs typeface="Courier New"/>
              </a:rPr>
              <a:t>= </a:t>
            </a:r>
            <a:r>
              <a:rPr sz="1900" spc="5" dirty="0">
                <a:solidFill>
                  <a:srgbClr val="04182D"/>
                </a:solidFill>
                <a:latin typeface="Courier New"/>
                <a:cs typeface="Courier New"/>
              </a:rPr>
              <a:t>client.embeddings.create( </a:t>
            </a:r>
            <a:r>
              <a:rPr sz="1900" spc="-1130" dirty="0">
                <a:solidFill>
                  <a:srgbClr val="04182D"/>
                </a:solidFill>
                <a:latin typeface="Courier New"/>
                <a:cs typeface="Courier New"/>
              </a:rPr>
              <a:t> </a:t>
            </a:r>
            <a:r>
              <a:rPr sz="1900" spc="5" dirty="0">
                <a:solidFill>
                  <a:srgbClr val="04182D"/>
                </a:solidFill>
                <a:latin typeface="Courier New"/>
                <a:cs typeface="Courier New"/>
              </a:rPr>
              <a:t>model=</a:t>
            </a:r>
            <a:r>
              <a:rPr sz="1900" spc="5" dirty="0">
                <a:solidFill>
                  <a:srgbClr val="BE2F72"/>
                </a:solidFill>
                <a:latin typeface="Courier New"/>
                <a:cs typeface="Courier New"/>
              </a:rPr>
              <a:t>"text-embedding-3-small"</a:t>
            </a:r>
            <a:r>
              <a:rPr sz="1900" spc="5" dirty="0">
                <a:solidFill>
                  <a:srgbClr val="04182D"/>
                </a:solidFill>
                <a:latin typeface="Courier New"/>
                <a:cs typeface="Courier New"/>
              </a:rPr>
              <a:t>, </a:t>
            </a:r>
            <a:r>
              <a:rPr sz="1900" spc="10" dirty="0">
                <a:solidFill>
                  <a:srgbClr val="04182D"/>
                </a:solidFill>
                <a:latin typeface="Courier New"/>
                <a:cs typeface="Courier New"/>
              </a:rPr>
              <a:t> </a:t>
            </a:r>
            <a:r>
              <a:rPr sz="1900" spc="5" dirty="0">
                <a:solidFill>
                  <a:srgbClr val="008600"/>
                </a:solidFill>
                <a:latin typeface="Courier New"/>
                <a:cs typeface="Courier New"/>
              </a:rPr>
              <a:t>input</a:t>
            </a:r>
            <a:r>
              <a:rPr sz="1900" spc="5" dirty="0">
                <a:solidFill>
                  <a:srgbClr val="04182D"/>
                </a:solidFill>
                <a:latin typeface="Courier New"/>
                <a:cs typeface="Courier New"/>
              </a:rPr>
              <a:t>=headline_text</a:t>
            </a:r>
            <a:endParaRPr sz="1900">
              <a:latin typeface="Courier New"/>
              <a:cs typeface="Courier New"/>
            </a:endParaRPr>
          </a:p>
          <a:p>
            <a:pPr>
              <a:lnSpc>
                <a:spcPct val="100000"/>
              </a:lnSpc>
              <a:spcBef>
                <a:spcPts val="945"/>
              </a:spcBef>
            </a:pPr>
            <a:r>
              <a:rPr sz="1900" spc="10" dirty="0">
                <a:solidFill>
                  <a:srgbClr val="04182D"/>
                </a:solidFill>
                <a:latin typeface="Courier New"/>
                <a:cs typeface="Courier New"/>
              </a:rPr>
              <a:t>)</a:t>
            </a:r>
            <a:endParaRPr sz="1900">
              <a:latin typeface="Courier New"/>
              <a:cs typeface="Courier New"/>
            </a:endParaRPr>
          </a:p>
          <a:p>
            <a:pPr>
              <a:lnSpc>
                <a:spcPct val="100000"/>
              </a:lnSpc>
              <a:spcBef>
                <a:spcPts val="940"/>
              </a:spcBef>
            </a:pPr>
            <a:r>
              <a:rPr sz="1900" spc="5" dirty="0">
                <a:solidFill>
                  <a:srgbClr val="04182D"/>
                </a:solidFill>
                <a:latin typeface="Courier New"/>
                <a:cs typeface="Courier New"/>
              </a:rPr>
              <a:t>response_dict</a:t>
            </a:r>
            <a:r>
              <a:rPr sz="1900" spc="-25" dirty="0">
                <a:solidFill>
                  <a:srgbClr val="04182D"/>
                </a:solidFill>
                <a:latin typeface="Courier New"/>
                <a:cs typeface="Courier New"/>
              </a:rPr>
              <a:t> </a:t>
            </a:r>
            <a:r>
              <a:rPr sz="1900" spc="10" dirty="0">
                <a:solidFill>
                  <a:srgbClr val="04182D"/>
                </a:solidFill>
                <a:latin typeface="Courier New"/>
                <a:cs typeface="Courier New"/>
              </a:rPr>
              <a:t>=</a:t>
            </a:r>
            <a:r>
              <a:rPr sz="1900" spc="-20" dirty="0">
                <a:solidFill>
                  <a:srgbClr val="04182D"/>
                </a:solidFill>
                <a:latin typeface="Courier New"/>
                <a:cs typeface="Courier New"/>
              </a:rPr>
              <a:t> </a:t>
            </a:r>
            <a:r>
              <a:rPr sz="1900" spc="5" dirty="0">
                <a:solidFill>
                  <a:srgbClr val="04182D"/>
                </a:solidFill>
                <a:latin typeface="Courier New"/>
                <a:cs typeface="Courier New"/>
              </a:rPr>
              <a:t>response.model_dump()</a:t>
            </a:r>
            <a:endParaRPr sz="1900">
              <a:latin typeface="Courier New"/>
              <a:cs typeface="Courier New"/>
            </a:endParaRPr>
          </a:p>
          <a:p>
            <a:pPr>
              <a:lnSpc>
                <a:spcPct val="100000"/>
              </a:lnSpc>
              <a:spcBef>
                <a:spcPts val="45"/>
              </a:spcBef>
            </a:pPr>
            <a:endParaRPr sz="3350">
              <a:latin typeface="Courier New"/>
              <a:cs typeface="Courier New"/>
            </a:endParaRPr>
          </a:p>
          <a:p>
            <a:pPr marL="229235">
              <a:lnSpc>
                <a:spcPct val="100000"/>
              </a:lnSpc>
            </a:pPr>
            <a:r>
              <a:rPr sz="2550" b="1" spc="-50" dirty="0">
                <a:solidFill>
                  <a:srgbClr val="04182D"/>
                </a:solidFill>
                <a:latin typeface="Tahoma"/>
                <a:cs typeface="Tahoma"/>
              </a:rPr>
              <a:t>Batching</a:t>
            </a:r>
            <a:r>
              <a:rPr sz="2550" b="1" dirty="0">
                <a:solidFill>
                  <a:srgbClr val="04182D"/>
                </a:solidFill>
                <a:latin typeface="Tahoma"/>
                <a:cs typeface="Tahoma"/>
              </a:rPr>
              <a:t> </a:t>
            </a:r>
            <a:r>
              <a:rPr sz="2550" spc="65" dirty="0">
                <a:solidFill>
                  <a:srgbClr val="04182D"/>
                </a:solidFill>
                <a:latin typeface="Tahoma"/>
                <a:cs typeface="Tahoma"/>
              </a:rPr>
              <a:t>is</a:t>
            </a:r>
            <a:r>
              <a:rPr sz="2550" spc="-45" dirty="0">
                <a:solidFill>
                  <a:srgbClr val="04182D"/>
                </a:solidFill>
                <a:latin typeface="Tahoma"/>
                <a:cs typeface="Tahoma"/>
              </a:rPr>
              <a:t> </a:t>
            </a:r>
            <a:r>
              <a:rPr sz="2550" spc="95" dirty="0">
                <a:solidFill>
                  <a:srgbClr val="04182D"/>
                </a:solidFill>
                <a:latin typeface="Tahoma"/>
                <a:cs typeface="Tahoma"/>
              </a:rPr>
              <a:t>more</a:t>
            </a:r>
            <a:r>
              <a:rPr sz="2550" spc="-45" dirty="0">
                <a:solidFill>
                  <a:srgbClr val="04182D"/>
                </a:solidFill>
                <a:latin typeface="Tahoma"/>
                <a:cs typeface="Tahoma"/>
              </a:rPr>
              <a:t> </a:t>
            </a:r>
            <a:r>
              <a:rPr sz="2550" spc="110" dirty="0">
                <a:solidFill>
                  <a:srgbClr val="04182D"/>
                </a:solidFill>
                <a:latin typeface="Tahoma"/>
                <a:cs typeface="Tahoma"/>
              </a:rPr>
              <a:t>efficient</a:t>
            </a:r>
            <a:r>
              <a:rPr sz="2550" spc="-50" dirty="0">
                <a:solidFill>
                  <a:srgbClr val="04182D"/>
                </a:solidFill>
                <a:latin typeface="Tahoma"/>
                <a:cs typeface="Tahoma"/>
              </a:rPr>
              <a:t> </a:t>
            </a:r>
            <a:r>
              <a:rPr sz="2550" spc="114" dirty="0">
                <a:solidFill>
                  <a:srgbClr val="04182D"/>
                </a:solidFill>
                <a:latin typeface="Tahoma"/>
                <a:cs typeface="Tahoma"/>
              </a:rPr>
              <a:t>than</a:t>
            </a:r>
            <a:r>
              <a:rPr sz="2550" spc="-45" dirty="0">
                <a:solidFill>
                  <a:srgbClr val="04182D"/>
                </a:solidFill>
                <a:latin typeface="Tahoma"/>
                <a:cs typeface="Tahoma"/>
              </a:rPr>
              <a:t> </a:t>
            </a:r>
            <a:r>
              <a:rPr sz="2550" spc="85" dirty="0">
                <a:solidFill>
                  <a:srgbClr val="04182D"/>
                </a:solidFill>
                <a:latin typeface="Tahoma"/>
                <a:cs typeface="Tahoma"/>
              </a:rPr>
              <a:t>using</a:t>
            </a:r>
            <a:r>
              <a:rPr sz="2550" spc="-45" dirty="0">
                <a:solidFill>
                  <a:srgbClr val="04182D"/>
                </a:solidFill>
                <a:latin typeface="Tahoma"/>
                <a:cs typeface="Tahoma"/>
              </a:rPr>
              <a:t> </a:t>
            </a:r>
            <a:r>
              <a:rPr sz="2550" spc="90" dirty="0">
                <a:solidFill>
                  <a:srgbClr val="04182D"/>
                </a:solidFill>
                <a:latin typeface="Tahoma"/>
                <a:cs typeface="Tahoma"/>
              </a:rPr>
              <a:t>multiple</a:t>
            </a:r>
            <a:r>
              <a:rPr sz="2550" spc="-50" dirty="0">
                <a:solidFill>
                  <a:srgbClr val="04182D"/>
                </a:solidFill>
                <a:latin typeface="Tahoma"/>
                <a:cs typeface="Tahoma"/>
              </a:rPr>
              <a:t> </a:t>
            </a:r>
            <a:r>
              <a:rPr sz="2550" spc="40" dirty="0">
                <a:solidFill>
                  <a:srgbClr val="04182D"/>
                </a:solidFill>
                <a:latin typeface="Tahoma"/>
                <a:cs typeface="Tahoma"/>
              </a:rPr>
              <a:t>API</a:t>
            </a:r>
            <a:r>
              <a:rPr sz="2550" spc="-45" dirty="0">
                <a:solidFill>
                  <a:srgbClr val="04182D"/>
                </a:solidFill>
                <a:latin typeface="Tahoma"/>
                <a:cs typeface="Tahoma"/>
              </a:rPr>
              <a:t> </a:t>
            </a:r>
            <a:r>
              <a:rPr sz="2550" spc="140" dirty="0">
                <a:solidFill>
                  <a:srgbClr val="04182D"/>
                </a:solidFill>
                <a:latin typeface="Tahoma"/>
                <a:cs typeface="Tahoma"/>
              </a:rPr>
              <a:t>calls</a:t>
            </a:r>
            <a:endParaRPr sz="2550">
              <a:latin typeface="Tahoma"/>
              <a:cs typeface="Tahoma"/>
            </a:endParaRPr>
          </a:p>
        </p:txBody>
      </p:sp>
      <p:pic>
        <p:nvPicPr>
          <p:cNvPr id="11" name="object 11"/>
          <p:cNvPicPr/>
          <p:nvPr/>
        </p:nvPicPr>
        <p:blipFill>
          <a:blip r:embed="rId2" cstate="print"/>
          <a:stretch>
            <a:fillRect/>
          </a:stretch>
        </p:blipFill>
        <p:spPr>
          <a:xfrm>
            <a:off x="511759" y="7021332"/>
            <a:ext cx="102352" cy="10235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73"/>
            <a:ext cx="7075170"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5" dirty="0"/>
              <a:t>g</a:t>
            </a:r>
            <a:r>
              <a:rPr sz="4500" spc="-165" dirty="0"/>
              <a:t> </a:t>
            </a:r>
            <a:r>
              <a:rPr sz="4500" spc="-315" dirty="0"/>
              <a:t>m</a:t>
            </a:r>
            <a:r>
              <a:rPr sz="4500" spc="-325" dirty="0"/>
              <a:t>u</a:t>
            </a:r>
            <a:r>
              <a:rPr sz="4500" spc="-245" dirty="0"/>
              <a:t>l</a:t>
            </a:r>
            <a:r>
              <a:rPr sz="4500" spc="-225" dirty="0"/>
              <a:t>t</a:t>
            </a:r>
            <a:r>
              <a:rPr sz="4500" spc="-260" dirty="0"/>
              <a:t>i</a:t>
            </a:r>
            <a:r>
              <a:rPr sz="4500" spc="-185" dirty="0"/>
              <a:t>p</a:t>
            </a:r>
            <a:r>
              <a:rPr sz="4500" spc="-285" dirty="0"/>
              <a:t>l</a:t>
            </a:r>
            <a:r>
              <a:rPr sz="4500" spc="-75" dirty="0"/>
              <a:t>e</a:t>
            </a:r>
            <a:r>
              <a:rPr sz="4500" spc="-165" dirty="0"/>
              <a:t> </a:t>
            </a:r>
            <a:r>
              <a:rPr sz="4500" spc="-260" dirty="0"/>
              <a:t>i</a:t>
            </a:r>
            <a:r>
              <a:rPr sz="4500" spc="-330" dirty="0"/>
              <a:t>n</a:t>
            </a:r>
            <a:r>
              <a:rPr sz="4500" spc="-165" dirty="0"/>
              <a:t>p</a:t>
            </a:r>
            <a:r>
              <a:rPr sz="4500" spc="-325" dirty="0"/>
              <a:t>u</a:t>
            </a:r>
            <a:r>
              <a:rPr sz="4500" spc="-220" dirty="0"/>
              <a:t>t</a:t>
            </a:r>
            <a:r>
              <a:rPr sz="4500" spc="-195" dirty="0"/>
              <a:t>s</a:t>
            </a:r>
            <a:endParaRPr sz="4500"/>
          </a:p>
        </p:txBody>
      </p:sp>
      <p:sp>
        <p:nvSpPr>
          <p:cNvPr id="3" name="object 3"/>
          <p:cNvSpPr/>
          <p:nvPr/>
        </p:nvSpPr>
        <p:spPr>
          <a:xfrm>
            <a:off x="491289" y="1166800"/>
            <a:ext cx="14575155" cy="1719580"/>
          </a:xfrm>
          <a:custGeom>
            <a:avLst/>
            <a:gdLst/>
            <a:ahLst/>
            <a:cxnLst/>
            <a:rect l="l" t="t" r="r" b="b"/>
            <a:pathLst>
              <a:path w="14575155" h="1719580">
                <a:moveTo>
                  <a:pt x="14498413" y="1719512"/>
                </a:moveTo>
                <a:lnTo>
                  <a:pt x="76505" y="1719512"/>
                </a:lnTo>
                <a:lnTo>
                  <a:pt x="71180" y="1718988"/>
                </a:lnTo>
                <a:lnTo>
                  <a:pt x="31920" y="1702725"/>
                </a:lnTo>
                <a:lnTo>
                  <a:pt x="4175" y="1663998"/>
                </a:lnTo>
                <a:lnTo>
                  <a:pt x="0" y="1643007"/>
                </a:lnTo>
                <a:lnTo>
                  <a:pt x="0" y="1637631"/>
                </a:lnTo>
                <a:lnTo>
                  <a:pt x="0" y="76505"/>
                </a:lnTo>
                <a:lnTo>
                  <a:pt x="16786" y="31920"/>
                </a:lnTo>
                <a:lnTo>
                  <a:pt x="55513" y="4175"/>
                </a:lnTo>
                <a:lnTo>
                  <a:pt x="76505" y="0"/>
                </a:lnTo>
                <a:lnTo>
                  <a:pt x="14498413" y="0"/>
                </a:lnTo>
                <a:lnTo>
                  <a:pt x="14542998" y="16786"/>
                </a:lnTo>
                <a:lnTo>
                  <a:pt x="14570742" y="55513"/>
                </a:lnTo>
                <a:lnTo>
                  <a:pt x="14574918" y="76505"/>
                </a:lnTo>
                <a:lnTo>
                  <a:pt x="14574918" y="1643007"/>
                </a:lnTo>
                <a:lnTo>
                  <a:pt x="14558132" y="1687592"/>
                </a:lnTo>
                <a:lnTo>
                  <a:pt x="14519404" y="1715337"/>
                </a:lnTo>
                <a:lnTo>
                  <a:pt x="14503737" y="1718988"/>
                </a:lnTo>
                <a:lnTo>
                  <a:pt x="14498413" y="1719512"/>
                </a:lnTo>
                <a:close/>
              </a:path>
            </a:pathLst>
          </a:custGeom>
          <a:solidFill>
            <a:srgbClr val="F6F2EB"/>
          </a:solidFill>
        </p:spPr>
        <p:txBody>
          <a:bodyPr wrap="square" lIns="0" tIns="0" rIns="0" bIns="0" rtlCol="0"/>
          <a:lstStyle/>
          <a:p>
            <a:endParaRPr/>
          </a:p>
        </p:txBody>
      </p:sp>
      <p:grpSp>
        <p:nvGrpSpPr>
          <p:cNvPr id="4" name="object 4"/>
          <p:cNvGrpSpPr/>
          <p:nvPr/>
        </p:nvGrpSpPr>
        <p:grpSpPr>
          <a:xfrm>
            <a:off x="491289" y="3131958"/>
            <a:ext cx="14575155" cy="1801495"/>
            <a:chOff x="491289" y="3131958"/>
            <a:chExt cx="14575155" cy="1801495"/>
          </a:xfrm>
        </p:grpSpPr>
        <p:sp>
          <p:nvSpPr>
            <p:cNvPr id="5" name="object 5"/>
            <p:cNvSpPr/>
            <p:nvPr/>
          </p:nvSpPr>
          <p:spPr>
            <a:xfrm>
              <a:off x="491289" y="3131958"/>
              <a:ext cx="14575155" cy="1801495"/>
            </a:xfrm>
            <a:custGeom>
              <a:avLst/>
              <a:gdLst/>
              <a:ahLst/>
              <a:cxnLst/>
              <a:rect l="l" t="t" r="r" b="b"/>
              <a:pathLst>
                <a:path w="14575155" h="1801495">
                  <a:moveTo>
                    <a:pt x="14498413" y="1801394"/>
                  </a:moveTo>
                  <a:lnTo>
                    <a:pt x="76505" y="1801394"/>
                  </a:lnTo>
                  <a:lnTo>
                    <a:pt x="71180" y="1800870"/>
                  </a:lnTo>
                  <a:lnTo>
                    <a:pt x="31920" y="1784607"/>
                  </a:lnTo>
                  <a:lnTo>
                    <a:pt x="4175" y="1745879"/>
                  </a:lnTo>
                  <a:lnTo>
                    <a:pt x="0" y="1724889"/>
                  </a:lnTo>
                  <a:lnTo>
                    <a:pt x="0" y="1719512"/>
                  </a:lnTo>
                  <a:lnTo>
                    <a:pt x="0" y="76505"/>
                  </a:lnTo>
                  <a:lnTo>
                    <a:pt x="16786" y="31919"/>
                  </a:lnTo>
                  <a:lnTo>
                    <a:pt x="55513" y="4175"/>
                  </a:lnTo>
                  <a:lnTo>
                    <a:pt x="76505" y="0"/>
                  </a:lnTo>
                  <a:lnTo>
                    <a:pt x="14498413" y="0"/>
                  </a:lnTo>
                  <a:lnTo>
                    <a:pt x="14542998" y="16786"/>
                  </a:lnTo>
                  <a:lnTo>
                    <a:pt x="14570742" y="55513"/>
                  </a:lnTo>
                  <a:lnTo>
                    <a:pt x="14574918" y="76505"/>
                  </a:lnTo>
                  <a:lnTo>
                    <a:pt x="14574918" y="1724889"/>
                  </a:lnTo>
                  <a:lnTo>
                    <a:pt x="14558132" y="1769473"/>
                  </a:lnTo>
                  <a:lnTo>
                    <a:pt x="14519404" y="1797218"/>
                  </a:lnTo>
                  <a:lnTo>
                    <a:pt x="14503737" y="1800870"/>
                  </a:lnTo>
                  <a:lnTo>
                    <a:pt x="14498413" y="1801394"/>
                  </a:lnTo>
                  <a:close/>
                </a:path>
              </a:pathLst>
            </a:custGeom>
            <a:solidFill>
              <a:srgbClr val="F6F2EB"/>
            </a:solidFill>
          </p:spPr>
          <p:txBody>
            <a:bodyPr wrap="square" lIns="0" tIns="0" rIns="0" bIns="0" rtlCol="0"/>
            <a:lstStyle/>
            <a:p>
              <a:endParaRPr/>
            </a:p>
          </p:txBody>
        </p:sp>
        <p:sp>
          <p:nvSpPr>
            <p:cNvPr id="6" name="object 6"/>
            <p:cNvSpPr/>
            <p:nvPr/>
          </p:nvSpPr>
          <p:spPr>
            <a:xfrm>
              <a:off x="627020" y="3375543"/>
              <a:ext cx="368935" cy="168275"/>
            </a:xfrm>
            <a:custGeom>
              <a:avLst/>
              <a:gdLst/>
              <a:ahLst/>
              <a:cxnLst/>
              <a:rect l="l" t="t" r="r" b="b"/>
              <a:pathLst>
                <a:path w="368934" h="168275">
                  <a:moveTo>
                    <a:pt x="62655" y="41035"/>
                  </a:moveTo>
                  <a:lnTo>
                    <a:pt x="34371" y="41035"/>
                  </a:lnTo>
                  <a:lnTo>
                    <a:pt x="34371" y="34108"/>
                  </a:lnTo>
                  <a:lnTo>
                    <a:pt x="55440" y="2308"/>
                  </a:lnTo>
                  <a:lnTo>
                    <a:pt x="70002" y="0"/>
                  </a:lnTo>
                  <a:lnTo>
                    <a:pt x="110985" y="0"/>
                  </a:lnTo>
                  <a:lnTo>
                    <a:pt x="110985" y="26552"/>
                  </a:lnTo>
                  <a:lnTo>
                    <a:pt x="67518" y="26552"/>
                  </a:lnTo>
                  <a:lnTo>
                    <a:pt x="65664" y="27164"/>
                  </a:lnTo>
                  <a:lnTo>
                    <a:pt x="63250" y="29578"/>
                  </a:lnTo>
                  <a:lnTo>
                    <a:pt x="62655" y="31415"/>
                  </a:lnTo>
                  <a:lnTo>
                    <a:pt x="62655" y="41035"/>
                  </a:lnTo>
                  <a:close/>
                </a:path>
                <a:path w="368934" h="168275">
                  <a:moveTo>
                    <a:pt x="110985" y="67588"/>
                  </a:moveTo>
                  <a:lnTo>
                    <a:pt x="0" y="67588"/>
                  </a:lnTo>
                  <a:lnTo>
                    <a:pt x="0" y="41035"/>
                  </a:lnTo>
                  <a:lnTo>
                    <a:pt x="110985" y="41035"/>
                  </a:lnTo>
                  <a:lnTo>
                    <a:pt x="110985" y="67588"/>
                  </a:lnTo>
                  <a:close/>
                </a:path>
                <a:path w="368934" h="168275">
                  <a:moveTo>
                    <a:pt x="62655" y="165822"/>
                  </a:moveTo>
                  <a:lnTo>
                    <a:pt x="34371" y="165822"/>
                  </a:lnTo>
                  <a:lnTo>
                    <a:pt x="34371" y="67588"/>
                  </a:lnTo>
                  <a:lnTo>
                    <a:pt x="62655" y="67588"/>
                  </a:lnTo>
                  <a:lnTo>
                    <a:pt x="62655" y="165822"/>
                  </a:lnTo>
                  <a:close/>
                </a:path>
                <a:path w="368934" h="168275">
                  <a:moveTo>
                    <a:pt x="185006" y="167973"/>
                  </a:moveTo>
                  <a:lnTo>
                    <a:pt x="148483" y="154644"/>
                  </a:lnTo>
                  <a:lnTo>
                    <a:pt x="134945" y="118384"/>
                  </a:lnTo>
                  <a:lnTo>
                    <a:pt x="134961" y="85902"/>
                  </a:lnTo>
                  <a:lnTo>
                    <a:pt x="148483" y="49851"/>
                  </a:lnTo>
                  <a:lnTo>
                    <a:pt x="185006" y="36522"/>
                  </a:lnTo>
                  <a:lnTo>
                    <a:pt x="195862" y="37355"/>
                  </a:lnTo>
                  <a:lnTo>
                    <a:pt x="230169" y="62655"/>
                  </a:lnTo>
                  <a:lnTo>
                    <a:pt x="177834" y="62655"/>
                  </a:lnTo>
                  <a:lnTo>
                    <a:pt x="172412" y="64614"/>
                  </a:lnTo>
                  <a:lnTo>
                    <a:pt x="165065" y="72415"/>
                  </a:lnTo>
                  <a:lnTo>
                    <a:pt x="163229" y="78275"/>
                  </a:lnTo>
                  <a:lnTo>
                    <a:pt x="163229" y="126220"/>
                  </a:lnTo>
                  <a:lnTo>
                    <a:pt x="165065" y="132098"/>
                  </a:lnTo>
                  <a:lnTo>
                    <a:pt x="172412" y="139899"/>
                  </a:lnTo>
                  <a:lnTo>
                    <a:pt x="177834" y="141840"/>
                  </a:lnTo>
                  <a:lnTo>
                    <a:pt x="230150" y="141840"/>
                  </a:lnTo>
                  <a:lnTo>
                    <a:pt x="227370" y="147380"/>
                  </a:lnTo>
                  <a:lnTo>
                    <a:pt x="221424" y="154644"/>
                  </a:lnTo>
                  <a:lnTo>
                    <a:pt x="214071" y="160476"/>
                  </a:lnTo>
                  <a:lnTo>
                    <a:pt x="205550" y="164641"/>
                  </a:lnTo>
                  <a:lnTo>
                    <a:pt x="195862" y="167140"/>
                  </a:lnTo>
                  <a:lnTo>
                    <a:pt x="185006" y="167973"/>
                  </a:lnTo>
                  <a:close/>
                </a:path>
                <a:path w="368934" h="168275">
                  <a:moveTo>
                    <a:pt x="230150" y="141840"/>
                  </a:moveTo>
                  <a:lnTo>
                    <a:pt x="192143" y="141840"/>
                  </a:lnTo>
                  <a:lnTo>
                    <a:pt x="197548" y="139899"/>
                  </a:lnTo>
                  <a:lnTo>
                    <a:pt x="204929" y="132098"/>
                  </a:lnTo>
                  <a:lnTo>
                    <a:pt x="206783" y="126220"/>
                  </a:lnTo>
                  <a:lnTo>
                    <a:pt x="206783" y="78275"/>
                  </a:lnTo>
                  <a:lnTo>
                    <a:pt x="204929" y="72415"/>
                  </a:lnTo>
                  <a:lnTo>
                    <a:pt x="201221" y="68532"/>
                  </a:lnTo>
                  <a:lnTo>
                    <a:pt x="197548" y="64614"/>
                  </a:lnTo>
                  <a:lnTo>
                    <a:pt x="192143" y="62655"/>
                  </a:lnTo>
                  <a:lnTo>
                    <a:pt x="230169" y="62655"/>
                  </a:lnTo>
                  <a:lnTo>
                    <a:pt x="231631" y="65581"/>
                  </a:lnTo>
                  <a:lnTo>
                    <a:pt x="234166" y="75128"/>
                  </a:lnTo>
                  <a:lnTo>
                    <a:pt x="235015" y="85902"/>
                  </a:lnTo>
                  <a:lnTo>
                    <a:pt x="235015" y="118384"/>
                  </a:lnTo>
                  <a:lnTo>
                    <a:pt x="234166" y="129250"/>
                  </a:lnTo>
                  <a:lnTo>
                    <a:pt x="231617" y="138915"/>
                  </a:lnTo>
                  <a:lnTo>
                    <a:pt x="230150" y="141840"/>
                  </a:lnTo>
                  <a:close/>
                </a:path>
                <a:path w="368934" h="168275">
                  <a:moveTo>
                    <a:pt x="306385" y="64229"/>
                  </a:moveTo>
                  <a:lnTo>
                    <a:pt x="292244" y="64229"/>
                  </a:lnTo>
                  <a:lnTo>
                    <a:pt x="295078" y="52108"/>
                  </a:lnTo>
                  <a:lnTo>
                    <a:pt x="301218" y="43449"/>
                  </a:lnTo>
                  <a:lnTo>
                    <a:pt x="310663" y="38254"/>
                  </a:lnTo>
                  <a:lnTo>
                    <a:pt x="323415" y="36522"/>
                  </a:lnTo>
                  <a:lnTo>
                    <a:pt x="333208" y="37339"/>
                  </a:lnTo>
                  <a:lnTo>
                    <a:pt x="364194" y="61815"/>
                  </a:lnTo>
                  <a:lnTo>
                    <a:pt x="312045" y="61815"/>
                  </a:lnTo>
                  <a:lnTo>
                    <a:pt x="306692" y="63897"/>
                  </a:lnTo>
                  <a:lnTo>
                    <a:pt x="306385" y="64229"/>
                  </a:lnTo>
                  <a:close/>
                </a:path>
                <a:path w="368934" h="168275">
                  <a:moveTo>
                    <a:pt x="297124" y="165822"/>
                  </a:moveTo>
                  <a:lnTo>
                    <a:pt x="268893" y="165822"/>
                  </a:lnTo>
                  <a:lnTo>
                    <a:pt x="268893" y="38674"/>
                  </a:lnTo>
                  <a:lnTo>
                    <a:pt x="296705" y="38674"/>
                  </a:lnTo>
                  <a:lnTo>
                    <a:pt x="292244" y="64229"/>
                  </a:lnTo>
                  <a:lnTo>
                    <a:pt x="306385" y="64229"/>
                  </a:lnTo>
                  <a:lnTo>
                    <a:pt x="299031" y="72223"/>
                  </a:lnTo>
                  <a:lnTo>
                    <a:pt x="297169" y="78100"/>
                  </a:lnTo>
                  <a:lnTo>
                    <a:pt x="297124" y="165822"/>
                  </a:lnTo>
                  <a:close/>
                </a:path>
                <a:path w="368934" h="168275">
                  <a:moveTo>
                    <a:pt x="368701" y="95977"/>
                  </a:moveTo>
                  <a:lnTo>
                    <a:pt x="340469" y="95977"/>
                  </a:lnTo>
                  <a:lnTo>
                    <a:pt x="340469" y="78100"/>
                  </a:lnTo>
                  <a:lnTo>
                    <a:pt x="338615" y="72048"/>
                  </a:lnTo>
                  <a:lnTo>
                    <a:pt x="334907" y="67955"/>
                  </a:lnTo>
                  <a:lnTo>
                    <a:pt x="331233" y="63862"/>
                  </a:lnTo>
                  <a:lnTo>
                    <a:pt x="325898" y="61815"/>
                  </a:lnTo>
                  <a:lnTo>
                    <a:pt x="364194" y="61815"/>
                  </a:lnTo>
                  <a:lnTo>
                    <a:pt x="365618" y="64833"/>
                  </a:lnTo>
                  <a:lnTo>
                    <a:pt x="367930" y="74088"/>
                  </a:lnTo>
                  <a:lnTo>
                    <a:pt x="368701" y="84432"/>
                  </a:lnTo>
                  <a:lnTo>
                    <a:pt x="368701" y="95977"/>
                  </a:lnTo>
                  <a:close/>
                </a:path>
              </a:pathLst>
            </a:custGeom>
            <a:solidFill>
              <a:srgbClr val="007BB5"/>
            </a:solidFill>
          </p:spPr>
          <p:txBody>
            <a:bodyPr wrap="square" lIns="0" tIns="0" rIns="0" bIns="0" rtlCol="0"/>
            <a:lstStyle/>
            <a:p>
              <a:endParaRPr/>
            </a:p>
          </p:txBody>
        </p:sp>
        <p:pic>
          <p:nvPicPr>
            <p:cNvPr id="7" name="object 7"/>
            <p:cNvPicPr/>
            <p:nvPr/>
          </p:nvPicPr>
          <p:blipFill>
            <a:blip r:embed="rId2" cstate="print"/>
            <a:stretch>
              <a:fillRect/>
            </a:stretch>
          </p:blipFill>
          <p:spPr>
            <a:xfrm>
              <a:off x="2565456" y="3368039"/>
              <a:ext cx="230292" cy="173326"/>
            </a:xfrm>
            <a:prstGeom prst="rect">
              <a:avLst/>
            </a:prstGeom>
          </p:spPr>
        </p:pic>
      </p:grpSp>
      <p:sp>
        <p:nvSpPr>
          <p:cNvPr id="8" name="object 8"/>
          <p:cNvSpPr/>
          <p:nvPr/>
        </p:nvSpPr>
        <p:spPr>
          <a:xfrm>
            <a:off x="491289" y="5178997"/>
            <a:ext cx="14575155" cy="2783903"/>
          </a:xfrm>
          <a:custGeom>
            <a:avLst/>
            <a:gdLst/>
            <a:ahLst/>
            <a:cxnLst/>
            <a:rect l="l" t="t" r="r" b="b"/>
            <a:pathLst>
              <a:path w="14575155" h="2456815">
                <a:moveTo>
                  <a:pt x="14498413" y="2456446"/>
                </a:moveTo>
                <a:lnTo>
                  <a:pt x="76505" y="2456446"/>
                </a:lnTo>
                <a:lnTo>
                  <a:pt x="71180" y="2455921"/>
                </a:lnTo>
                <a:lnTo>
                  <a:pt x="31920" y="2439659"/>
                </a:lnTo>
                <a:lnTo>
                  <a:pt x="4175" y="2400932"/>
                </a:lnTo>
                <a:lnTo>
                  <a:pt x="0" y="2379941"/>
                </a:lnTo>
                <a:lnTo>
                  <a:pt x="0" y="2374565"/>
                </a:lnTo>
                <a:lnTo>
                  <a:pt x="0" y="76504"/>
                </a:lnTo>
                <a:lnTo>
                  <a:pt x="16786" y="31919"/>
                </a:lnTo>
                <a:lnTo>
                  <a:pt x="55513" y="4174"/>
                </a:lnTo>
                <a:lnTo>
                  <a:pt x="76505" y="0"/>
                </a:lnTo>
                <a:lnTo>
                  <a:pt x="14498413" y="0"/>
                </a:lnTo>
                <a:lnTo>
                  <a:pt x="14542998" y="16786"/>
                </a:lnTo>
                <a:lnTo>
                  <a:pt x="14570742" y="55513"/>
                </a:lnTo>
                <a:lnTo>
                  <a:pt x="14574918" y="76504"/>
                </a:lnTo>
                <a:lnTo>
                  <a:pt x="14574918" y="2379941"/>
                </a:lnTo>
                <a:lnTo>
                  <a:pt x="14558132" y="2424526"/>
                </a:lnTo>
                <a:lnTo>
                  <a:pt x="14519404" y="2452270"/>
                </a:lnTo>
                <a:lnTo>
                  <a:pt x="14503737" y="2455922"/>
                </a:lnTo>
                <a:lnTo>
                  <a:pt x="14498413" y="2456446"/>
                </a:lnTo>
                <a:close/>
              </a:path>
            </a:pathLst>
          </a:custGeom>
          <a:solidFill>
            <a:srgbClr val="04182D"/>
          </a:solidFill>
        </p:spPr>
        <p:txBody>
          <a:bodyPr wrap="square" lIns="0" tIns="0" rIns="0" bIns="0" rtlCol="0"/>
          <a:lstStyle/>
          <a:p>
            <a:endParaRPr/>
          </a:p>
        </p:txBody>
      </p:sp>
      <p:sp>
        <p:nvSpPr>
          <p:cNvPr id="9" name="object 9"/>
          <p:cNvSpPr txBox="1"/>
          <p:nvPr/>
        </p:nvSpPr>
        <p:spPr>
          <a:xfrm>
            <a:off x="601411" y="1197088"/>
            <a:ext cx="11759565" cy="6248400"/>
          </a:xfrm>
          <a:prstGeom prst="rect">
            <a:avLst/>
          </a:prstGeom>
        </p:spPr>
        <p:txBody>
          <a:bodyPr vert="horz" wrap="square" lIns="0" tIns="121920" rIns="0" bIns="0" rtlCol="0">
            <a:spAutoFit/>
          </a:bodyPr>
          <a:lstStyle/>
          <a:p>
            <a:pPr marL="12700">
              <a:lnSpc>
                <a:spcPct val="100000"/>
              </a:lnSpc>
              <a:spcBef>
                <a:spcPts val="960"/>
              </a:spcBef>
            </a:pPr>
            <a:r>
              <a:rPr sz="1700" spc="-5" dirty="0">
                <a:solidFill>
                  <a:srgbClr val="04182D"/>
                </a:solidFill>
                <a:latin typeface="Courier New"/>
                <a:cs typeface="Courier New"/>
              </a:rPr>
              <a:t>articles</a:t>
            </a:r>
            <a:r>
              <a:rPr sz="1700" spc="-45" dirty="0">
                <a:solidFill>
                  <a:srgbClr val="04182D"/>
                </a:solidFill>
                <a:latin typeface="Courier New"/>
                <a:cs typeface="Courier New"/>
              </a:rPr>
              <a:t> </a:t>
            </a:r>
            <a:r>
              <a:rPr sz="1700" spc="-5" dirty="0">
                <a:solidFill>
                  <a:srgbClr val="04182D"/>
                </a:solidFill>
                <a:latin typeface="Courier New"/>
                <a:cs typeface="Courier New"/>
              </a:rPr>
              <a:t>=</a:t>
            </a:r>
            <a:r>
              <a:rPr sz="1700" spc="-45" dirty="0">
                <a:solidFill>
                  <a:srgbClr val="04182D"/>
                </a:solidFill>
                <a:latin typeface="Courier New"/>
                <a:cs typeface="Courier New"/>
              </a:rPr>
              <a:t> </a:t>
            </a:r>
            <a:r>
              <a:rPr sz="1700" spc="-5" dirty="0">
                <a:solidFill>
                  <a:srgbClr val="04182D"/>
                </a:solidFill>
                <a:latin typeface="Courier New"/>
                <a:cs typeface="Courier New"/>
              </a:rPr>
              <a:t>[</a:t>
            </a:r>
            <a:endParaRPr sz="1700">
              <a:latin typeface="Courier New"/>
              <a:cs typeface="Courier New"/>
            </a:endParaRPr>
          </a:p>
          <a:p>
            <a:pPr marL="528320">
              <a:lnSpc>
                <a:spcPct val="100000"/>
              </a:lnSpc>
              <a:spcBef>
                <a:spcPts val="865"/>
              </a:spcBef>
            </a:pPr>
            <a:r>
              <a:rPr sz="1700" spc="-10" dirty="0">
                <a:solidFill>
                  <a:srgbClr val="04182D"/>
                </a:solidFill>
                <a:latin typeface="Courier New"/>
                <a:cs typeface="Courier New"/>
              </a:rPr>
              <a:t>{</a:t>
            </a:r>
            <a:r>
              <a:rPr sz="1700" spc="-10" dirty="0">
                <a:solidFill>
                  <a:srgbClr val="BE2F72"/>
                </a:solidFill>
                <a:latin typeface="Courier New"/>
                <a:cs typeface="Courier New"/>
              </a:rPr>
              <a:t>"headline"</a:t>
            </a:r>
            <a:r>
              <a:rPr sz="1700" spc="-10" dirty="0">
                <a:solidFill>
                  <a:srgbClr val="04182D"/>
                </a:solidFill>
                <a:latin typeface="Courier New"/>
                <a:cs typeface="Courier New"/>
              </a:rPr>
              <a:t>:</a:t>
            </a:r>
            <a:r>
              <a:rPr sz="1700" spc="5" dirty="0">
                <a:solidFill>
                  <a:srgbClr val="04182D"/>
                </a:solidFill>
                <a:latin typeface="Courier New"/>
                <a:cs typeface="Courier New"/>
              </a:rPr>
              <a:t> </a:t>
            </a:r>
            <a:r>
              <a:rPr sz="1700" spc="-5" dirty="0">
                <a:solidFill>
                  <a:srgbClr val="BE2F72"/>
                </a:solidFill>
                <a:latin typeface="Courier New"/>
                <a:cs typeface="Courier New"/>
              </a:rPr>
              <a:t>"Economic</a:t>
            </a:r>
            <a:r>
              <a:rPr sz="1700" spc="10" dirty="0">
                <a:solidFill>
                  <a:srgbClr val="BE2F72"/>
                </a:solidFill>
                <a:latin typeface="Courier New"/>
                <a:cs typeface="Courier New"/>
              </a:rPr>
              <a:t> </a:t>
            </a:r>
            <a:r>
              <a:rPr sz="1700" spc="-5" dirty="0">
                <a:solidFill>
                  <a:srgbClr val="BE2F72"/>
                </a:solidFill>
                <a:latin typeface="Courier New"/>
                <a:cs typeface="Courier New"/>
              </a:rPr>
              <a:t>Growth</a:t>
            </a:r>
            <a:r>
              <a:rPr sz="1700" spc="10" dirty="0">
                <a:solidFill>
                  <a:srgbClr val="BE2F72"/>
                </a:solidFill>
                <a:latin typeface="Courier New"/>
                <a:cs typeface="Courier New"/>
              </a:rPr>
              <a:t> </a:t>
            </a:r>
            <a:r>
              <a:rPr sz="1700" spc="-5" dirty="0">
                <a:solidFill>
                  <a:srgbClr val="BE2F72"/>
                </a:solidFill>
                <a:latin typeface="Courier New"/>
                <a:cs typeface="Courier New"/>
              </a:rPr>
              <a:t>Continues</a:t>
            </a:r>
            <a:r>
              <a:rPr sz="1700" spc="10" dirty="0">
                <a:solidFill>
                  <a:srgbClr val="BE2F72"/>
                </a:solidFill>
                <a:latin typeface="Courier New"/>
                <a:cs typeface="Courier New"/>
              </a:rPr>
              <a:t> </a:t>
            </a:r>
            <a:r>
              <a:rPr sz="1700" spc="-5" dirty="0">
                <a:solidFill>
                  <a:srgbClr val="BE2F72"/>
                </a:solidFill>
                <a:latin typeface="Courier New"/>
                <a:cs typeface="Courier New"/>
              </a:rPr>
              <a:t>Amid</a:t>
            </a:r>
            <a:r>
              <a:rPr sz="1700" spc="10" dirty="0">
                <a:solidFill>
                  <a:srgbClr val="BE2F72"/>
                </a:solidFill>
                <a:latin typeface="Courier New"/>
                <a:cs typeface="Courier New"/>
              </a:rPr>
              <a:t> </a:t>
            </a:r>
            <a:r>
              <a:rPr sz="1700" spc="-5" dirty="0">
                <a:solidFill>
                  <a:srgbClr val="BE2F72"/>
                </a:solidFill>
                <a:latin typeface="Courier New"/>
                <a:cs typeface="Courier New"/>
              </a:rPr>
              <a:t>Global</a:t>
            </a:r>
            <a:r>
              <a:rPr sz="1700" spc="10" dirty="0">
                <a:solidFill>
                  <a:srgbClr val="BE2F72"/>
                </a:solidFill>
                <a:latin typeface="Courier New"/>
                <a:cs typeface="Courier New"/>
              </a:rPr>
              <a:t> </a:t>
            </a:r>
            <a:r>
              <a:rPr sz="1700" spc="-10" dirty="0">
                <a:solidFill>
                  <a:srgbClr val="BE2F72"/>
                </a:solidFill>
                <a:latin typeface="Courier New"/>
                <a:cs typeface="Courier New"/>
              </a:rPr>
              <a:t>Uncertainty"</a:t>
            </a:r>
            <a:r>
              <a:rPr sz="1700" spc="-10" dirty="0">
                <a:solidFill>
                  <a:srgbClr val="04182D"/>
                </a:solidFill>
                <a:latin typeface="Courier New"/>
                <a:cs typeface="Courier New"/>
              </a:rPr>
              <a:t>,</a:t>
            </a:r>
            <a:r>
              <a:rPr sz="1700" spc="5" dirty="0">
                <a:solidFill>
                  <a:srgbClr val="04182D"/>
                </a:solidFill>
                <a:latin typeface="Courier New"/>
                <a:cs typeface="Courier New"/>
              </a:rPr>
              <a:t> </a:t>
            </a:r>
            <a:r>
              <a:rPr sz="1700" spc="-10" dirty="0">
                <a:solidFill>
                  <a:srgbClr val="BE2F72"/>
                </a:solidFill>
                <a:latin typeface="Courier New"/>
                <a:cs typeface="Courier New"/>
              </a:rPr>
              <a:t>"topic"</a:t>
            </a:r>
            <a:r>
              <a:rPr sz="1700" spc="-10" dirty="0">
                <a:solidFill>
                  <a:srgbClr val="04182D"/>
                </a:solidFill>
                <a:latin typeface="Courier New"/>
                <a:cs typeface="Courier New"/>
              </a:rPr>
              <a:t>:</a:t>
            </a:r>
            <a:r>
              <a:rPr sz="1700" spc="5" dirty="0">
                <a:solidFill>
                  <a:srgbClr val="04182D"/>
                </a:solidFill>
                <a:latin typeface="Courier New"/>
                <a:cs typeface="Courier New"/>
              </a:rPr>
              <a:t> </a:t>
            </a:r>
            <a:r>
              <a:rPr sz="1700" spc="-10" dirty="0">
                <a:solidFill>
                  <a:srgbClr val="BE2F72"/>
                </a:solidFill>
                <a:latin typeface="Courier New"/>
                <a:cs typeface="Courier New"/>
              </a:rPr>
              <a:t>"Business"</a:t>
            </a:r>
            <a:r>
              <a:rPr sz="1700" spc="-10" dirty="0">
                <a:solidFill>
                  <a:srgbClr val="04182D"/>
                </a:solidFill>
                <a:latin typeface="Courier New"/>
                <a:cs typeface="Courier New"/>
              </a:rPr>
              <a:t>},</a:t>
            </a:r>
            <a:endParaRPr sz="1700">
              <a:latin typeface="Courier New"/>
              <a:cs typeface="Courier New"/>
            </a:endParaRPr>
          </a:p>
          <a:p>
            <a:pPr marL="657225">
              <a:lnSpc>
                <a:spcPct val="100000"/>
              </a:lnSpc>
              <a:spcBef>
                <a:spcPts val="860"/>
              </a:spcBef>
            </a:pPr>
            <a:r>
              <a:rPr sz="1700" spc="-5" dirty="0">
                <a:solidFill>
                  <a:srgbClr val="04182D"/>
                </a:solidFill>
                <a:latin typeface="Courier New"/>
                <a:cs typeface="Courier New"/>
              </a:rPr>
              <a:t>...</a:t>
            </a:r>
            <a:endParaRPr sz="1700">
              <a:latin typeface="Courier New"/>
              <a:cs typeface="Courier New"/>
            </a:endParaRPr>
          </a:p>
          <a:p>
            <a:pPr marL="12700">
              <a:lnSpc>
                <a:spcPct val="100000"/>
              </a:lnSpc>
              <a:spcBef>
                <a:spcPts val="860"/>
              </a:spcBef>
            </a:pPr>
            <a:r>
              <a:rPr sz="1700" spc="-5" dirty="0">
                <a:solidFill>
                  <a:srgbClr val="04182D"/>
                </a:solidFill>
                <a:latin typeface="Courier New"/>
                <a:cs typeface="Courier New"/>
              </a:rPr>
              <a:t>]</a:t>
            </a:r>
            <a:endParaRPr sz="1700">
              <a:latin typeface="Courier New"/>
              <a:cs typeface="Courier New"/>
            </a:endParaRPr>
          </a:p>
          <a:p>
            <a:pPr>
              <a:lnSpc>
                <a:spcPct val="100000"/>
              </a:lnSpc>
            </a:pPr>
            <a:endParaRPr sz="2100">
              <a:latin typeface="Courier New"/>
              <a:cs typeface="Courier New"/>
            </a:endParaRPr>
          </a:p>
          <a:p>
            <a:pPr>
              <a:lnSpc>
                <a:spcPct val="100000"/>
              </a:lnSpc>
              <a:spcBef>
                <a:spcPts val="10"/>
              </a:spcBef>
            </a:pPr>
            <a:endParaRPr sz="2350">
              <a:latin typeface="Courier New"/>
              <a:cs typeface="Courier New"/>
            </a:endParaRPr>
          </a:p>
          <a:p>
            <a:pPr marL="12700">
              <a:lnSpc>
                <a:spcPct val="100000"/>
              </a:lnSpc>
            </a:pPr>
            <a:r>
              <a:rPr sz="1700" spc="-5" dirty="0">
                <a:latin typeface="Courier New"/>
                <a:cs typeface="Courier New"/>
              </a:rPr>
              <a:t>for</a:t>
            </a:r>
            <a:r>
              <a:rPr sz="1700" spc="-35" dirty="0">
                <a:latin typeface="Courier New"/>
                <a:cs typeface="Courier New"/>
              </a:rPr>
              <a:t> </a:t>
            </a:r>
            <a:r>
              <a:rPr sz="1700" spc="-5" dirty="0">
                <a:solidFill>
                  <a:srgbClr val="04182D"/>
                </a:solidFill>
                <a:latin typeface="Courier New"/>
                <a:cs typeface="Courier New"/>
              </a:rPr>
              <a:t>i,</a:t>
            </a:r>
            <a:r>
              <a:rPr sz="1700" spc="-25" dirty="0">
                <a:solidFill>
                  <a:srgbClr val="04182D"/>
                </a:solidFill>
                <a:latin typeface="Courier New"/>
                <a:cs typeface="Courier New"/>
              </a:rPr>
              <a:t> </a:t>
            </a:r>
            <a:r>
              <a:rPr sz="1700" spc="-5" dirty="0">
                <a:solidFill>
                  <a:srgbClr val="04182D"/>
                </a:solidFill>
                <a:latin typeface="Courier New"/>
                <a:cs typeface="Courier New"/>
              </a:rPr>
              <a:t>article</a:t>
            </a:r>
            <a:r>
              <a:rPr sz="1700" spc="-30" dirty="0">
                <a:solidFill>
                  <a:srgbClr val="04182D"/>
                </a:solidFill>
                <a:latin typeface="Courier New"/>
                <a:cs typeface="Courier New"/>
              </a:rPr>
              <a:t> </a:t>
            </a:r>
            <a:r>
              <a:rPr sz="1700" spc="-5" dirty="0">
                <a:latin typeface="Courier New"/>
                <a:cs typeface="Courier New"/>
              </a:rPr>
              <a:t>in</a:t>
            </a:r>
            <a:r>
              <a:rPr sz="1700" spc="-30" dirty="0">
                <a:latin typeface="Courier New"/>
                <a:cs typeface="Courier New"/>
              </a:rPr>
              <a:t> </a:t>
            </a:r>
            <a:r>
              <a:rPr sz="1700" spc="-5" dirty="0">
                <a:solidFill>
                  <a:srgbClr val="008600"/>
                </a:solidFill>
                <a:latin typeface="Courier New"/>
                <a:cs typeface="Courier New"/>
              </a:rPr>
              <a:t>enumerate</a:t>
            </a:r>
            <a:r>
              <a:rPr sz="1700" spc="-5" dirty="0">
                <a:solidFill>
                  <a:srgbClr val="04182D"/>
                </a:solidFill>
                <a:latin typeface="Courier New"/>
                <a:cs typeface="Courier New"/>
              </a:rPr>
              <a:t>(articles):</a:t>
            </a:r>
            <a:endParaRPr sz="1700">
              <a:latin typeface="Courier New"/>
              <a:cs typeface="Courier New"/>
            </a:endParaRPr>
          </a:p>
          <a:p>
            <a:pPr marL="528320">
              <a:lnSpc>
                <a:spcPct val="100000"/>
              </a:lnSpc>
              <a:spcBef>
                <a:spcPts val="865"/>
              </a:spcBef>
            </a:pPr>
            <a:r>
              <a:rPr sz="1700" spc="-10" dirty="0">
                <a:solidFill>
                  <a:srgbClr val="04182D"/>
                </a:solidFill>
                <a:latin typeface="Courier New"/>
                <a:cs typeface="Courier New"/>
              </a:rPr>
              <a:t>article[</a:t>
            </a:r>
            <a:r>
              <a:rPr sz="1700" spc="-10" dirty="0">
                <a:solidFill>
                  <a:srgbClr val="BE2F72"/>
                </a:solidFill>
                <a:latin typeface="Courier New"/>
                <a:cs typeface="Courier New"/>
              </a:rPr>
              <a:t>'embedding'</a:t>
            </a:r>
            <a:r>
              <a:rPr sz="1700" spc="-10" dirty="0">
                <a:solidFill>
                  <a:srgbClr val="04182D"/>
                </a:solidFill>
                <a:latin typeface="Courier New"/>
                <a:cs typeface="Courier New"/>
              </a:rPr>
              <a:t>]</a:t>
            </a:r>
            <a:r>
              <a:rPr sz="1700" spc="60" dirty="0">
                <a:solidFill>
                  <a:srgbClr val="04182D"/>
                </a:solidFill>
                <a:latin typeface="Courier New"/>
                <a:cs typeface="Courier New"/>
              </a:rPr>
              <a:t> </a:t>
            </a:r>
            <a:r>
              <a:rPr sz="1700" spc="-5" dirty="0">
                <a:solidFill>
                  <a:srgbClr val="04182D"/>
                </a:solidFill>
                <a:latin typeface="Courier New"/>
                <a:cs typeface="Courier New"/>
              </a:rPr>
              <a:t>=</a:t>
            </a:r>
            <a:r>
              <a:rPr sz="1700" spc="60" dirty="0">
                <a:solidFill>
                  <a:srgbClr val="04182D"/>
                </a:solidFill>
                <a:latin typeface="Courier New"/>
                <a:cs typeface="Courier New"/>
              </a:rPr>
              <a:t> </a:t>
            </a:r>
            <a:r>
              <a:rPr sz="1700" spc="-10" dirty="0">
                <a:solidFill>
                  <a:srgbClr val="04182D"/>
                </a:solidFill>
                <a:latin typeface="Courier New"/>
                <a:cs typeface="Courier New"/>
              </a:rPr>
              <a:t>response_dict[</a:t>
            </a:r>
            <a:r>
              <a:rPr sz="1700" spc="-10" dirty="0">
                <a:solidFill>
                  <a:srgbClr val="BE2F72"/>
                </a:solidFill>
                <a:latin typeface="Courier New"/>
                <a:cs typeface="Courier New"/>
              </a:rPr>
              <a:t>'data'</a:t>
            </a:r>
            <a:r>
              <a:rPr sz="1700" spc="-10" dirty="0">
                <a:solidFill>
                  <a:srgbClr val="04182D"/>
                </a:solidFill>
                <a:latin typeface="Courier New"/>
                <a:cs typeface="Courier New"/>
              </a:rPr>
              <a:t>][i][</a:t>
            </a:r>
            <a:r>
              <a:rPr sz="1700" spc="-10" dirty="0">
                <a:solidFill>
                  <a:srgbClr val="BE2F72"/>
                </a:solidFill>
                <a:latin typeface="Courier New"/>
                <a:cs typeface="Courier New"/>
              </a:rPr>
              <a:t>'embedding'</a:t>
            </a:r>
            <a:r>
              <a:rPr sz="1700" spc="-10" dirty="0">
                <a:solidFill>
                  <a:srgbClr val="04182D"/>
                </a:solidFill>
                <a:latin typeface="Courier New"/>
                <a:cs typeface="Courier New"/>
              </a:rPr>
              <a:t>]</a:t>
            </a:r>
            <a:endParaRPr sz="1700">
              <a:latin typeface="Courier New"/>
              <a:cs typeface="Courier New"/>
            </a:endParaRPr>
          </a:p>
          <a:p>
            <a:pPr>
              <a:lnSpc>
                <a:spcPct val="100000"/>
              </a:lnSpc>
            </a:pPr>
            <a:endParaRPr sz="2100">
              <a:latin typeface="Courier New"/>
              <a:cs typeface="Courier New"/>
            </a:endParaRPr>
          </a:p>
          <a:p>
            <a:pPr marL="12700">
              <a:lnSpc>
                <a:spcPct val="100000"/>
              </a:lnSpc>
              <a:spcBef>
                <a:spcPts val="1705"/>
              </a:spcBef>
            </a:pPr>
            <a:r>
              <a:rPr sz="1700" spc="-10" dirty="0">
                <a:solidFill>
                  <a:srgbClr val="008600"/>
                </a:solidFill>
                <a:latin typeface="Courier New"/>
                <a:cs typeface="Courier New"/>
              </a:rPr>
              <a:t>print</a:t>
            </a:r>
            <a:r>
              <a:rPr sz="1700" spc="-10" dirty="0">
                <a:solidFill>
                  <a:srgbClr val="04182D"/>
                </a:solidFill>
                <a:latin typeface="Courier New"/>
                <a:cs typeface="Courier New"/>
              </a:rPr>
              <a:t>(articles[:</a:t>
            </a:r>
            <a:r>
              <a:rPr sz="1700" spc="-10" dirty="0">
                <a:solidFill>
                  <a:srgbClr val="BE2F72"/>
                </a:solidFill>
                <a:latin typeface="Courier New"/>
                <a:cs typeface="Courier New"/>
              </a:rPr>
              <a:t>2</a:t>
            </a:r>
            <a:r>
              <a:rPr sz="1700" spc="-10" dirty="0">
                <a:solidFill>
                  <a:srgbClr val="04182D"/>
                </a:solidFill>
                <a:latin typeface="Courier New"/>
                <a:cs typeface="Courier New"/>
              </a:rPr>
              <a:t>])</a:t>
            </a:r>
            <a:endParaRPr sz="1700">
              <a:latin typeface="Courier New"/>
              <a:cs typeface="Courier New"/>
            </a:endParaRPr>
          </a:p>
          <a:p>
            <a:pPr>
              <a:lnSpc>
                <a:spcPct val="100000"/>
              </a:lnSpc>
            </a:pPr>
            <a:endParaRPr sz="2100">
              <a:latin typeface="Courier New"/>
              <a:cs typeface="Courier New"/>
            </a:endParaRPr>
          </a:p>
          <a:p>
            <a:pPr marL="270510" marR="3227070" indent="-258445">
              <a:lnSpc>
                <a:spcPct val="142200"/>
              </a:lnSpc>
              <a:spcBef>
                <a:spcPts val="1490"/>
              </a:spcBef>
            </a:pPr>
            <a:r>
              <a:rPr sz="1700" spc="-5" dirty="0">
                <a:solidFill>
                  <a:srgbClr val="FFFFFF"/>
                </a:solidFill>
                <a:latin typeface="Courier New"/>
                <a:cs typeface="Courier New"/>
              </a:rPr>
              <a:t>[{'headline':</a:t>
            </a:r>
            <a:r>
              <a:rPr sz="1700" spc="-20" dirty="0">
                <a:solidFill>
                  <a:srgbClr val="FFFFFF"/>
                </a:solidFill>
                <a:latin typeface="Courier New"/>
                <a:cs typeface="Courier New"/>
              </a:rPr>
              <a:t> </a:t>
            </a:r>
            <a:r>
              <a:rPr sz="1700" spc="-5" dirty="0">
                <a:solidFill>
                  <a:srgbClr val="FFFFFF"/>
                </a:solidFill>
                <a:latin typeface="Courier New"/>
                <a:cs typeface="Courier New"/>
              </a:rPr>
              <a:t>'Economic</a:t>
            </a:r>
            <a:r>
              <a:rPr sz="1700" spc="-20" dirty="0">
                <a:solidFill>
                  <a:srgbClr val="FFFFFF"/>
                </a:solidFill>
                <a:latin typeface="Courier New"/>
                <a:cs typeface="Courier New"/>
              </a:rPr>
              <a:t> </a:t>
            </a:r>
            <a:r>
              <a:rPr sz="1700" spc="-5" dirty="0">
                <a:solidFill>
                  <a:srgbClr val="FFFFFF"/>
                </a:solidFill>
                <a:latin typeface="Courier New"/>
                <a:cs typeface="Courier New"/>
              </a:rPr>
              <a:t>Growth</a:t>
            </a:r>
            <a:r>
              <a:rPr sz="1700" spc="-20" dirty="0">
                <a:solidFill>
                  <a:srgbClr val="FFFFFF"/>
                </a:solidFill>
                <a:latin typeface="Courier New"/>
                <a:cs typeface="Courier New"/>
              </a:rPr>
              <a:t> </a:t>
            </a:r>
            <a:r>
              <a:rPr sz="1700" spc="-5" dirty="0">
                <a:solidFill>
                  <a:srgbClr val="FFFFFF"/>
                </a:solidFill>
                <a:latin typeface="Courier New"/>
                <a:cs typeface="Courier New"/>
              </a:rPr>
              <a:t>Continues</a:t>
            </a:r>
            <a:r>
              <a:rPr sz="1700" spc="-15" dirty="0">
                <a:solidFill>
                  <a:srgbClr val="FFFFFF"/>
                </a:solidFill>
                <a:latin typeface="Courier New"/>
                <a:cs typeface="Courier New"/>
              </a:rPr>
              <a:t> </a:t>
            </a:r>
            <a:r>
              <a:rPr sz="1700" spc="-5" dirty="0">
                <a:solidFill>
                  <a:srgbClr val="FFFFFF"/>
                </a:solidFill>
                <a:latin typeface="Courier New"/>
                <a:cs typeface="Courier New"/>
              </a:rPr>
              <a:t>Amid</a:t>
            </a:r>
            <a:r>
              <a:rPr sz="1700" spc="-20" dirty="0">
                <a:solidFill>
                  <a:srgbClr val="FFFFFF"/>
                </a:solidFill>
                <a:latin typeface="Courier New"/>
                <a:cs typeface="Courier New"/>
              </a:rPr>
              <a:t> </a:t>
            </a:r>
            <a:r>
              <a:rPr sz="1700" spc="-5" dirty="0">
                <a:solidFill>
                  <a:srgbClr val="FFFFFF"/>
                </a:solidFill>
                <a:latin typeface="Courier New"/>
                <a:cs typeface="Courier New"/>
              </a:rPr>
              <a:t>Global</a:t>
            </a:r>
            <a:r>
              <a:rPr sz="1700" spc="-20" dirty="0">
                <a:solidFill>
                  <a:srgbClr val="FFFFFF"/>
                </a:solidFill>
                <a:latin typeface="Courier New"/>
                <a:cs typeface="Courier New"/>
              </a:rPr>
              <a:t> </a:t>
            </a:r>
            <a:r>
              <a:rPr sz="1700" spc="-5" dirty="0">
                <a:solidFill>
                  <a:srgbClr val="FFFFFF"/>
                </a:solidFill>
                <a:latin typeface="Courier New"/>
                <a:cs typeface="Courier New"/>
              </a:rPr>
              <a:t>Uncertainty', </a:t>
            </a:r>
            <a:r>
              <a:rPr sz="1700" spc="-1005" dirty="0">
                <a:solidFill>
                  <a:srgbClr val="FFFFFF"/>
                </a:solidFill>
                <a:latin typeface="Courier New"/>
                <a:cs typeface="Courier New"/>
              </a:rPr>
              <a:t> </a:t>
            </a:r>
            <a:r>
              <a:rPr sz="1700" spc="-5" dirty="0">
                <a:solidFill>
                  <a:srgbClr val="FFFFFF"/>
                </a:solidFill>
                <a:latin typeface="Courier New"/>
                <a:cs typeface="Courier New"/>
              </a:rPr>
              <a:t>'topic':</a:t>
            </a:r>
            <a:r>
              <a:rPr sz="1700" spc="-10" dirty="0">
                <a:solidFill>
                  <a:srgbClr val="FFFFFF"/>
                </a:solidFill>
                <a:latin typeface="Courier New"/>
                <a:cs typeface="Courier New"/>
              </a:rPr>
              <a:t> </a:t>
            </a:r>
            <a:r>
              <a:rPr sz="1700" spc="-5" dirty="0">
                <a:solidFill>
                  <a:srgbClr val="FFFFFF"/>
                </a:solidFill>
                <a:latin typeface="Courier New"/>
                <a:cs typeface="Courier New"/>
              </a:rPr>
              <a:t>'Business',</a:t>
            </a:r>
            <a:endParaRPr sz="1700">
              <a:latin typeface="Courier New"/>
              <a:cs typeface="Courier New"/>
            </a:endParaRPr>
          </a:p>
          <a:p>
            <a:pPr marL="270510">
              <a:lnSpc>
                <a:spcPct val="100000"/>
              </a:lnSpc>
              <a:spcBef>
                <a:spcPts val="860"/>
              </a:spcBef>
            </a:pPr>
            <a:r>
              <a:rPr sz="1700" spc="-5" dirty="0">
                <a:solidFill>
                  <a:srgbClr val="FFFFFF"/>
                </a:solidFill>
                <a:latin typeface="Courier New"/>
                <a:cs typeface="Courier New"/>
              </a:rPr>
              <a:t>'embedding':</a:t>
            </a:r>
            <a:r>
              <a:rPr sz="1700" spc="-30" dirty="0">
                <a:solidFill>
                  <a:srgbClr val="FFFFFF"/>
                </a:solidFill>
                <a:latin typeface="Courier New"/>
                <a:cs typeface="Courier New"/>
              </a:rPr>
              <a:t> </a:t>
            </a:r>
            <a:r>
              <a:rPr sz="1700" spc="-5" dirty="0">
                <a:solidFill>
                  <a:srgbClr val="FFFFFF"/>
                </a:solidFill>
                <a:latin typeface="Courier New"/>
                <a:cs typeface="Courier New"/>
              </a:rPr>
              <a:t>[-0.017142612487077713,</a:t>
            </a:r>
            <a:r>
              <a:rPr sz="1700" spc="-30" dirty="0">
                <a:solidFill>
                  <a:srgbClr val="FFFFFF"/>
                </a:solidFill>
                <a:latin typeface="Courier New"/>
                <a:cs typeface="Courier New"/>
              </a:rPr>
              <a:t> </a:t>
            </a:r>
            <a:r>
              <a:rPr sz="1700" spc="-5" dirty="0">
                <a:solidFill>
                  <a:srgbClr val="FFFFFF"/>
                </a:solidFill>
                <a:latin typeface="Courier New"/>
                <a:cs typeface="Courier New"/>
              </a:rPr>
              <a:t>...,</a:t>
            </a:r>
            <a:r>
              <a:rPr sz="1700" spc="-25" dirty="0">
                <a:solidFill>
                  <a:srgbClr val="FFFFFF"/>
                </a:solidFill>
                <a:latin typeface="Courier New"/>
                <a:cs typeface="Courier New"/>
              </a:rPr>
              <a:t> </a:t>
            </a:r>
            <a:r>
              <a:rPr sz="1700" spc="-5" dirty="0">
                <a:solidFill>
                  <a:srgbClr val="FFFFFF"/>
                </a:solidFill>
                <a:latin typeface="Courier New"/>
                <a:cs typeface="Courier New"/>
              </a:rPr>
              <a:t>-0.0012911480152979493]}</a:t>
            </a:r>
            <a:endParaRPr sz="1700">
              <a:latin typeface="Courier New"/>
              <a:cs typeface="Courier New"/>
            </a:endParaRPr>
          </a:p>
          <a:p>
            <a:pPr marL="270510" marR="4904105" indent="-129539">
              <a:lnSpc>
                <a:spcPct val="142200"/>
              </a:lnSpc>
            </a:pPr>
            <a:r>
              <a:rPr sz="1700" spc="-5" dirty="0">
                <a:solidFill>
                  <a:srgbClr val="FFFFFF"/>
                </a:solidFill>
                <a:latin typeface="Courier New"/>
                <a:cs typeface="Courier New"/>
              </a:rPr>
              <a:t>{'headline':</a:t>
            </a:r>
            <a:r>
              <a:rPr sz="1700" spc="-20" dirty="0">
                <a:solidFill>
                  <a:srgbClr val="FFFFFF"/>
                </a:solidFill>
                <a:latin typeface="Courier New"/>
                <a:cs typeface="Courier New"/>
              </a:rPr>
              <a:t> </a:t>
            </a:r>
            <a:r>
              <a:rPr sz="1700" spc="-5" dirty="0">
                <a:solidFill>
                  <a:srgbClr val="FFFFFF"/>
                </a:solidFill>
                <a:latin typeface="Courier New"/>
                <a:cs typeface="Courier New"/>
              </a:rPr>
              <a:t>'Interest</a:t>
            </a:r>
            <a:r>
              <a:rPr sz="1700" spc="-20" dirty="0">
                <a:solidFill>
                  <a:srgbClr val="FFFFFF"/>
                </a:solidFill>
                <a:latin typeface="Courier New"/>
                <a:cs typeface="Courier New"/>
              </a:rPr>
              <a:t> </a:t>
            </a:r>
            <a:r>
              <a:rPr sz="1700" spc="-5" dirty="0">
                <a:solidFill>
                  <a:srgbClr val="FFFFFF"/>
                </a:solidFill>
                <a:latin typeface="Courier New"/>
                <a:cs typeface="Courier New"/>
              </a:rPr>
              <a:t>rates</a:t>
            </a:r>
            <a:r>
              <a:rPr sz="1700" spc="-20" dirty="0">
                <a:solidFill>
                  <a:srgbClr val="FFFFFF"/>
                </a:solidFill>
                <a:latin typeface="Courier New"/>
                <a:cs typeface="Courier New"/>
              </a:rPr>
              <a:t> </a:t>
            </a:r>
            <a:r>
              <a:rPr sz="1700" spc="-5" dirty="0">
                <a:solidFill>
                  <a:srgbClr val="FFFFFF"/>
                </a:solidFill>
                <a:latin typeface="Courier New"/>
                <a:cs typeface="Courier New"/>
              </a:rPr>
              <a:t>fall</a:t>
            </a:r>
            <a:r>
              <a:rPr sz="1700" spc="-20" dirty="0">
                <a:solidFill>
                  <a:srgbClr val="FFFFFF"/>
                </a:solidFill>
                <a:latin typeface="Courier New"/>
                <a:cs typeface="Courier New"/>
              </a:rPr>
              <a:t> </a:t>
            </a:r>
            <a:r>
              <a:rPr sz="1700" spc="-5" dirty="0">
                <a:solidFill>
                  <a:srgbClr val="FFFFFF"/>
                </a:solidFill>
                <a:latin typeface="Courier New"/>
                <a:cs typeface="Courier New"/>
              </a:rPr>
              <a:t>to</a:t>
            </a:r>
            <a:r>
              <a:rPr sz="1700" spc="-20" dirty="0">
                <a:solidFill>
                  <a:srgbClr val="FFFFFF"/>
                </a:solidFill>
                <a:latin typeface="Courier New"/>
                <a:cs typeface="Courier New"/>
              </a:rPr>
              <a:t> </a:t>
            </a:r>
            <a:r>
              <a:rPr sz="1700" spc="-5" dirty="0">
                <a:solidFill>
                  <a:srgbClr val="FFFFFF"/>
                </a:solidFill>
                <a:latin typeface="Courier New"/>
                <a:cs typeface="Courier New"/>
              </a:rPr>
              <a:t>historic</a:t>
            </a:r>
            <a:r>
              <a:rPr sz="1700" spc="-20" dirty="0">
                <a:solidFill>
                  <a:srgbClr val="FFFFFF"/>
                </a:solidFill>
                <a:latin typeface="Courier New"/>
                <a:cs typeface="Courier New"/>
              </a:rPr>
              <a:t> </a:t>
            </a:r>
            <a:r>
              <a:rPr sz="1700" spc="-5" dirty="0">
                <a:solidFill>
                  <a:srgbClr val="FFFFFF"/>
                </a:solidFill>
                <a:latin typeface="Courier New"/>
                <a:cs typeface="Courier New"/>
              </a:rPr>
              <a:t>lows', </a:t>
            </a:r>
            <a:r>
              <a:rPr sz="1700" spc="-1005" dirty="0">
                <a:solidFill>
                  <a:srgbClr val="FFFFFF"/>
                </a:solidFill>
                <a:latin typeface="Courier New"/>
                <a:cs typeface="Courier New"/>
              </a:rPr>
              <a:t> </a:t>
            </a:r>
            <a:r>
              <a:rPr sz="1700" spc="-5" dirty="0">
                <a:solidFill>
                  <a:srgbClr val="FFFFFF"/>
                </a:solidFill>
                <a:latin typeface="Courier New"/>
                <a:cs typeface="Courier New"/>
              </a:rPr>
              <a:t>'topic':</a:t>
            </a:r>
            <a:r>
              <a:rPr sz="1700" spc="-10" dirty="0">
                <a:solidFill>
                  <a:srgbClr val="FFFFFF"/>
                </a:solidFill>
                <a:latin typeface="Courier New"/>
                <a:cs typeface="Courier New"/>
              </a:rPr>
              <a:t> </a:t>
            </a:r>
            <a:r>
              <a:rPr sz="1700" spc="-5" dirty="0">
                <a:solidFill>
                  <a:srgbClr val="FFFFFF"/>
                </a:solidFill>
                <a:latin typeface="Courier New"/>
                <a:cs typeface="Courier New"/>
              </a:rPr>
              <a:t>'Business',</a:t>
            </a:r>
            <a:endParaRPr sz="1700">
              <a:latin typeface="Courier New"/>
              <a:cs typeface="Courier New"/>
            </a:endParaRPr>
          </a:p>
          <a:p>
            <a:pPr marL="270510">
              <a:lnSpc>
                <a:spcPct val="100000"/>
              </a:lnSpc>
              <a:spcBef>
                <a:spcPts val="860"/>
              </a:spcBef>
            </a:pPr>
            <a:r>
              <a:rPr sz="1700" spc="-5" dirty="0">
                <a:solidFill>
                  <a:srgbClr val="FFFFFF"/>
                </a:solidFill>
                <a:latin typeface="Courier New"/>
                <a:cs typeface="Courier New"/>
              </a:rPr>
              <a:t>'embedding':</a:t>
            </a:r>
            <a:r>
              <a:rPr sz="1700" spc="-30" dirty="0">
                <a:solidFill>
                  <a:srgbClr val="FFFFFF"/>
                </a:solidFill>
                <a:latin typeface="Courier New"/>
                <a:cs typeface="Courier New"/>
              </a:rPr>
              <a:t> </a:t>
            </a:r>
            <a:r>
              <a:rPr sz="1700" spc="-5" dirty="0">
                <a:solidFill>
                  <a:srgbClr val="FFFFFF"/>
                </a:solidFill>
                <a:latin typeface="Courier New"/>
                <a:cs typeface="Courier New"/>
              </a:rPr>
              <a:t>[-0.032995883375406265,</a:t>
            </a:r>
            <a:r>
              <a:rPr sz="1700" spc="-30" dirty="0">
                <a:solidFill>
                  <a:srgbClr val="FFFFFF"/>
                </a:solidFill>
                <a:latin typeface="Courier New"/>
                <a:cs typeface="Courier New"/>
              </a:rPr>
              <a:t> </a:t>
            </a:r>
            <a:r>
              <a:rPr sz="1700" spc="-5" dirty="0">
                <a:solidFill>
                  <a:srgbClr val="FFFFFF"/>
                </a:solidFill>
                <a:latin typeface="Courier New"/>
                <a:cs typeface="Courier New"/>
              </a:rPr>
              <a:t>...,</a:t>
            </a:r>
            <a:r>
              <a:rPr sz="1700" spc="-25" dirty="0">
                <a:solidFill>
                  <a:srgbClr val="FFFFFF"/>
                </a:solidFill>
                <a:latin typeface="Courier New"/>
                <a:cs typeface="Courier New"/>
              </a:rPr>
              <a:t> </a:t>
            </a:r>
            <a:r>
              <a:rPr sz="1700" spc="-5" dirty="0">
                <a:solidFill>
                  <a:srgbClr val="FFFFFF"/>
                </a:solidFill>
                <a:latin typeface="Courier New"/>
                <a:cs typeface="Courier New"/>
              </a:rPr>
              <a:t>-0.0028605300467461348]}]</a:t>
            </a:r>
            <a:endParaRPr sz="1700">
              <a:latin typeface="Courier New"/>
              <a:cs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9585960" cy="713740"/>
          </a:xfrm>
          <a:prstGeom prst="rect">
            <a:avLst/>
          </a:prstGeom>
        </p:spPr>
        <p:txBody>
          <a:bodyPr vert="horz" wrap="square" lIns="0" tIns="13970" rIns="0" bIns="0" rtlCol="0">
            <a:spAutoFit/>
          </a:bodyPr>
          <a:lstStyle/>
          <a:p>
            <a:pPr marL="12700">
              <a:lnSpc>
                <a:spcPct val="100000"/>
              </a:lnSpc>
              <a:spcBef>
                <a:spcPts val="110"/>
              </a:spcBef>
            </a:pPr>
            <a:r>
              <a:rPr sz="4500" spc="-254" dirty="0"/>
              <a:t>How</a:t>
            </a:r>
            <a:r>
              <a:rPr sz="4500" spc="-165" dirty="0"/>
              <a:t> </a:t>
            </a:r>
            <a:r>
              <a:rPr sz="4500" spc="-225" dirty="0"/>
              <a:t>long</a:t>
            </a:r>
            <a:r>
              <a:rPr sz="4500" spc="-165" dirty="0"/>
              <a:t> </a:t>
            </a:r>
            <a:r>
              <a:rPr sz="4500" spc="-229" dirty="0"/>
              <a:t>is</a:t>
            </a:r>
            <a:r>
              <a:rPr sz="4500" spc="-165" dirty="0"/>
              <a:t> </a:t>
            </a:r>
            <a:r>
              <a:rPr sz="4500" spc="-215" dirty="0"/>
              <a:t>the</a:t>
            </a:r>
            <a:r>
              <a:rPr sz="4500" spc="-165" dirty="0"/>
              <a:t> </a:t>
            </a:r>
            <a:r>
              <a:rPr sz="4500" spc="-204" dirty="0"/>
              <a:t>embeddings</a:t>
            </a:r>
            <a:r>
              <a:rPr sz="4500" spc="-160" dirty="0"/>
              <a:t> </a:t>
            </a:r>
            <a:r>
              <a:rPr sz="4500" spc="-195" dirty="0"/>
              <a:t>vector?</a:t>
            </a:r>
            <a:endParaRPr sz="4500"/>
          </a:p>
        </p:txBody>
      </p:sp>
      <p:sp>
        <p:nvSpPr>
          <p:cNvPr id="3" name="object 3"/>
          <p:cNvSpPr/>
          <p:nvPr/>
        </p:nvSpPr>
        <p:spPr>
          <a:xfrm>
            <a:off x="491289" y="1821864"/>
            <a:ext cx="14575155" cy="819150"/>
          </a:xfrm>
          <a:custGeom>
            <a:avLst/>
            <a:gdLst/>
            <a:ahLst/>
            <a:cxnLst/>
            <a:rect l="l" t="t" r="r" b="b"/>
            <a:pathLst>
              <a:path w="14575155" h="819150">
                <a:moveTo>
                  <a:pt x="14498413" y="818815"/>
                </a:moveTo>
                <a:lnTo>
                  <a:pt x="76505" y="818815"/>
                </a:lnTo>
                <a:lnTo>
                  <a:pt x="71180" y="818291"/>
                </a:lnTo>
                <a:lnTo>
                  <a:pt x="31920" y="802028"/>
                </a:lnTo>
                <a:lnTo>
                  <a:pt x="4175" y="763301"/>
                </a:lnTo>
                <a:lnTo>
                  <a:pt x="0" y="742310"/>
                </a:lnTo>
                <a:lnTo>
                  <a:pt x="0" y="736934"/>
                </a:lnTo>
                <a:lnTo>
                  <a:pt x="0" y="76504"/>
                </a:lnTo>
                <a:lnTo>
                  <a:pt x="16786" y="31920"/>
                </a:lnTo>
                <a:lnTo>
                  <a:pt x="55513" y="4175"/>
                </a:lnTo>
                <a:lnTo>
                  <a:pt x="76505" y="0"/>
                </a:lnTo>
                <a:lnTo>
                  <a:pt x="14498413" y="0"/>
                </a:lnTo>
                <a:lnTo>
                  <a:pt x="14542998" y="16786"/>
                </a:lnTo>
                <a:lnTo>
                  <a:pt x="14570742" y="55513"/>
                </a:lnTo>
                <a:lnTo>
                  <a:pt x="14574918" y="76504"/>
                </a:lnTo>
                <a:lnTo>
                  <a:pt x="14574918" y="742310"/>
                </a:lnTo>
                <a:lnTo>
                  <a:pt x="14558132" y="786895"/>
                </a:lnTo>
                <a:lnTo>
                  <a:pt x="14519404" y="814639"/>
                </a:lnTo>
                <a:lnTo>
                  <a:pt x="14503737" y="818291"/>
                </a:lnTo>
                <a:lnTo>
                  <a:pt x="14498413" y="818815"/>
                </a:lnTo>
                <a:close/>
              </a:path>
            </a:pathLst>
          </a:custGeom>
          <a:solidFill>
            <a:srgbClr val="F6F2EB"/>
          </a:solidFill>
        </p:spPr>
        <p:txBody>
          <a:bodyPr wrap="square" lIns="0" tIns="0" rIns="0" bIns="0" rtlCol="0"/>
          <a:lstStyle/>
          <a:p>
            <a:endParaRPr/>
          </a:p>
        </p:txBody>
      </p:sp>
      <p:sp>
        <p:nvSpPr>
          <p:cNvPr id="4" name="object 4"/>
          <p:cNvSpPr/>
          <p:nvPr/>
        </p:nvSpPr>
        <p:spPr>
          <a:xfrm>
            <a:off x="491289" y="2886325"/>
            <a:ext cx="14575155" cy="819150"/>
          </a:xfrm>
          <a:custGeom>
            <a:avLst/>
            <a:gdLst/>
            <a:ahLst/>
            <a:cxnLst/>
            <a:rect l="l" t="t" r="r" b="b"/>
            <a:pathLst>
              <a:path w="14575155" h="819150">
                <a:moveTo>
                  <a:pt x="14498413" y="818815"/>
                </a:moveTo>
                <a:lnTo>
                  <a:pt x="76505" y="818815"/>
                </a:lnTo>
                <a:lnTo>
                  <a:pt x="71180" y="818290"/>
                </a:lnTo>
                <a:lnTo>
                  <a:pt x="31920" y="802028"/>
                </a:lnTo>
                <a:lnTo>
                  <a:pt x="4175" y="763301"/>
                </a:lnTo>
                <a:lnTo>
                  <a:pt x="0" y="742310"/>
                </a:lnTo>
                <a:lnTo>
                  <a:pt x="0" y="736934"/>
                </a:lnTo>
                <a:lnTo>
                  <a:pt x="0" y="76505"/>
                </a:lnTo>
                <a:lnTo>
                  <a:pt x="16786" y="31920"/>
                </a:lnTo>
                <a:lnTo>
                  <a:pt x="55513" y="4174"/>
                </a:lnTo>
                <a:lnTo>
                  <a:pt x="76505" y="0"/>
                </a:lnTo>
                <a:lnTo>
                  <a:pt x="14498413" y="0"/>
                </a:lnTo>
                <a:lnTo>
                  <a:pt x="14542998" y="16786"/>
                </a:lnTo>
                <a:lnTo>
                  <a:pt x="14570742" y="55513"/>
                </a:lnTo>
                <a:lnTo>
                  <a:pt x="14574918" y="76505"/>
                </a:lnTo>
                <a:lnTo>
                  <a:pt x="14574918" y="742310"/>
                </a:lnTo>
                <a:lnTo>
                  <a:pt x="14558132" y="786894"/>
                </a:lnTo>
                <a:lnTo>
                  <a:pt x="14519404" y="814639"/>
                </a:lnTo>
                <a:lnTo>
                  <a:pt x="14503737" y="818290"/>
                </a:lnTo>
                <a:lnTo>
                  <a:pt x="14498413" y="818815"/>
                </a:lnTo>
                <a:close/>
              </a:path>
            </a:pathLst>
          </a:custGeom>
          <a:solidFill>
            <a:srgbClr val="04182D"/>
          </a:solidFill>
        </p:spPr>
        <p:txBody>
          <a:bodyPr wrap="square" lIns="0" tIns="0" rIns="0" bIns="0" rtlCol="0"/>
          <a:lstStyle/>
          <a:p>
            <a:endParaRPr/>
          </a:p>
        </p:txBody>
      </p:sp>
      <p:sp>
        <p:nvSpPr>
          <p:cNvPr id="5" name="object 5"/>
          <p:cNvSpPr/>
          <p:nvPr/>
        </p:nvSpPr>
        <p:spPr>
          <a:xfrm>
            <a:off x="491289" y="4605838"/>
            <a:ext cx="14575155" cy="819150"/>
          </a:xfrm>
          <a:custGeom>
            <a:avLst/>
            <a:gdLst/>
            <a:ahLst/>
            <a:cxnLst/>
            <a:rect l="l" t="t" r="r" b="b"/>
            <a:pathLst>
              <a:path w="14575155" h="819150">
                <a:moveTo>
                  <a:pt x="14498413" y="818815"/>
                </a:moveTo>
                <a:lnTo>
                  <a:pt x="76505" y="818815"/>
                </a:lnTo>
                <a:lnTo>
                  <a:pt x="71180" y="818291"/>
                </a:lnTo>
                <a:lnTo>
                  <a:pt x="31920" y="802028"/>
                </a:lnTo>
                <a:lnTo>
                  <a:pt x="4175" y="763301"/>
                </a:lnTo>
                <a:lnTo>
                  <a:pt x="0" y="742309"/>
                </a:lnTo>
                <a:lnTo>
                  <a:pt x="0" y="736934"/>
                </a:lnTo>
                <a:lnTo>
                  <a:pt x="0" y="76505"/>
                </a:lnTo>
                <a:lnTo>
                  <a:pt x="16786" y="31919"/>
                </a:lnTo>
                <a:lnTo>
                  <a:pt x="55513" y="4174"/>
                </a:lnTo>
                <a:lnTo>
                  <a:pt x="76505" y="0"/>
                </a:lnTo>
                <a:lnTo>
                  <a:pt x="14498413" y="0"/>
                </a:lnTo>
                <a:lnTo>
                  <a:pt x="14542998" y="16785"/>
                </a:lnTo>
                <a:lnTo>
                  <a:pt x="14570742" y="55513"/>
                </a:lnTo>
                <a:lnTo>
                  <a:pt x="14574918" y="76505"/>
                </a:lnTo>
                <a:lnTo>
                  <a:pt x="14574918" y="742309"/>
                </a:lnTo>
                <a:lnTo>
                  <a:pt x="14558132" y="786894"/>
                </a:lnTo>
                <a:lnTo>
                  <a:pt x="14519404" y="814639"/>
                </a:lnTo>
                <a:lnTo>
                  <a:pt x="14503737" y="818291"/>
                </a:lnTo>
                <a:lnTo>
                  <a:pt x="14498413" y="818815"/>
                </a:lnTo>
                <a:close/>
              </a:path>
            </a:pathLst>
          </a:custGeom>
          <a:solidFill>
            <a:srgbClr val="F6F2EB"/>
          </a:solidFill>
        </p:spPr>
        <p:txBody>
          <a:bodyPr wrap="square" lIns="0" tIns="0" rIns="0" bIns="0" rtlCol="0"/>
          <a:lstStyle/>
          <a:p>
            <a:endParaRPr/>
          </a:p>
        </p:txBody>
      </p:sp>
      <p:sp>
        <p:nvSpPr>
          <p:cNvPr id="6" name="object 6"/>
          <p:cNvSpPr/>
          <p:nvPr/>
        </p:nvSpPr>
        <p:spPr>
          <a:xfrm>
            <a:off x="491289" y="5670298"/>
            <a:ext cx="14575155" cy="819150"/>
          </a:xfrm>
          <a:custGeom>
            <a:avLst/>
            <a:gdLst/>
            <a:ahLst/>
            <a:cxnLst/>
            <a:rect l="l" t="t" r="r" b="b"/>
            <a:pathLst>
              <a:path w="14575155" h="819150">
                <a:moveTo>
                  <a:pt x="14498413" y="818815"/>
                </a:moveTo>
                <a:lnTo>
                  <a:pt x="76505" y="818815"/>
                </a:lnTo>
                <a:lnTo>
                  <a:pt x="71180" y="818290"/>
                </a:lnTo>
                <a:lnTo>
                  <a:pt x="31920" y="802028"/>
                </a:lnTo>
                <a:lnTo>
                  <a:pt x="4175" y="763301"/>
                </a:lnTo>
                <a:lnTo>
                  <a:pt x="0" y="742310"/>
                </a:lnTo>
                <a:lnTo>
                  <a:pt x="0" y="736934"/>
                </a:lnTo>
                <a:lnTo>
                  <a:pt x="0" y="76505"/>
                </a:lnTo>
                <a:lnTo>
                  <a:pt x="16786" y="31920"/>
                </a:lnTo>
                <a:lnTo>
                  <a:pt x="55513" y="4175"/>
                </a:lnTo>
                <a:lnTo>
                  <a:pt x="76505" y="0"/>
                </a:lnTo>
                <a:lnTo>
                  <a:pt x="14498413" y="0"/>
                </a:lnTo>
                <a:lnTo>
                  <a:pt x="14542998" y="16785"/>
                </a:lnTo>
                <a:lnTo>
                  <a:pt x="14570742" y="55512"/>
                </a:lnTo>
                <a:lnTo>
                  <a:pt x="14574918" y="76505"/>
                </a:lnTo>
                <a:lnTo>
                  <a:pt x="14574918" y="742310"/>
                </a:lnTo>
                <a:lnTo>
                  <a:pt x="14558132" y="786894"/>
                </a:lnTo>
                <a:lnTo>
                  <a:pt x="14519404" y="814638"/>
                </a:lnTo>
                <a:lnTo>
                  <a:pt x="14503737" y="818290"/>
                </a:lnTo>
                <a:lnTo>
                  <a:pt x="14498413" y="818815"/>
                </a:lnTo>
                <a:close/>
              </a:path>
            </a:pathLst>
          </a:custGeom>
          <a:solidFill>
            <a:srgbClr val="04182D"/>
          </a:solidFill>
        </p:spPr>
        <p:txBody>
          <a:bodyPr wrap="square" lIns="0" tIns="0" rIns="0" bIns="0" rtlCol="0"/>
          <a:lstStyle/>
          <a:p>
            <a:endParaRPr/>
          </a:p>
        </p:txBody>
      </p:sp>
      <p:pic>
        <p:nvPicPr>
          <p:cNvPr id="7" name="object 7"/>
          <p:cNvPicPr/>
          <p:nvPr/>
        </p:nvPicPr>
        <p:blipFill>
          <a:blip r:embed="rId2" cstate="print"/>
          <a:stretch>
            <a:fillRect/>
          </a:stretch>
        </p:blipFill>
        <p:spPr>
          <a:xfrm>
            <a:off x="511759" y="1351045"/>
            <a:ext cx="102352" cy="102351"/>
          </a:xfrm>
          <a:prstGeom prst="rect">
            <a:avLst/>
          </a:prstGeom>
        </p:spPr>
      </p:pic>
      <p:sp>
        <p:nvSpPr>
          <p:cNvPr id="8" name="object 8"/>
          <p:cNvSpPr txBox="1"/>
          <p:nvPr/>
        </p:nvSpPr>
        <p:spPr>
          <a:xfrm>
            <a:off x="642352" y="1174582"/>
            <a:ext cx="8721725" cy="1229360"/>
          </a:xfrm>
          <a:prstGeom prst="rect">
            <a:avLst/>
          </a:prstGeom>
        </p:spPr>
        <p:txBody>
          <a:bodyPr vert="horz" wrap="square" lIns="0" tIns="15875" rIns="0" bIns="0" rtlCol="0">
            <a:spAutoFit/>
          </a:bodyPr>
          <a:lstStyle/>
          <a:p>
            <a:pPr marL="217170">
              <a:lnSpc>
                <a:spcPct val="100000"/>
              </a:lnSpc>
              <a:spcBef>
                <a:spcPts val="125"/>
              </a:spcBef>
            </a:pPr>
            <a:r>
              <a:rPr sz="2550" spc="110" dirty="0">
                <a:solidFill>
                  <a:srgbClr val="04182D"/>
                </a:solidFill>
                <a:latin typeface="Tahoma"/>
                <a:cs typeface="Tahoma"/>
              </a:rPr>
              <a:t>"Economic</a:t>
            </a:r>
            <a:r>
              <a:rPr sz="2550" spc="-50" dirty="0">
                <a:solidFill>
                  <a:srgbClr val="04182D"/>
                </a:solidFill>
                <a:latin typeface="Tahoma"/>
                <a:cs typeface="Tahoma"/>
              </a:rPr>
              <a:t> </a:t>
            </a:r>
            <a:r>
              <a:rPr sz="2550" spc="120" dirty="0">
                <a:solidFill>
                  <a:srgbClr val="04182D"/>
                </a:solidFill>
                <a:latin typeface="Tahoma"/>
                <a:cs typeface="Tahoma"/>
              </a:rPr>
              <a:t>Growth</a:t>
            </a:r>
            <a:r>
              <a:rPr sz="2550" spc="-45" dirty="0">
                <a:solidFill>
                  <a:srgbClr val="04182D"/>
                </a:solidFill>
                <a:latin typeface="Tahoma"/>
                <a:cs typeface="Tahoma"/>
              </a:rPr>
              <a:t> </a:t>
            </a:r>
            <a:r>
              <a:rPr sz="2550" spc="114" dirty="0">
                <a:solidFill>
                  <a:srgbClr val="04182D"/>
                </a:solidFill>
                <a:latin typeface="Tahoma"/>
                <a:cs typeface="Tahoma"/>
              </a:rPr>
              <a:t>Continues</a:t>
            </a:r>
            <a:r>
              <a:rPr sz="2550" spc="-45" dirty="0">
                <a:solidFill>
                  <a:srgbClr val="04182D"/>
                </a:solidFill>
                <a:latin typeface="Tahoma"/>
                <a:cs typeface="Tahoma"/>
              </a:rPr>
              <a:t> </a:t>
            </a:r>
            <a:r>
              <a:rPr sz="2550" spc="155" dirty="0">
                <a:solidFill>
                  <a:srgbClr val="04182D"/>
                </a:solidFill>
                <a:latin typeface="Tahoma"/>
                <a:cs typeface="Tahoma"/>
              </a:rPr>
              <a:t>Amid</a:t>
            </a:r>
            <a:r>
              <a:rPr sz="2550" spc="-45" dirty="0">
                <a:solidFill>
                  <a:srgbClr val="04182D"/>
                </a:solidFill>
                <a:latin typeface="Tahoma"/>
                <a:cs typeface="Tahoma"/>
              </a:rPr>
              <a:t> </a:t>
            </a:r>
            <a:r>
              <a:rPr sz="2550" spc="160" dirty="0">
                <a:solidFill>
                  <a:srgbClr val="04182D"/>
                </a:solidFill>
                <a:latin typeface="Tahoma"/>
                <a:cs typeface="Tahoma"/>
              </a:rPr>
              <a:t>Global</a:t>
            </a:r>
            <a:r>
              <a:rPr sz="2550" spc="-50" dirty="0">
                <a:solidFill>
                  <a:srgbClr val="04182D"/>
                </a:solidFill>
                <a:latin typeface="Tahoma"/>
                <a:cs typeface="Tahoma"/>
              </a:rPr>
              <a:t> </a:t>
            </a:r>
            <a:r>
              <a:rPr sz="2550" spc="90" dirty="0">
                <a:solidFill>
                  <a:srgbClr val="04182D"/>
                </a:solidFill>
                <a:latin typeface="Tahoma"/>
                <a:cs typeface="Tahoma"/>
              </a:rPr>
              <a:t>Uncertainty"</a:t>
            </a:r>
            <a:endParaRPr sz="2550">
              <a:latin typeface="Tahoma"/>
              <a:cs typeface="Tahoma"/>
            </a:endParaRPr>
          </a:p>
          <a:p>
            <a:pPr>
              <a:lnSpc>
                <a:spcPct val="100000"/>
              </a:lnSpc>
              <a:spcBef>
                <a:spcPts val="5"/>
              </a:spcBef>
            </a:pPr>
            <a:endParaRPr sz="3050">
              <a:latin typeface="Tahoma"/>
              <a:cs typeface="Tahoma"/>
            </a:endParaRPr>
          </a:p>
          <a:p>
            <a:pPr marL="12700">
              <a:lnSpc>
                <a:spcPct val="100000"/>
              </a:lnSpc>
              <a:spcBef>
                <a:spcPts val="5"/>
              </a:spcBef>
            </a:pPr>
            <a:r>
              <a:rPr sz="2250" dirty="0">
                <a:solidFill>
                  <a:srgbClr val="008600"/>
                </a:solidFill>
                <a:latin typeface="Courier New"/>
                <a:cs typeface="Courier New"/>
              </a:rPr>
              <a:t>len</a:t>
            </a:r>
            <a:r>
              <a:rPr sz="2250" dirty="0">
                <a:solidFill>
                  <a:srgbClr val="04182D"/>
                </a:solidFill>
                <a:latin typeface="Courier New"/>
                <a:cs typeface="Courier New"/>
              </a:rPr>
              <a:t>(articles[</a:t>
            </a:r>
            <a:r>
              <a:rPr sz="2250" dirty="0">
                <a:solidFill>
                  <a:srgbClr val="BE2F72"/>
                </a:solidFill>
                <a:latin typeface="Courier New"/>
                <a:cs typeface="Courier New"/>
              </a:rPr>
              <a:t>0</a:t>
            </a:r>
            <a:r>
              <a:rPr sz="2250" dirty="0">
                <a:solidFill>
                  <a:srgbClr val="04182D"/>
                </a:solidFill>
                <a:latin typeface="Courier New"/>
                <a:cs typeface="Courier New"/>
              </a:rPr>
              <a:t>][</a:t>
            </a:r>
            <a:r>
              <a:rPr sz="2250" dirty="0">
                <a:solidFill>
                  <a:srgbClr val="BE2F72"/>
                </a:solidFill>
                <a:latin typeface="Courier New"/>
                <a:cs typeface="Courier New"/>
              </a:rPr>
              <a:t>'embedding'</a:t>
            </a:r>
            <a:r>
              <a:rPr sz="2250" dirty="0">
                <a:solidFill>
                  <a:srgbClr val="04182D"/>
                </a:solidFill>
                <a:latin typeface="Courier New"/>
                <a:cs typeface="Courier New"/>
              </a:rPr>
              <a:t>])</a:t>
            </a:r>
            <a:endParaRPr sz="2250">
              <a:latin typeface="Courier New"/>
              <a:cs typeface="Courier New"/>
            </a:endParaRPr>
          </a:p>
        </p:txBody>
      </p:sp>
      <p:sp>
        <p:nvSpPr>
          <p:cNvPr id="9" name="object 9"/>
          <p:cNvSpPr txBox="1"/>
          <p:nvPr/>
        </p:nvSpPr>
        <p:spPr>
          <a:xfrm>
            <a:off x="642352" y="3098799"/>
            <a:ext cx="713740" cy="36957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FFFFFF"/>
                </a:solidFill>
                <a:latin typeface="Courier New"/>
                <a:cs typeface="Courier New"/>
              </a:rPr>
              <a:t>1536</a:t>
            </a:r>
            <a:endParaRPr sz="2250">
              <a:latin typeface="Courier New"/>
              <a:cs typeface="Courier New"/>
            </a:endParaRPr>
          </a:p>
        </p:txBody>
      </p:sp>
      <p:pic>
        <p:nvPicPr>
          <p:cNvPr id="10" name="object 10"/>
          <p:cNvPicPr/>
          <p:nvPr/>
        </p:nvPicPr>
        <p:blipFill>
          <a:blip r:embed="rId3" cstate="print"/>
          <a:stretch>
            <a:fillRect/>
          </a:stretch>
        </p:blipFill>
        <p:spPr>
          <a:xfrm>
            <a:off x="511759" y="4135019"/>
            <a:ext cx="102352" cy="102351"/>
          </a:xfrm>
          <a:prstGeom prst="rect">
            <a:avLst/>
          </a:prstGeom>
        </p:spPr>
      </p:pic>
      <p:sp>
        <p:nvSpPr>
          <p:cNvPr id="11" name="object 11"/>
          <p:cNvSpPr txBox="1"/>
          <p:nvPr/>
        </p:nvSpPr>
        <p:spPr>
          <a:xfrm>
            <a:off x="642352" y="3958556"/>
            <a:ext cx="11062335" cy="1229360"/>
          </a:xfrm>
          <a:prstGeom prst="rect">
            <a:avLst/>
          </a:prstGeom>
        </p:spPr>
        <p:txBody>
          <a:bodyPr vert="horz" wrap="square" lIns="0" tIns="15875" rIns="0" bIns="0" rtlCol="0">
            <a:spAutoFit/>
          </a:bodyPr>
          <a:lstStyle/>
          <a:p>
            <a:pPr marL="217170">
              <a:lnSpc>
                <a:spcPct val="100000"/>
              </a:lnSpc>
              <a:spcBef>
                <a:spcPts val="125"/>
              </a:spcBef>
            </a:pPr>
            <a:r>
              <a:rPr sz="2550" spc="20" dirty="0">
                <a:solidFill>
                  <a:srgbClr val="04182D"/>
                </a:solidFill>
                <a:latin typeface="Tahoma"/>
                <a:cs typeface="Tahoma"/>
              </a:rPr>
              <a:t>"Tech</a:t>
            </a:r>
            <a:r>
              <a:rPr sz="2550" spc="-45" dirty="0">
                <a:solidFill>
                  <a:srgbClr val="04182D"/>
                </a:solidFill>
                <a:latin typeface="Tahoma"/>
                <a:cs typeface="Tahoma"/>
              </a:rPr>
              <a:t> </a:t>
            </a:r>
            <a:r>
              <a:rPr sz="2550" spc="195" dirty="0">
                <a:solidFill>
                  <a:srgbClr val="04182D"/>
                </a:solidFill>
                <a:latin typeface="Tahoma"/>
                <a:cs typeface="Tahoma"/>
              </a:rPr>
              <a:t>Company</a:t>
            </a:r>
            <a:r>
              <a:rPr sz="2550" spc="-45" dirty="0">
                <a:solidFill>
                  <a:srgbClr val="04182D"/>
                </a:solidFill>
                <a:latin typeface="Tahoma"/>
                <a:cs typeface="Tahoma"/>
              </a:rPr>
              <a:t> </a:t>
            </a:r>
            <a:r>
              <a:rPr sz="2550" spc="114" dirty="0">
                <a:solidFill>
                  <a:srgbClr val="04182D"/>
                </a:solidFill>
                <a:latin typeface="Tahoma"/>
                <a:cs typeface="Tahoma"/>
              </a:rPr>
              <a:t>Launches</a:t>
            </a:r>
            <a:r>
              <a:rPr sz="2550" spc="-40" dirty="0">
                <a:solidFill>
                  <a:srgbClr val="04182D"/>
                </a:solidFill>
                <a:latin typeface="Tahoma"/>
                <a:cs typeface="Tahoma"/>
              </a:rPr>
              <a:t> </a:t>
            </a:r>
            <a:r>
              <a:rPr sz="2550" spc="60" dirty="0">
                <a:solidFill>
                  <a:srgbClr val="04182D"/>
                </a:solidFill>
                <a:latin typeface="Tahoma"/>
                <a:cs typeface="Tahoma"/>
              </a:rPr>
              <a:t>Innovative</a:t>
            </a:r>
            <a:r>
              <a:rPr sz="2550" spc="-45" dirty="0">
                <a:solidFill>
                  <a:srgbClr val="04182D"/>
                </a:solidFill>
                <a:latin typeface="Tahoma"/>
                <a:cs typeface="Tahoma"/>
              </a:rPr>
              <a:t> </a:t>
            </a:r>
            <a:r>
              <a:rPr sz="2550" spc="114" dirty="0">
                <a:solidFill>
                  <a:srgbClr val="04182D"/>
                </a:solidFill>
                <a:latin typeface="Tahoma"/>
                <a:cs typeface="Tahoma"/>
              </a:rPr>
              <a:t>Product</a:t>
            </a:r>
            <a:r>
              <a:rPr sz="2550" spc="-40" dirty="0">
                <a:solidFill>
                  <a:srgbClr val="04182D"/>
                </a:solidFill>
                <a:latin typeface="Tahoma"/>
                <a:cs typeface="Tahoma"/>
              </a:rPr>
              <a:t> </a:t>
            </a:r>
            <a:r>
              <a:rPr sz="2550" spc="90" dirty="0">
                <a:solidFill>
                  <a:srgbClr val="04182D"/>
                </a:solidFill>
                <a:latin typeface="Tahoma"/>
                <a:cs typeface="Tahoma"/>
              </a:rPr>
              <a:t>to</a:t>
            </a:r>
            <a:r>
              <a:rPr sz="2550" spc="-45" dirty="0">
                <a:solidFill>
                  <a:srgbClr val="04182D"/>
                </a:solidFill>
                <a:latin typeface="Tahoma"/>
                <a:cs typeface="Tahoma"/>
              </a:rPr>
              <a:t> </a:t>
            </a:r>
            <a:r>
              <a:rPr sz="2550" spc="45" dirty="0">
                <a:solidFill>
                  <a:srgbClr val="04182D"/>
                </a:solidFill>
                <a:latin typeface="Tahoma"/>
                <a:cs typeface="Tahoma"/>
              </a:rPr>
              <a:t>Improve</a:t>
            </a:r>
            <a:r>
              <a:rPr sz="2550" spc="-45" dirty="0">
                <a:solidFill>
                  <a:srgbClr val="04182D"/>
                </a:solidFill>
                <a:latin typeface="Tahoma"/>
                <a:cs typeface="Tahoma"/>
              </a:rPr>
              <a:t> </a:t>
            </a:r>
            <a:r>
              <a:rPr sz="2550" spc="114" dirty="0">
                <a:solidFill>
                  <a:srgbClr val="04182D"/>
                </a:solidFill>
                <a:latin typeface="Tahoma"/>
                <a:cs typeface="Tahoma"/>
              </a:rPr>
              <a:t>Accessibility"</a:t>
            </a:r>
            <a:endParaRPr sz="2550">
              <a:latin typeface="Tahoma"/>
              <a:cs typeface="Tahoma"/>
            </a:endParaRPr>
          </a:p>
          <a:p>
            <a:pPr>
              <a:lnSpc>
                <a:spcPct val="100000"/>
              </a:lnSpc>
              <a:spcBef>
                <a:spcPts val="5"/>
              </a:spcBef>
            </a:pPr>
            <a:endParaRPr sz="3050">
              <a:latin typeface="Tahoma"/>
              <a:cs typeface="Tahoma"/>
            </a:endParaRPr>
          </a:p>
          <a:p>
            <a:pPr marL="12700">
              <a:lnSpc>
                <a:spcPct val="100000"/>
              </a:lnSpc>
              <a:spcBef>
                <a:spcPts val="5"/>
              </a:spcBef>
            </a:pPr>
            <a:r>
              <a:rPr sz="2250" dirty="0">
                <a:solidFill>
                  <a:srgbClr val="008600"/>
                </a:solidFill>
                <a:latin typeface="Courier New"/>
                <a:cs typeface="Courier New"/>
              </a:rPr>
              <a:t>len</a:t>
            </a:r>
            <a:r>
              <a:rPr sz="2250" dirty="0">
                <a:solidFill>
                  <a:srgbClr val="04182D"/>
                </a:solidFill>
                <a:latin typeface="Courier New"/>
                <a:cs typeface="Courier New"/>
              </a:rPr>
              <a:t>(articles[</a:t>
            </a:r>
            <a:r>
              <a:rPr sz="2250" dirty="0">
                <a:solidFill>
                  <a:srgbClr val="BE2F72"/>
                </a:solidFill>
                <a:latin typeface="Courier New"/>
                <a:cs typeface="Courier New"/>
              </a:rPr>
              <a:t>5</a:t>
            </a:r>
            <a:r>
              <a:rPr sz="2250" dirty="0">
                <a:solidFill>
                  <a:srgbClr val="04182D"/>
                </a:solidFill>
                <a:latin typeface="Courier New"/>
                <a:cs typeface="Courier New"/>
              </a:rPr>
              <a:t>][</a:t>
            </a:r>
            <a:r>
              <a:rPr sz="2250" dirty="0">
                <a:solidFill>
                  <a:srgbClr val="BE2F72"/>
                </a:solidFill>
                <a:latin typeface="Courier New"/>
                <a:cs typeface="Courier New"/>
              </a:rPr>
              <a:t>'embedding'</a:t>
            </a:r>
            <a:r>
              <a:rPr sz="2250" dirty="0">
                <a:solidFill>
                  <a:srgbClr val="04182D"/>
                </a:solidFill>
                <a:latin typeface="Courier New"/>
                <a:cs typeface="Courier New"/>
              </a:rPr>
              <a:t>])</a:t>
            </a:r>
            <a:endParaRPr sz="2250">
              <a:latin typeface="Courier New"/>
              <a:cs typeface="Courier New"/>
            </a:endParaRPr>
          </a:p>
        </p:txBody>
      </p:sp>
      <p:sp>
        <p:nvSpPr>
          <p:cNvPr id="12" name="object 12"/>
          <p:cNvSpPr txBox="1"/>
          <p:nvPr/>
        </p:nvSpPr>
        <p:spPr>
          <a:xfrm>
            <a:off x="642352" y="5882773"/>
            <a:ext cx="713740" cy="36957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FFFFFF"/>
                </a:solidFill>
                <a:latin typeface="Courier New"/>
                <a:cs typeface="Courier New"/>
              </a:rPr>
              <a:t>1536</a:t>
            </a:r>
            <a:endParaRPr sz="2250">
              <a:latin typeface="Courier New"/>
              <a:cs typeface="Courier New"/>
            </a:endParaRPr>
          </a:p>
        </p:txBody>
      </p:sp>
      <p:pic>
        <p:nvPicPr>
          <p:cNvPr id="13" name="object 13"/>
          <p:cNvPicPr/>
          <p:nvPr/>
        </p:nvPicPr>
        <p:blipFill>
          <a:blip r:embed="rId2" cstate="print"/>
          <a:stretch>
            <a:fillRect/>
          </a:stretch>
        </p:blipFill>
        <p:spPr>
          <a:xfrm>
            <a:off x="511759" y="6918992"/>
            <a:ext cx="102352" cy="102351"/>
          </a:xfrm>
          <a:prstGeom prst="rect">
            <a:avLst/>
          </a:prstGeom>
        </p:spPr>
      </p:pic>
      <p:sp>
        <p:nvSpPr>
          <p:cNvPr id="14" name="object 14"/>
          <p:cNvSpPr txBox="1"/>
          <p:nvPr/>
        </p:nvSpPr>
        <p:spPr>
          <a:xfrm>
            <a:off x="847056" y="6742529"/>
            <a:ext cx="4652010" cy="418465"/>
          </a:xfrm>
          <a:prstGeom prst="rect">
            <a:avLst/>
          </a:prstGeom>
        </p:spPr>
        <p:txBody>
          <a:bodyPr vert="horz" wrap="square" lIns="0" tIns="15875" rIns="0" bIns="0" rtlCol="0">
            <a:spAutoFit/>
          </a:bodyPr>
          <a:lstStyle/>
          <a:p>
            <a:pPr marL="12700">
              <a:lnSpc>
                <a:spcPct val="100000"/>
              </a:lnSpc>
              <a:spcBef>
                <a:spcPts val="125"/>
              </a:spcBef>
            </a:pPr>
            <a:r>
              <a:rPr sz="2550" b="1" spc="95" dirty="0">
                <a:solidFill>
                  <a:srgbClr val="04182D"/>
                </a:solidFill>
                <a:latin typeface="Tahoma"/>
                <a:cs typeface="Tahoma"/>
              </a:rPr>
              <a:t>A</a:t>
            </a:r>
            <a:r>
              <a:rPr sz="2550" b="1" spc="-125" dirty="0">
                <a:solidFill>
                  <a:srgbClr val="04182D"/>
                </a:solidFill>
                <a:latin typeface="Tahoma"/>
                <a:cs typeface="Tahoma"/>
              </a:rPr>
              <a:t>l</a:t>
            </a:r>
            <a:r>
              <a:rPr sz="2550" b="1" spc="-210" dirty="0">
                <a:solidFill>
                  <a:srgbClr val="04182D"/>
                </a:solidFill>
                <a:latin typeface="Tahoma"/>
                <a:cs typeface="Tahoma"/>
              </a:rPr>
              <a:t>w</a:t>
            </a:r>
            <a:r>
              <a:rPr sz="2550" b="1" spc="45" dirty="0">
                <a:solidFill>
                  <a:srgbClr val="04182D"/>
                </a:solidFill>
                <a:latin typeface="Tahoma"/>
                <a:cs typeface="Tahoma"/>
              </a:rPr>
              <a:t>a</a:t>
            </a:r>
            <a:r>
              <a:rPr sz="2550" b="1" spc="55" dirty="0">
                <a:solidFill>
                  <a:srgbClr val="04182D"/>
                </a:solidFill>
                <a:latin typeface="Tahoma"/>
                <a:cs typeface="Tahoma"/>
              </a:rPr>
              <a:t>y</a:t>
            </a:r>
            <a:r>
              <a:rPr sz="2550" b="1" spc="-105" dirty="0">
                <a:solidFill>
                  <a:srgbClr val="04182D"/>
                </a:solidFill>
                <a:latin typeface="Tahoma"/>
                <a:cs typeface="Tahoma"/>
              </a:rPr>
              <a:t>s</a:t>
            </a:r>
            <a:r>
              <a:rPr sz="2550" b="1" spc="5" dirty="0">
                <a:solidFill>
                  <a:srgbClr val="04182D"/>
                </a:solidFill>
                <a:latin typeface="Tahoma"/>
                <a:cs typeface="Tahoma"/>
              </a:rPr>
              <a:t> </a:t>
            </a:r>
            <a:r>
              <a:rPr sz="2550" b="1" spc="-125" dirty="0">
                <a:solidFill>
                  <a:srgbClr val="04182D"/>
                </a:solidFill>
                <a:latin typeface="Tahoma"/>
                <a:cs typeface="Tahoma"/>
              </a:rPr>
              <a:t>r</a:t>
            </a:r>
            <a:r>
              <a:rPr sz="2550" b="1" spc="-75" dirty="0">
                <a:solidFill>
                  <a:srgbClr val="04182D"/>
                </a:solidFill>
                <a:latin typeface="Tahoma"/>
                <a:cs typeface="Tahoma"/>
              </a:rPr>
              <a:t>e</a:t>
            </a:r>
            <a:r>
              <a:rPr sz="2550" b="1" spc="-80" dirty="0">
                <a:solidFill>
                  <a:srgbClr val="04182D"/>
                </a:solidFill>
                <a:latin typeface="Tahoma"/>
                <a:cs typeface="Tahoma"/>
              </a:rPr>
              <a:t>t</a:t>
            </a:r>
            <a:r>
              <a:rPr sz="2550" b="1" spc="-125" dirty="0">
                <a:solidFill>
                  <a:srgbClr val="04182D"/>
                </a:solidFill>
                <a:latin typeface="Tahoma"/>
                <a:cs typeface="Tahoma"/>
              </a:rPr>
              <a:t>u</a:t>
            </a:r>
            <a:r>
              <a:rPr sz="2550" b="1" spc="-80" dirty="0">
                <a:solidFill>
                  <a:srgbClr val="04182D"/>
                </a:solidFill>
                <a:latin typeface="Tahoma"/>
                <a:cs typeface="Tahoma"/>
              </a:rPr>
              <a:t>r</a:t>
            </a:r>
            <a:r>
              <a:rPr sz="2550" b="1" spc="-140" dirty="0">
                <a:solidFill>
                  <a:srgbClr val="04182D"/>
                </a:solidFill>
                <a:latin typeface="Tahoma"/>
                <a:cs typeface="Tahoma"/>
              </a:rPr>
              <a:t>n</a:t>
            </a:r>
            <a:r>
              <a:rPr sz="2550" b="1" spc="-105" dirty="0">
                <a:solidFill>
                  <a:srgbClr val="04182D"/>
                </a:solidFill>
                <a:latin typeface="Tahoma"/>
                <a:cs typeface="Tahoma"/>
              </a:rPr>
              <a:t>s</a:t>
            </a:r>
            <a:r>
              <a:rPr sz="2550" b="1" spc="5" dirty="0">
                <a:solidFill>
                  <a:srgbClr val="04182D"/>
                </a:solidFill>
                <a:latin typeface="Tahoma"/>
                <a:cs typeface="Tahoma"/>
              </a:rPr>
              <a:t> </a:t>
            </a:r>
            <a:r>
              <a:rPr sz="2550" b="1" spc="-640" dirty="0">
                <a:solidFill>
                  <a:srgbClr val="04182D"/>
                </a:solidFill>
                <a:latin typeface="Tahoma"/>
                <a:cs typeface="Tahoma"/>
              </a:rPr>
              <a:t>1</a:t>
            </a:r>
            <a:r>
              <a:rPr sz="2550" b="1" spc="-185" dirty="0">
                <a:solidFill>
                  <a:srgbClr val="04182D"/>
                </a:solidFill>
                <a:latin typeface="Tahoma"/>
                <a:cs typeface="Tahoma"/>
              </a:rPr>
              <a:t>5</a:t>
            </a:r>
            <a:r>
              <a:rPr sz="2550" b="1" spc="-235" dirty="0">
                <a:solidFill>
                  <a:srgbClr val="04182D"/>
                </a:solidFill>
                <a:latin typeface="Tahoma"/>
                <a:cs typeface="Tahoma"/>
              </a:rPr>
              <a:t>3</a:t>
            </a:r>
            <a:r>
              <a:rPr sz="2550" b="1" spc="-105" dirty="0">
                <a:solidFill>
                  <a:srgbClr val="04182D"/>
                </a:solidFill>
                <a:latin typeface="Tahoma"/>
                <a:cs typeface="Tahoma"/>
              </a:rPr>
              <a:t>6</a:t>
            </a:r>
            <a:r>
              <a:rPr sz="2550" b="1" spc="5" dirty="0">
                <a:solidFill>
                  <a:srgbClr val="04182D"/>
                </a:solidFill>
                <a:latin typeface="Tahoma"/>
                <a:cs typeface="Tahoma"/>
              </a:rPr>
              <a:t> </a:t>
            </a:r>
            <a:r>
              <a:rPr sz="2550" b="1" spc="-140" dirty="0">
                <a:solidFill>
                  <a:srgbClr val="04182D"/>
                </a:solidFill>
                <a:latin typeface="Tahoma"/>
                <a:cs typeface="Tahoma"/>
              </a:rPr>
              <a:t>n</a:t>
            </a:r>
            <a:r>
              <a:rPr sz="2550" b="1" spc="-125" dirty="0">
                <a:solidFill>
                  <a:srgbClr val="04182D"/>
                </a:solidFill>
                <a:latin typeface="Tahoma"/>
                <a:cs typeface="Tahoma"/>
              </a:rPr>
              <a:t>u</a:t>
            </a:r>
            <a:r>
              <a:rPr sz="2550" b="1" spc="-110" dirty="0">
                <a:solidFill>
                  <a:srgbClr val="04182D"/>
                </a:solidFill>
                <a:latin typeface="Tahoma"/>
                <a:cs typeface="Tahoma"/>
              </a:rPr>
              <a:t>m</a:t>
            </a:r>
            <a:r>
              <a:rPr sz="2550" b="1" spc="-25" dirty="0">
                <a:solidFill>
                  <a:srgbClr val="04182D"/>
                </a:solidFill>
                <a:latin typeface="Tahoma"/>
                <a:cs typeface="Tahoma"/>
              </a:rPr>
              <a:t>b</a:t>
            </a:r>
            <a:r>
              <a:rPr sz="2550" b="1" spc="-60" dirty="0">
                <a:solidFill>
                  <a:srgbClr val="04182D"/>
                </a:solidFill>
                <a:latin typeface="Tahoma"/>
                <a:cs typeface="Tahoma"/>
              </a:rPr>
              <a:t>e</a:t>
            </a:r>
            <a:r>
              <a:rPr sz="2550" b="1" spc="-120" dirty="0">
                <a:solidFill>
                  <a:srgbClr val="04182D"/>
                </a:solidFill>
                <a:latin typeface="Tahoma"/>
                <a:cs typeface="Tahoma"/>
              </a:rPr>
              <a:t>r</a:t>
            </a:r>
            <a:r>
              <a:rPr sz="2550" b="1" spc="-105" dirty="0">
                <a:solidFill>
                  <a:srgbClr val="04182D"/>
                </a:solidFill>
                <a:latin typeface="Tahoma"/>
                <a:cs typeface="Tahoma"/>
              </a:rPr>
              <a:t>s</a:t>
            </a:r>
            <a:r>
              <a:rPr sz="2550" b="1" spc="-170" dirty="0">
                <a:solidFill>
                  <a:srgbClr val="04182D"/>
                </a:solidFill>
                <a:latin typeface="Tahoma"/>
                <a:cs typeface="Tahoma"/>
              </a:rPr>
              <a:t>!</a:t>
            </a:r>
            <a:endParaRPr sz="255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89773" y="1730839"/>
            <a:ext cx="7937335" cy="2761012"/>
          </a:xfrm>
          <a:prstGeom prst="rect">
            <a:avLst/>
          </a:prstGeom>
        </p:spPr>
        <p:txBody>
          <a:bodyPr vert="horz" wrap="square" lIns="0" tIns="143510" rIns="0" bIns="0" rtlCol="0">
            <a:spAutoFit/>
          </a:bodyPr>
          <a:lstStyle/>
          <a:p>
            <a:pPr marL="1074420" marR="1005840" algn="ctr">
              <a:lnSpc>
                <a:spcPts val="6770"/>
              </a:lnSpc>
              <a:spcBef>
                <a:spcPts val="1130"/>
              </a:spcBef>
            </a:pPr>
            <a:r>
              <a:rPr spc="-395" dirty="0"/>
              <a:t>T</a:t>
            </a:r>
            <a:r>
              <a:rPr spc="-500" dirty="0"/>
              <a:t>h</a:t>
            </a:r>
            <a:r>
              <a:rPr spc="-120" dirty="0"/>
              <a:t>e</a:t>
            </a:r>
            <a:r>
              <a:rPr spc="-330" dirty="0"/>
              <a:t> </a:t>
            </a:r>
            <a:r>
              <a:rPr spc="-745" dirty="0"/>
              <a:t>w</a:t>
            </a:r>
            <a:r>
              <a:rPr spc="-395" dirty="0"/>
              <a:t>o</a:t>
            </a:r>
            <a:r>
              <a:rPr spc="-520" dirty="0"/>
              <a:t>n</a:t>
            </a:r>
            <a:r>
              <a:rPr spc="-320" dirty="0"/>
              <a:t>d</a:t>
            </a:r>
            <a:r>
              <a:rPr spc="-350" dirty="0"/>
              <a:t>e</a:t>
            </a:r>
            <a:r>
              <a:rPr spc="-400" dirty="0"/>
              <a:t>r</a:t>
            </a:r>
            <a:r>
              <a:rPr spc="-185" dirty="0"/>
              <a:t>f</a:t>
            </a:r>
            <a:r>
              <a:rPr spc="-520" dirty="0"/>
              <a:t>u</a:t>
            </a:r>
            <a:r>
              <a:rPr spc="-225" dirty="0"/>
              <a:t>l</a:t>
            </a:r>
            <a:r>
              <a:rPr spc="-330" dirty="0"/>
              <a:t> </a:t>
            </a:r>
            <a:r>
              <a:rPr spc="-745" dirty="0"/>
              <a:t>w</a:t>
            </a:r>
            <a:r>
              <a:rPr spc="-395" dirty="0"/>
              <a:t>o</a:t>
            </a:r>
            <a:r>
              <a:rPr spc="-405" dirty="0"/>
              <a:t>r</a:t>
            </a:r>
            <a:r>
              <a:rPr spc="-455" dirty="0"/>
              <a:t>l</a:t>
            </a:r>
            <a:r>
              <a:rPr spc="-60" dirty="0"/>
              <a:t>d  </a:t>
            </a:r>
            <a:r>
              <a:rPr spc="-380" dirty="0"/>
              <a:t>o</a:t>
            </a:r>
            <a:r>
              <a:rPr spc="-20" dirty="0"/>
              <a:t>f</a:t>
            </a:r>
            <a:r>
              <a:rPr spc="-330" dirty="0"/>
              <a:t> </a:t>
            </a:r>
            <a:r>
              <a:rPr spc="-350" dirty="0"/>
              <a:t>e</a:t>
            </a:r>
            <a:r>
              <a:rPr spc="-495" dirty="0"/>
              <a:t>m</a:t>
            </a:r>
            <a:r>
              <a:rPr spc="-270" dirty="0"/>
              <a:t>b</a:t>
            </a:r>
            <a:r>
              <a:rPr spc="-285" dirty="0"/>
              <a:t>e</a:t>
            </a:r>
            <a:r>
              <a:rPr spc="-320" dirty="0"/>
              <a:t>d</a:t>
            </a:r>
            <a:r>
              <a:rPr spc="-254" dirty="0"/>
              <a:t>d</a:t>
            </a:r>
            <a:r>
              <a:rPr spc="-420" dirty="0"/>
              <a:t>i</a:t>
            </a:r>
            <a:r>
              <a:rPr spc="-575" dirty="0"/>
              <a:t>n</a:t>
            </a:r>
            <a:r>
              <a:rPr spc="-185" dirty="0"/>
              <a:t>g</a:t>
            </a:r>
            <a:r>
              <a:rPr spc="-455" dirty="0"/>
              <a:t>s</a:t>
            </a:r>
            <a:r>
              <a:rPr spc="-445" dirty="0"/>
              <a:t>!</a:t>
            </a:r>
            <a:endParaRPr sz="2250" dirty="0"/>
          </a:p>
        </p:txBody>
      </p:sp>
      <p:sp>
        <p:nvSpPr>
          <p:cNvPr id="6" name="Subtitle 5">
            <a:extLst>
              <a:ext uri="{FF2B5EF4-FFF2-40B4-BE49-F238E27FC236}">
                <a16:creationId xmlns:a16="http://schemas.microsoft.com/office/drawing/2014/main" id="{2AED69A2-B054-30A0-2EC1-0A125E30AAC6}"/>
              </a:ext>
            </a:extLst>
          </p:cNvPr>
          <p:cNvSpPr>
            <a:spLocks noGrp="1"/>
          </p:cNvSpPr>
          <p:nvPr>
            <p:ph type="subTitle" idx="1"/>
          </p:nvPr>
        </p:nvSpPr>
        <p:spPr/>
        <p:txBody>
          <a:bodyPr/>
          <a:lstStyle/>
          <a:p>
            <a:endParaRPr lang="en-US"/>
          </a:p>
        </p:txBody>
      </p:sp>
      <p:grpSp>
        <p:nvGrpSpPr>
          <p:cNvPr id="3" name="object 3"/>
          <p:cNvGrpSpPr/>
          <p:nvPr/>
        </p:nvGrpSpPr>
        <p:grpSpPr>
          <a:xfrm>
            <a:off x="7309598" y="4974305"/>
            <a:ext cx="938530" cy="980440"/>
            <a:chOff x="7309598" y="4974305"/>
            <a:chExt cx="938530" cy="980440"/>
          </a:xfrm>
        </p:grpSpPr>
        <p:sp>
          <p:nvSpPr>
            <p:cNvPr id="4" name="object 4"/>
            <p:cNvSpPr/>
            <p:nvPr/>
          </p:nvSpPr>
          <p:spPr>
            <a:xfrm>
              <a:off x="7309598" y="4974305"/>
              <a:ext cx="938530" cy="980440"/>
            </a:xfrm>
            <a:custGeom>
              <a:avLst/>
              <a:gdLst/>
              <a:ahLst/>
              <a:cxnLst/>
              <a:rect l="l" t="t" r="r" b="b"/>
              <a:pathLst>
                <a:path w="938529" h="980439">
                  <a:moveTo>
                    <a:pt x="480670" y="980023"/>
                  </a:moveTo>
                  <a:lnTo>
                    <a:pt x="457629" y="980023"/>
                  </a:lnTo>
                  <a:lnTo>
                    <a:pt x="434630" y="978893"/>
                  </a:lnTo>
                  <a:lnTo>
                    <a:pt x="388922" y="973256"/>
                  </a:lnTo>
                  <a:lnTo>
                    <a:pt x="343987" y="963166"/>
                  </a:lnTo>
                  <a:lnTo>
                    <a:pt x="300257" y="948720"/>
                  </a:lnTo>
                  <a:lnTo>
                    <a:pt x="258154" y="930057"/>
                  </a:lnTo>
                  <a:lnTo>
                    <a:pt x="218083" y="907357"/>
                  </a:lnTo>
                  <a:lnTo>
                    <a:pt x="180429" y="880839"/>
                  </a:lnTo>
                  <a:lnTo>
                    <a:pt x="145557" y="850758"/>
                  </a:lnTo>
                  <a:lnTo>
                    <a:pt x="113800" y="817404"/>
                  </a:lnTo>
                  <a:lnTo>
                    <a:pt x="85466" y="781098"/>
                  </a:lnTo>
                  <a:lnTo>
                    <a:pt x="60827" y="742189"/>
                  </a:lnTo>
                  <a:lnTo>
                    <a:pt x="40120" y="701053"/>
                  </a:lnTo>
                  <a:lnTo>
                    <a:pt x="23545" y="658085"/>
                  </a:lnTo>
                  <a:lnTo>
                    <a:pt x="11262" y="613699"/>
                  </a:lnTo>
                  <a:lnTo>
                    <a:pt x="3388" y="568323"/>
                  </a:lnTo>
                  <a:lnTo>
                    <a:pt x="0" y="522394"/>
                  </a:lnTo>
                  <a:lnTo>
                    <a:pt x="0" y="457770"/>
                  </a:lnTo>
                  <a:lnTo>
                    <a:pt x="3388" y="411841"/>
                  </a:lnTo>
                  <a:lnTo>
                    <a:pt x="11262" y="366465"/>
                  </a:lnTo>
                  <a:lnTo>
                    <a:pt x="23545" y="322079"/>
                  </a:lnTo>
                  <a:lnTo>
                    <a:pt x="40120" y="279111"/>
                  </a:lnTo>
                  <a:lnTo>
                    <a:pt x="60827" y="237975"/>
                  </a:lnTo>
                  <a:lnTo>
                    <a:pt x="85466" y="199066"/>
                  </a:lnTo>
                  <a:lnTo>
                    <a:pt x="113800" y="162760"/>
                  </a:lnTo>
                  <a:lnTo>
                    <a:pt x="145557" y="129405"/>
                  </a:lnTo>
                  <a:lnTo>
                    <a:pt x="180429" y="99324"/>
                  </a:lnTo>
                  <a:lnTo>
                    <a:pt x="218083" y="72806"/>
                  </a:lnTo>
                  <a:lnTo>
                    <a:pt x="258154" y="50107"/>
                  </a:lnTo>
                  <a:lnTo>
                    <a:pt x="300257" y="31444"/>
                  </a:lnTo>
                  <a:lnTo>
                    <a:pt x="343987" y="16998"/>
                  </a:lnTo>
                  <a:lnTo>
                    <a:pt x="388922" y="6908"/>
                  </a:lnTo>
                  <a:lnTo>
                    <a:pt x="434630" y="1271"/>
                  </a:lnTo>
                  <a:lnTo>
                    <a:pt x="469150" y="0"/>
                  </a:lnTo>
                  <a:lnTo>
                    <a:pt x="492177" y="564"/>
                  </a:lnTo>
                  <a:lnTo>
                    <a:pt x="538009" y="5079"/>
                  </a:lnTo>
                  <a:lnTo>
                    <a:pt x="583178" y="14063"/>
                  </a:lnTo>
                  <a:lnTo>
                    <a:pt x="627249" y="27432"/>
                  </a:lnTo>
                  <a:lnTo>
                    <a:pt x="669798" y="45056"/>
                  </a:lnTo>
                  <a:lnTo>
                    <a:pt x="710414" y="66766"/>
                  </a:lnTo>
                  <a:lnTo>
                    <a:pt x="748706" y="92352"/>
                  </a:lnTo>
                  <a:lnTo>
                    <a:pt x="784307" y="121569"/>
                  </a:lnTo>
                  <a:lnTo>
                    <a:pt x="816872" y="154134"/>
                  </a:lnTo>
                  <a:lnTo>
                    <a:pt x="846088" y="189734"/>
                  </a:lnTo>
                  <a:lnTo>
                    <a:pt x="871675" y="228027"/>
                  </a:lnTo>
                  <a:lnTo>
                    <a:pt x="893384" y="268643"/>
                  </a:lnTo>
                  <a:lnTo>
                    <a:pt x="911008" y="311191"/>
                  </a:lnTo>
                  <a:lnTo>
                    <a:pt x="924377" y="355262"/>
                  </a:lnTo>
                  <a:lnTo>
                    <a:pt x="933362" y="400431"/>
                  </a:lnTo>
                  <a:lnTo>
                    <a:pt x="937876" y="446264"/>
                  </a:lnTo>
                  <a:lnTo>
                    <a:pt x="938441" y="469291"/>
                  </a:lnTo>
                  <a:lnTo>
                    <a:pt x="938300" y="522394"/>
                  </a:lnTo>
                  <a:lnTo>
                    <a:pt x="934911" y="568323"/>
                  </a:lnTo>
                  <a:lnTo>
                    <a:pt x="927038" y="613699"/>
                  </a:lnTo>
                  <a:lnTo>
                    <a:pt x="914754" y="658084"/>
                  </a:lnTo>
                  <a:lnTo>
                    <a:pt x="898179" y="701052"/>
                  </a:lnTo>
                  <a:lnTo>
                    <a:pt x="877472" y="742189"/>
                  </a:lnTo>
                  <a:lnTo>
                    <a:pt x="852833" y="781098"/>
                  </a:lnTo>
                  <a:lnTo>
                    <a:pt x="824499" y="817404"/>
                  </a:lnTo>
                  <a:lnTo>
                    <a:pt x="792743" y="850758"/>
                  </a:lnTo>
                  <a:lnTo>
                    <a:pt x="757870" y="880839"/>
                  </a:lnTo>
                  <a:lnTo>
                    <a:pt x="720217" y="907357"/>
                  </a:lnTo>
                  <a:lnTo>
                    <a:pt x="680145" y="930057"/>
                  </a:lnTo>
                  <a:lnTo>
                    <a:pt x="638042" y="948720"/>
                  </a:lnTo>
                  <a:lnTo>
                    <a:pt x="594312" y="963166"/>
                  </a:lnTo>
                  <a:lnTo>
                    <a:pt x="549377" y="973256"/>
                  </a:lnTo>
                  <a:lnTo>
                    <a:pt x="503669" y="978893"/>
                  </a:lnTo>
                  <a:lnTo>
                    <a:pt x="480670" y="980023"/>
                  </a:lnTo>
                  <a:close/>
                </a:path>
              </a:pathLst>
            </a:custGeom>
            <a:solidFill>
              <a:srgbClr val="04182D"/>
            </a:solidFill>
          </p:spPr>
          <p:txBody>
            <a:bodyPr wrap="square" lIns="0" tIns="0" rIns="0" bIns="0" rtlCol="0"/>
            <a:lstStyle/>
            <a:p>
              <a:endParaRPr/>
            </a:p>
          </p:txBody>
        </p:sp>
        <p:sp>
          <p:nvSpPr>
            <p:cNvPr id="5" name="object 5"/>
            <p:cNvSpPr/>
            <p:nvPr/>
          </p:nvSpPr>
          <p:spPr>
            <a:xfrm>
              <a:off x="7515511" y="5194288"/>
              <a:ext cx="527050" cy="528320"/>
            </a:xfrm>
            <a:custGeom>
              <a:avLst/>
              <a:gdLst/>
              <a:ahLst/>
              <a:cxnLst/>
              <a:rect l="l" t="t" r="r" b="b"/>
              <a:pathLst>
                <a:path w="527050" h="528320">
                  <a:moveTo>
                    <a:pt x="148012" y="485874"/>
                  </a:moveTo>
                  <a:lnTo>
                    <a:pt x="107590" y="475098"/>
                  </a:lnTo>
                  <a:lnTo>
                    <a:pt x="72451" y="452636"/>
                  </a:lnTo>
                  <a:lnTo>
                    <a:pt x="45491" y="419763"/>
                  </a:lnTo>
                  <a:lnTo>
                    <a:pt x="27968" y="367040"/>
                  </a:lnTo>
                  <a:lnTo>
                    <a:pt x="28005" y="339293"/>
                  </a:lnTo>
                  <a:lnTo>
                    <a:pt x="34042" y="311879"/>
                  </a:lnTo>
                  <a:lnTo>
                    <a:pt x="10749" y="276441"/>
                  </a:lnTo>
                  <a:lnTo>
                    <a:pt x="0" y="236569"/>
                  </a:lnTo>
                  <a:lnTo>
                    <a:pt x="2123" y="195364"/>
                  </a:lnTo>
                  <a:lnTo>
                    <a:pt x="17450" y="155929"/>
                  </a:lnTo>
                  <a:lnTo>
                    <a:pt x="34097" y="133141"/>
                  </a:lnTo>
                  <a:lnTo>
                    <a:pt x="55017" y="114541"/>
                  </a:lnTo>
                  <a:lnTo>
                    <a:pt x="79430" y="100688"/>
                  </a:lnTo>
                  <a:lnTo>
                    <a:pt x="106555" y="92139"/>
                  </a:lnTo>
                  <a:lnTo>
                    <a:pt x="126006" y="54510"/>
                  </a:lnTo>
                  <a:lnTo>
                    <a:pt x="155636" y="25386"/>
                  </a:lnTo>
                  <a:lnTo>
                    <a:pt x="192881" y="6603"/>
                  </a:lnTo>
                  <a:lnTo>
                    <a:pt x="235176" y="0"/>
                  </a:lnTo>
                  <a:lnTo>
                    <a:pt x="263511" y="2832"/>
                  </a:lnTo>
                  <a:lnTo>
                    <a:pt x="290302" y="11411"/>
                  </a:lnTo>
                  <a:lnTo>
                    <a:pt x="314711" y="25386"/>
                  </a:lnTo>
                  <a:lnTo>
                    <a:pt x="325734" y="35282"/>
                  </a:lnTo>
                  <a:lnTo>
                    <a:pt x="247980" y="35282"/>
                  </a:lnTo>
                  <a:lnTo>
                    <a:pt x="219943" y="35616"/>
                  </a:lnTo>
                  <a:lnTo>
                    <a:pt x="168715" y="59312"/>
                  </a:lnTo>
                  <a:lnTo>
                    <a:pt x="138948" y="105549"/>
                  </a:lnTo>
                  <a:lnTo>
                    <a:pt x="135426" y="129830"/>
                  </a:lnTo>
                  <a:lnTo>
                    <a:pt x="100063" y="129830"/>
                  </a:lnTo>
                  <a:lnTo>
                    <a:pt x="84260" y="137149"/>
                  </a:lnTo>
                  <a:lnTo>
                    <a:pt x="70090" y="146987"/>
                  </a:lnTo>
                  <a:lnTo>
                    <a:pt x="57858" y="159093"/>
                  </a:lnTo>
                  <a:lnTo>
                    <a:pt x="47866" y="173213"/>
                  </a:lnTo>
                  <a:lnTo>
                    <a:pt x="35102" y="210444"/>
                  </a:lnTo>
                  <a:lnTo>
                    <a:pt x="37781" y="248267"/>
                  </a:lnTo>
                  <a:lnTo>
                    <a:pt x="54629" y="282346"/>
                  </a:lnTo>
                  <a:lnTo>
                    <a:pt x="84470" y="308344"/>
                  </a:lnTo>
                  <a:lnTo>
                    <a:pt x="133838" y="336462"/>
                  </a:lnTo>
                  <a:lnTo>
                    <a:pt x="63806" y="336462"/>
                  </a:lnTo>
                  <a:lnTo>
                    <a:pt x="62336" y="353623"/>
                  </a:lnTo>
                  <a:lnTo>
                    <a:pt x="63890" y="370648"/>
                  </a:lnTo>
                  <a:lnTo>
                    <a:pt x="68398" y="387153"/>
                  </a:lnTo>
                  <a:lnTo>
                    <a:pt x="75790" y="402754"/>
                  </a:lnTo>
                  <a:lnTo>
                    <a:pt x="102148" y="432060"/>
                  </a:lnTo>
                  <a:lnTo>
                    <a:pt x="136691" y="448673"/>
                  </a:lnTo>
                  <a:lnTo>
                    <a:pt x="175027" y="451319"/>
                  </a:lnTo>
                  <a:lnTo>
                    <a:pt x="260977" y="451319"/>
                  </a:lnTo>
                  <a:lnTo>
                    <a:pt x="230290" y="468794"/>
                  </a:lnTo>
                  <a:lnTo>
                    <a:pt x="229405" y="469367"/>
                  </a:lnTo>
                  <a:lnTo>
                    <a:pt x="227868" y="470125"/>
                  </a:lnTo>
                  <a:lnTo>
                    <a:pt x="227078" y="470561"/>
                  </a:lnTo>
                  <a:lnTo>
                    <a:pt x="241400" y="480415"/>
                  </a:lnTo>
                  <a:lnTo>
                    <a:pt x="248553" y="483691"/>
                  </a:lnTo>
                  <a:lnTo>
                    <a:pt x="190821" y="483691"/>
                  </a:lnTo>
                  <a:lnTo>
                    <a:pt x="148012" y="485874"/>
                  </a:lnTo>
                  <a:close/>
                </a:path>
                <a:path w="527050" h="528320">
                  <a:moveTo>
                    <a:pt x="205255" y="283026"/>
                  </a:moveTo>
                  <a:lnTo>
                    <a:pt x="180815" y="283026"/>
                  </a:lnTo>
                  <a:lnTo>
                    <a:pt x="180782" y="128615"/>
                  </a:lnTo>
                  <a:lnTo>
                    <a:pt x="184127" y="122902"/>
                  </a:lnTo>
                  <a:lnTo>
                    <a:pt x="297147" y="58580"/>
                  </a:lnTo>
                  <a:lnTo>
                    <a:pt x="299359" y="57386"/>
                  </a:lnTo>
                  <a:lnTo>
                    <a:pt x="275018" y="42610"/>
                  </a:lnTo>
                  <a:lnTo>
                    <a:pt x="247980" y="35282"/>
                  </a:lnTo>
                  <a:lnTo>
                    <a:pt x="325734" y="35282"/>
                  </a:lnTo>
                  <a:lnTo>
                    <a:pt x="335732" y="44257"/>
                  </a:lnTo>
                  <a:lnTo>
                    <a:pt x="386672" y="44257"/>
                  </a:lnTo>
                  <a:lnTo>
                    <a:pt x="418869" y="52829"/>
                  </a:lnTo>
                  <a:lnTo>
                    <a:pt x="453983" y="75241"/>
                  </a:lnTo>
                  <a:lnTo>
                    <a:pt x="454591" y="75981"/>
                  </a:lnTo>
                  <a:lnTo>
                    <a:pt x="368154" y="75981"/>
                  </a:lnTo>
                  <a:lnTo>
                    <a:pt x="340263" y="78655"/>
                  </a:lnTo>
                  <a:lnTo>
                    <a:pt x="313740" y="89109"/>
                  </a:lnTo>
                  <a:lnTo>
                    <a:pt x="206017" y="150443"/>
                  </a:lnTo>
                  <a:lnTo>
                    <a:pt x="205589" y="150773"/>
                  </a:lnTo>
                  <a:lnTo>
                    <a:pt x="205347" y="151284"/>
                  </a:lnTo>
                  <a:lnTo>
                    <a:pt x="205364" y="203077"/>
                  </a:lnTo>
                  <a:lnTo>
                    <a:pt x="254271" y="203077"/>
                  </a:lnTo>
                  <a:lnTo>
                    <a:pt x="205272" y="230989"/>
                  </a:lnTo>
                  <a:lnTo>
                    <a:pt x="205255" y="283026"/>
                  </a:lnTo>
                  <a:close/>
                </a:path>
                <a:path w="527050" h="528320">
                  <a:moveTo>
                    <a:pt x="386672" y="44257"/>
                  </a:moveTo>
                  <a:lnTo>
                    <a:pt x="335732" y="44257"/>
                  </a:lnTo>
                  <a:lnTo>
                    <a:pt x="378489" y="42078"/>
                  </a:lnTo>
                  <a:lnTo>
                    <a:pt x="386672" y="44257"/>
                  </a:lnTo>
                  <a:close/>
                </a:path>
                <a:path w="527050" h="528320">
                  <a:moveTo>
                    <a:pt x="497796" y="191599"/>
                  </a:moveTo>
                  <a:lnTo>
                    <a:pt x="462677" y="191599"/>
                  </a:lnTo>
                  <a:lnTo>
                    <a:pt x="463467" y="163437"/>
                  </a:lnTo>
                  <a:lnTo>
                    <a:pt x="456383" y="136695"/>
                  </a:lnTo>
                  <a:lnTo>
                    <a:pt x="442081" y="112926"/>
                  </a:lnTo>
                  <a:lnTo>
                    <a:pt x="421219" y="93683"/>
                  </a:lnTo>
                  <a:lnTo>
                    <a:pt x="395707" y="81014"/>
                  </a:lnTo>
                  <a:lnTo>
                    <a:pt x="368154" y="75981"/>
                  </a:lnTo>
                  <a:lnTo>
                    <a:pt x="454591" y="75981"/>
                  </a:lnTo>
                  <a:lnTo>
                    <a:pt x="480945" y="108047"/>
                  </a:lnTo>
                  <a:lnTo>
                    <a:pt x="492632" y="133658"/>
                  </a:lnTo>
                  <a:lnTo>
                    <a:pt x="498503" y="160825"/>
                  </a:lnTo>
                  <a:lnTo>
                    <a:pt x="498458" y="188603"/>
                  </a:lnTo>
                  <a:lnTo>
                    <a:pt x="497796" y="191599"/>
                  </a:lnTo>
                  <a:close/>
                </a:path>
                <a:path w="527050" h="528320">
                  <a:moveTo>
                    <a:pt x="254271" y="203077"/>
                  </a:moveTo>
                  <a:lnTo>
                    <a:pt x="205364" y="203077"/>
                  </a:lnTo>
                  <a:lnTo>
                    <a:pt x="284459" y="158039"/>
                  </a:lnTo>
                  <a:lnTo>
                    <a:pt x="340856" y="125881"/>
                  </a:lnTo>
                  <a:lnTo>
                    <a:pt x="347548" y="125881"/>
                  </a:lnTo>
                  <a:lnTo>
                    <a:pt x="403941" y="158039"/>
                  </a:lnTo>
                  <a:lnTo>
                    <a:pt x="333793" y="158039"/>
                  </a:lnTo>
                  <a:lnTo>
                    <a:pt x="333226" y="158092"/>
                  </a:lnTo>
                  <a:lnTo>
                    <a:pt x="332777" y="158385"/>
                  </a:lnTo>
                  <a:lnTo>
                    <a:pt x="287792" y="184047"/>
                  </a:lnTo>
                  <a:lnTo>
                    <a:pt x="312255" y="197980"/>
                  </a:lnTo>
                  <a:lnTo>
                    <a:pt x="263218" y="197980"/>
                  </a:lnTo>
                  <a:lnTo>
                    <a:pt x="254271" y="203077"/>
                  </a:lnTo>
                  <a:close/>
                </a:path>
                <a:path w="527050" h="528320">
                  <a:moveTo>
                    <a:pt x="242136" y="369911"/>
                  </a:moveTo>
                  <a:lnTo>
                    <a:pt x="192689" y="369911"/>
                  </a:lnTo>
                  <a:lnTo>
                    <a:pt x="193260" y="369860"/>
                  </a:lnTo>
                  <a:lnTo>
                    <a:pt x="193707" y="369562"/>
                  </a:lnTo>
                  <a:lnTo>
                    <a:pt x="238900" y="343832"/>
                  </a:lnTo>
                  <a:lnTo>
                    <a:pt x="103376" y="266677"/>
                  </a:lnTo>
                  <a:lnTo>
                    <a:pt x="100180" y="261222"/>
                  </a:lnTo>
                  <a:lnTo>
                    <a:pt x="100063" y="129830"/>
                  </a:lnTo>
                  <a:lnTo>
                    <a:pt x="135426" y="129830"/>
                  </a:lnTo>
                  <a:lnTo>
                    <a:pt x="134946" y="133141"/>
                  </a:lnTo>
                  <a:lnTo>
                    <a:pt x="134972" y="256671"/>
                  </a:lnTo>
                  <a:lnTo>
                    <a:pt x="135292" y="257130"/>
                  </a:lnTo>
                  <a:lnTo>
                    <a:pt x="180815" y="283026"/>
                  </a:lnTo>
                  <a:lnTo>
                    <a:pt x="205255" y="283026"/>
                  </a:lnTo>
                  <a:lnTo>
                    <a:pt x="205250" y="296958"/>
                  </a:lnTo>
                  <a:lnTo>
                    <a:pt x="263196" y="329967"/>
                  </a:lnTo>
                  <a:lnTo>
                    <a:pt x="312164" y="329967"/>
                  </a:lnTo>
                  <a:lnTo>
                    <a:pt x="242136" y="369911"/>
                  </a:lnTo>
                  <a:close/>
                </a:path>
                <a:path w="527050" h="528320">
                  <a:moveTo>
                    <a:pt x="488622" y="398095"/>
                  </a:moveTo>
                  <a:lnTo>
                    <a:pt x="426513" y="398095"/>
                  </a:lnTo>
                  <a:lnTo>
                    <a:pt x="451642" y="384688"/>
                  </a:lnTo>
                  <a:lnTo>
                    <a:pt x="471583" y="365262"/>
                  </a:lnTo>
                  <a:lnTo>
                    <a:pt x="485304" y="341155"/>
                  </a:lnTo>
                  <a:lnTo>
                    <a:pt x="491767" y="313708"/>
                  </a:lnTo>
                  <a:lnTo>
                    <a:pt x="490130" y="285575"/>
                  </a:lnTo>
                  <a:lnTo>
                    <a:pt x="464463" y="237029"/>
                  </a:lnTo>
                  <a:lnTo>
                    <a:pt x="334289" y="158247"/>
                  </a:lnTo>
                  <a:lnTo>
                    <a:pt x="333793" y="158039"/>
                  </a:lnTo>
                  <a:lnTo>
                    <a:pt x="403941" y="158039"/>
                  </a:lnTo>
                  <a:lnTo>
                    <a:pt x="460536" y="190268"/>
                  </a:lnTo>
                  <a:lnTo>
                    <a:pt x="462678" y="191549"/>
                  </a:lnTo>
                  <a:lnTo>
                    <a:pt x="497796" y="191599"/>
                  </a:lnTo>
                  <a:lnTo>
                    <a:pt x="492395" y="216045"/>
                  </a:lnTo>
                  <a:lnTo>
                    <a:pt x="515720" y="251482"/>
                  </a:lnTo>
                  <a:lnTo>
                    <a:pt x="526477" y="291366"/>
                  </a:lnTo>
                  <a:lnTo>
                    <a:pt x="524335" y="332582"/>
                  </a:lnTo>
                  <a:lnTo>
                    <a:pt x="508964" y="372019"/>
                  </a:lnTo>
                  <a:lnTo>
                    <a:pt x="492322" y="394805"/>
                  </a:lnTo>
                  <a:lnTo>
                    <a:pt x="488622" y="398095"/>
                  </a:lnTo>
                  <a:close/>
                </a:path>
                <a:path w="527050" h="528320">
                  <a:moveTo>
                    <a:pt x="312164" y="329967"/>
                  </a:moveTo>
                  <a:lnTo>
                    <a:pt x="263196" y="329967"/>
                  </a:lnTo>
                  <a:lnTo>
                    <a:pt x="321140" y="296958"/>
                  </a:lnTo>
                  <a:lnTo>
                    <a:pt x="321140" y="230989"/>
                  </a:lnTo>
                  <a:lnTo>
                    <a:pt x="263218" y="197980"/>
                  </a:lnTo>
                  <a:lnTo>
                    <a:pt x="312255" y="197980"/>
                  </a:lnTo>
                  <a:lnTo>
                    <a:pt x="394666" y="244921"/>
                  </a:lnTo>
                  <a:lnTo>
                    <a:pt x="345622" y="244921"/>
                  </a:lnTo>
                  <a:lnTo>
                    <a:pt x="345622" y="324847"/>
                  </a:lnTo>
                  <a:lnTo>
                    <a:pt x="321140" y="324847"/>
                  </a:lnTo>
                  <a:lnTo>
                    <a:pt x="312164" y="329967"/>
                  </a:lnTo>
                  <a:close/>
                </a:path>
                <a:path w="527050" h="528320">
                  <a:moveTo>
                    <a:pt x="380003" y="493515"/>
                  </a:moveTo>
                  <a:lnTo>
                    <a:pt x="291261" y="493515"/>
                  </a:lnTo>
                  <a:lnTo>
                    <a:pt x="330301" y="485700"/>
                  </a:lnTo>
                  <a:lnTo>
                    <a:pt x="362174" y="464471"/>
                  </a:lnTo>
                  <a:lnTo>
                    <a:pt x="383659" y="433008"/>
                  </a:lnTo>
                  <a:lnTo>
                    <a:pt x="391472" y="394805"/>
                  </a:lnTo>
                  <a:lnTo>
                    <a:pt x="391482" y="271263"/>
                  </a:lnTo>
                  <a:lnTo>
                    <a:pt x="391147" y="270792"/>
                  </a:lnTo>
                  <a:lnTo>
                    <a:pt x="390652" y="270562"/>
                  </a:lnTo>
                  <a:lnTo>
                    <a:pt x="345622" y="244921"/>
                  </a:lnTo>
                  <a:lnTo>
                    <a:pt x="394666" y="244921"/>
                  </a:lnTo>
                  <a:lnTo>
                    <a:pt x="417880" y="258143"/>
                  </a:lnTo>
                  <a:lnTo>
                    <a:pt x="423255" y="261222"/>
                  </a:lnTo>
                  <a:lnTo>
                    <a:pt x="426585" y="266965"/>
                  </a:lnTo>
                  <a:lnTo>
                    <a:pt x="426513" y="398095"/>
                  </a:lnTo>
                  <a:lnTo>
                    <a:pt x="488622" y="398095"/>
                  </a:lnTo>
                  <a:lnTo>
                    <a:pt x="471407" y="413404"/>
                  </a:lnTo>
                  <a:lnTo>
                    <a:pt x="447000" y="427258"/>
                  </a:lnTo>
                  <a:lnTo>
                    <a:pt x="419880" y="435808"/>
                  </a:lnTo>
                  <a:lnTo>
                    <a:pt x="400429" y="473438"/>
                  </a:lnTo>
                  <a:lnTo>
                    <a:pt x="380003" y="493515"/>
                  </a:lnTo>
                  <a:close/>
                </a:path>
                <a:path w="527050" h="528320">
                  <a:moveTo>
                    <a:pt x="260977" y="451319"/>
                  </a:moveTo>
                  <a:lnTo>
                    <a:pt x="175027" y="451319"/>
                  </a:lnTo>
                  <a:lnTo>
                    <a:pt x="212766" y="438838"/>
                  </a:lnTo>
                  <a:lnTo>
                    <a:pt x="320512" y="377505"/>
                  </a:lnTo>
                  <a:lnTo>
                    <a:pt x="320952" y="377185"/>
                  </a:lnTo>
                  <a:lnTo>
                    <a:pt x="321190" y="376663"/>
                  </a:lnTo>
                  <a:lnTo>
                    <a:pt x="321140" y="324847"/>
                  </a:lnTo>
                  <a:lnTo>
                    <a:pt x="345622" y="324847"/>
                  </a:lnTo>
                  <a:lnTo>
                    <a:pt x="345663" y="399336"/>
                  </a:lnTo>
                  <a:lnTo>
                    <a:pt x="342317" y="405052"/>
                  </a:lnTo>
                  <a:lnTo>
                    <a:pt x="260977" y="451319"/>
                  </a:lnTo>
                  <a:close/>
                </a:path>
                <a:path w="527050" h="528320">
                  <a:moveTo>
                    <a:pt x="185673" y="402157"/>
                  </a:moveTo>
                  <a:lnTo>
                    <a:pt x="178981" y="402157"/>
                  </a:lnTo>
                  <a:lnTo>
                    <a:pt x="122344" y="369860"/>
                  </a:lnTo>
                  <a:lnTo>
                    <a:pt x="65994" y="337771"/>
                  </a:lnTo>
                  <a:lnTo>
                    <a:pt x="63806" y="336462"/>
                  </a:lnTo>
                  <a:lnTo>
                    <a:pt x="133838" y="336462"/>
                  </a:lnTo>
                  <a:lnTo>
                    <a:pt x="192193" y="369700"/>
                  </a:lnTo>
                  <a:lnTo>
                    <a:pt x="192689" y="369911"/>
                  </a:lnTo>
                  <a:lnTo>
                    <a:pt x="242136" y="369911"/>
                  </a:lnTo>
                  <a:lnTo>
                    <a:pt x="185673" y="402157"/>
                  </a:lnTo>
                  <a:close/>
                </a:path>
                <a:path w="527050" h="528320">
                  <a:moveTo>
                    <a:pt x="75893" y="402754"/>
                  </a:moveTo>
                  <a:close/>
                </a:path>
                <a:path w="527050" h="528320">
                  <a:moveTo>
                    <a:pt x="291261" y="527948"/>
                  </a:moveTo>
                  <a:lnTo>
                    <a:pt x="262958" y="525093"/>
                  </a:lnTo>
                  <a:lnTo>
                    <a:pt x="236199" y="516508"/>
                  </a:lnTo>
                  <a:lnTo>
                    <a:pt x="211842" y="502562"/>
                  </a:lnTo>
                  <a:lnTo>
                    <a:pt x="190821" y="483691"/>
                  </a:lnTo>
                  <a:lnTo>
                    <a:pt x="248553" y="483691"/>
                  </a:lnTo>
                  <a:lnTo>
                    <a:pt x="257120" y="487614"/>
                  </a:lnTo>
                  <a:lnTo>
                    <a:pt x="273865" y="492025"/>
                  </a:lnTo>
                  <a:lnTo>
                    <a:pt x="291261" y="493515"/>
                  </a:lnTo>
                  <a:lnTo>
                    <a:pt x="380003" y="493515"/>
                  </a:lnTo>
                  <a:lnTo>
                    <a:pt x="370767" y="502579"/>
                  </a:lnTo>
                  <a:lnTo>
                    <a:pt x="333556" y="521344"/>
                  </a:lnTo>
                  <a:lnTo>
                    <a:pt x="291261" y="527948"/>
                  </a:lnTo>
                  <a:close/>
                </a:path>
              </a:pathLst>
            </a:custGeom>
            <a:solidFill>
              <a:srgbClr val="FFFFFF"/>
            </a:solidFill>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9412605" cy="713740"/>
          </a:xfrm>
          <a:prstGeom prst="rect">
            <a:avLst/>
          </a:prstGeom>
        </p:spPr>
        <p:txBody>
          <a:bodyPr vert="horz" wrap="square" lIns="0" tIns="13970" rIns="0" bIns="0" rtlCol="0">
            <a:spAutoFit/>
          </a:bodyPr>
          <a:lstStyle/>
          <a:p>
            <a:pPr marL="12700">
              <a:lnSpc>
                <a:spcPct val="100000"/>
              </a:lnSpc>
              <a:spcBef>
                <a:spcPts val="110"/>
              </a:spcBef>
            </a:pPr>
            <a:r>
              <a:rPr sz="4500" spc="-105" dirty="0"/>
              <a:t>D</a:t>
            </a:r>
            <a:r>
              <a:rPr sz="4500" spc="-260" dirty="0"/>
              <a:t>i</a:t>
            </a:r>
            <a:r>
              <a:rPr sz="4500" spc="-300" dirty="0"/>
              <a:t>m</a:t>
            </a:r>
            <a:r>
              <a:rPr sz="4500" spc="-204" dirty="0"/>
              <a:t>e</a:t>
            </a:r>
            <a:r>
              <a:rPr sz="4500" spc="-340" dirty="0"/>
              <a:t>n</a:t>
            </a:r>
            <a:r>
              <a:rPr sz="4500" spc="-280" dirty="0"/>
              <a:t>s</a:t>
            </a:r>
            <a:r>
              <a:rPr sz="4500" spc="-295" dirty="0"/>
              <a:t>i</a:t>
            </a:r>
            <a:r>
              <a:rPr sz="4500" spc="-240" dirty="0"/>
              <a:t>o</a:t>
            </a:r>
            <a:r>
              <a:rPr sz="4500" spc="-325" dirty="0"/>
              <a:t>n</a:t>
            </a:r>
            <a:r>
              <a:rPr sz="4500" spc="-15" dirty="0"/>
              <a:t>a</a:t>
            </a:r>
            <a:r>
              <a:rPr sz="4500" spc="-240" dirty="0"/>
              <a:t>l</a:t>
            </a:r>
            <a:r>
              <a:rPr sz="4500" spc="-285" dirty="0"/>
              <a:t>i</a:t>
            </a:r>
            <a:r>
              <a:rPr sz="4500" spc="-229" dirty="0"/>
              <a:t>t</a:t>
            </a:r>
            <a:r>
              <a:rPr sz="4500" spc="80" dirty="0"/>
              <a:t>y</a:t>
            </a:r>
            <a:r>
              <a:rPr sz="4500" spc="-165" dirty="0"/>
              <a:t> </a:t>
            </a:r>
            <a:r>
              <a:rPr sz="4500" spc="-315" dirty="0"/>
              <a:t>r</a:t>
            </a:r>
            <a:r>
              <a:rPr sz="4500" spc="-160" dirty="0"/>
              <a:t>e</a:t>
            </a:r>
            <a:r>
              <a:rPr sz="4500" spc="-175" dirty="0"/>
              <a:t>d</a:t>
            </a:r>
            <a:r>
              <a:rPr sz="4500" spc="-330" dirty="0"/>
              <a:t>u</a:t>
            </a:r>
            <a:r>
              <a:rPr sz="4500" spc="65" dirty="0"/>
              <a:t>c</a:t>
            </a:r>
            <a:r>
              <a:rPr sz="4500" spc="-225" dirty="0"/>
              <a:t>t</a:t>
            </a:r>
            <a:r>
              <a:rPr sz="4500" spc="-295" dirty="0"/>
              <a:t>i</a:t>
            </a:r>
            <a:r>
              <a:rPr sz="4500" spc="-240" dirty="0"/>
              <a:t>on</a:t>
            </a:r>
            <a:r>
              <a:rPr sz="4500" spc="-165" dirty="0"/>
              <a:t> </a:t>
            </a:r>
            <a:r>
              <a:rPr sz="4500" spc="-15" dirty="0"/>
              <a:t>a</a:t>
            </a:r>
            <a:r>
              <a:rPr sz="4500" spc="-325" dirty="0"/>
              <a:t>n</a:t>
            </a:r>
            <a:r>
              <a:rPr sz="4500" spc="-55" dirty="0"/>
              <a:t>d</a:t>
            </a:r>
            <a:r>
              <a:rPr sz="4500" spc="-165" dirty="0"/>
              <a:t> </a:t>
            </a:r>
            <a:r>
              <a:rPr sz="4500" spc="-220" dirty="0"/>
              <a:t>t</a:t>
            </a:r>
            <a:r>
              <a:rPr sz="4500" spc="-425" dirty="0"/>
              <a:t>-</a:t>
            </a:r>
            <a:r>
              <a:rPr sz="4500" spc="-355" dirty="0"/>
              <a:t>S</a:t>
            </a:r>
            <a:r>
              <a:rPr sz="4500" spc="-150" dirty="0"/>
              <a:t>N</a:t>
            </a:r>
            <a:r>
              <a:rPr sz="4500" spc="40" dirty="0"/>
              <a:t>E</a:t>
            </a:r>
            <a:endParaRPr sz="4500"/>
          </a:p>
        </p:txBody>
      </p:sp>
      <p:pic>
        <p:nvPicPr>
          <p:cNvPr id="3" name="object 3"/>
          <p:cNvPicPr/>
          <p:nvPr/>
        </p:nvPicPr>
        <p:blipFill>
          <a:blip r:embed="rId2" cstate="print"/>
          <a:stretch>
            <a:fillRect/>
          </a:stretch>
        </p:blipFill>
        <p:spPr>
          <a:xfrm>
            <a:off x="511759" y="2169861"/>
            <a:ext cx="102352" cy="102351"/>
          </a:xfrm>
          <a:prstGeom prst="rect">
            <a:avLst/>
          </a:prstGeom>
        </p:spPr>
      </p:pic>
      <p:sp>
        <p:nvSpPr>
          <p:cNvPr id="4" name="object 4"/>
          <p:cNvSpPr txBox="1"/>
          <p:nvPr/>
        </p:nvSpPr>
        <p:spPr>
          <a:xfrm>
            <a:off x="847056" y="1884114"/>
            <a:ext cx="6760845" cy="2165350"/>
          </a:xfrm>
          <a:prstGeom prst="rect">
            <a:avLst/>
          </a:prstGeom>
        </p:spPr>
        <p:txBody>
          <a:bodyPr vert="horz" wrap="square" lIns="0" tIns="12700" rIns="0" bIns="0" rtlCol="0">
            <a:spAutoFit/>
          </a:bodyPr>
          <a:lstStyle/>
          <a:p>
            <a:pPr marL="12700" marR="5080">
              <a:lnSpc>
                <a:spcPct val="124800"/>
              </a:lnSpc>
              <a:spcBef>
                <a:spcPts val="100"/>
              </a:spcBef>
            </a:pPr>
            <a:r>
              <a:rPr sz="2550" spc="75" dirty="0">
                <a:solidFill>
                  <a:srgbClr val="04182D"/>
                </a:solidFill>
                <a:latin typeface="Tahoma"/>
                <a:cs typeface="Tahoma"/>
              </a:rPr>
              <a:t>Various</a:t>
            </a:r>
            <a:r>
              <a:rPr sz="2550" spc="-55" dirty="0">
                <a:solidFill>
                  <a:srgbClr val="04182D"/>
                </a:solidFill>
                <a:latin typeface="Tahoma"/>
                <a:cs typeface="Tahoma"/>
              </a:rPr>
              <a:t> </a:t>
            </a:r>
            <a:r>
              <a:rPr sz="2550" spc="110" dirty="0">
                <a:solidFill>
                  <a:srgbClr val="04182D"/>
                </a:solidFill>
                <a:latin typeface="Tahoma"/>
                <a:cs typeface="Tahoma"/>
              </a:rPr>
              <a:t>techniques</a:t>
            </a:r>
            <a:r>
              <a:rPr sz="2550" spc="-50" dirty="0">
                <a:solidFill>
                  <a:srgbClr val="04182D"/>
                </a:solidFill>
                <a:latin typeface="Tahoma"/>
                <a:cs typeface="Tahoma"/>
              </a:rPr>
              <a:t> </a:t>
            </a:r>
            <a:r>
              <a:rPr sz="2550" spc="90" dirty="0">
                <a:solidFill>
                  <a:srgbClr val="04182D"/>
                </a:solidFill>
                <a:latin typeface="Tahoma"/>
                <a:cs typeface="Tahoma"/>
              </a:rPr>
              <a:t>to</a:t>
            </a:r>
            <a:r>
              <a:rPr sz="2550" spc="-55" dirty="0">
                <a:solidFill>
                  <a:srgbClr val="04182D"/>
                </a:solidFill>
                <a:latin typeface="Tahoma"/>
                <a:cs typeface="Tahoma"/>
              </a:rPr>
              <a:t> </a:t>
            </a:r>
            <a:r>
              <a:rPr sz="2650" i="1" spc="35" dirty="0">
                <a:solidFill>
                  <a:srgbClr val="04182D"/>
                </a:solidFill>
                <a:latin typeface="Trebuchet MS"/>
                <a:cs typeface="Trebuchet MS"/>
              </a:rPr>
              <a:t>reduce</a:t>
            </a:r>
            <a:r>
              <a:rPr sz="2650" i="1" spc="-50" dirty="0">
                <a:solidFill>
                  <a:srgbClr val="04182D"/>
                </a:solidFill>
                <a:latin typeface="Trebuchet MS"/>
                <a:cs typeface="Trebuchet MS"/>
              </a:rPr>
              <a:t> </a:t>
            </a:r>
            <a:r>
              <a:rPr sz="2550" spc="100" dirty="0">
                <a:solidFill>
                  <a:srgbClr val="04182D"/>
                </a:solidFill>
                <a:latin typeface="Tahoma"/>
                <a:cs typeface="Tahoma"/>
              </a:rPr>
              <a:t>the</a:t>
            </a:r>
            <a:r>
              <a:rPr sz="2550" spc="-50" dirty="0">
                <a:solidFill>
                  <a:srgbClr val="04182D"/>
                </a:solidFill>
                <a:latin typeface="Tahoma"/>
                <a:cs typeface="Tahoma"/>
              </a:rPr>
              <a:t> </a:t>
            </a:r>
            <a:r>
              <a:rPr sz="2550" spc="100" dirty="0">
                <a:solidFill>
                  <a:srgbClr val="04182D"/>
                </a:solidFill>
                <a:latin typeface="Tahoma"/>
                <a:cs typeface="Tahoma"/>
              </a:rPr>
              <a:t>number</a:t>
            </a:r>
            <a:r>
              <a:rPr sz="2550" spc="-55" dirty="0">
                <a:solidFill>
                  <a:srgbClr val="04182D"/>
                </a:solidFill>
                <a:latin typeface="Tahoma"/>
                <a:cs typeface="Tahoma"/>
              </a:rPr>
              <a:t> </a:t>
            </a:r>
            <a:r>
              <a:rPr sz="2550" spc="125" dirty="0">
                <a:solidFill>
                  <a:srgbClr val="04182D"/>
                </a:solidFill>
                <a:latin typeface="Tahoma"/>
                <a:cs typeface="Tahoma"/>
              </a:rPr>
              <a:t>of </a:t>
            </a:r>
            <a:r>
              <a:rPr sz="2550" spc="-780" dirty="0">
                <a:solidFill>
                  <a:srgbClr val="04182D"/>
                </a:solidFill>
                <a:latin typeface="Tahoma"/>
                <a:cs typeface="Tahoma"/>
              </a:rPr>
              <a:t> </a:t>
            </a:r>
            <a:r>
              <a:rPr sz="2550" spc="90" dirty="0">
                <a:solidFill>
                  <a:srgbClr val="04182D"/>
                </a:solidFill>
                <a:latin typeface="Tahoma"/>
                <a:cs typeface="Tahoma"/>
              </a:rPr>
              <a:t>dimensions</a:t>
            </a:r>
            <a:endParaRPr sz="2550">
              <a:latin typeface="Tahoma"/>
              <a:cs typeface="Tahoma"/>
            </a:endParaRPr>
          </a:p>
          <a:p>
            <a:pPr marL="12700" marR="549275">
              <a:lnSpc>
                <a:spcPct val="126400"/>
              </a:lnSpc>
              <a:spcBef>
                <a:spcPts val="1290"/>
              </a:spcBef>
            </a:pPr>
            <a:r>
              <a:rPr sz="2550" b="1" spc="-75" dirty="0">
                <a:solidFill>
                  <a:srgbClr val="04182D"/>
                </a:solidFill>
                <a:latin typeface="Tahoma"/>
                <a:cs typeface="Tahoma"/>
              </a:rPr>
              <a:t>t-SNE</a:t>
            </a:r>
            <a:r>
              <a:rPr sz="2550" b="1" spc="10" dirty="0">
                <a:solidFill>
                  <a:srgbClr val="04182D"/>
                </a:solidFill>
                <a:latin typeface="Tahoma"/>
                <a:cs typeface="Tahoma"/>
              </a:rPr>
              <a:t> </a:t>
            </a:r>
            <a:r>
              <a:rPr sz="2550" spc="55" dirty="0">
                <a:solidFill>
                  <a:srgbClr val="04182D"/>
                </a:solidFill>
                <a:latin typeface="Tahoma"/>
                <a:cs typeface="Tahoma"/>
              </a:rPr>
              <a:t>(</a:t>
            </a:r>
            <a:r>
              <a:rPr sz="2550" b="1" spc="55" dirty="0">
                <a:solidFill>
                  <a:srgbClr val="04182D"/>
                </a:solidFill>
                <a:latin typeface="Tahoma"/>
                <a:cs typeface="Tahoma"/>
              </a:rPr>
              <a:t>t</a:t>
            </a:r>
            <a:r>
              <a:rPr sz="2550" spc="55" dirty="0">
                <a:solidFill>
                  <a:srgbClr val="04182D"/>
                </a:solidFill>
                <a:latin typeface="Tahoma"/>
                <a:cs typeface="Tahoma"/>
              </a:rPr>
              <a:t>-distributed</a:t>
            </a:r>
            <a:r>
              <a:rPr sz="2550" spc="-40" dirty="0">
                <a:solidFill>
                  <a:srgbClr val="04182D"/>
                </a:solidFill>
                <a:latin typeface="Tahoma"/>
                <a:cs typeface="Tahoma"/>
              </a:rPr>
              <a:t> </a:t>
            </a:r>
            <a:r>
              <a:rPr sz="2550" b="1" spc="105" dirty="0">
                <a:solidFill>
                  <a:srgbClr val="04182D"/>
                </a:solidFill>
                <a:latin typeface="Tahoma"/>
                <a:cs typeface="Tahoma"/>
              </a:rPr>
              <a:t>S</a:t>
            </a:r>
            <a:r>
              <a:rPr sz="2550" spc="105" dirty="0">
                <a:solidFill>
                  <a:srgbClr val="04182D"/>
                </a:solidFill>
                <a:latin typeface="Tahoma"/>
                <a:cs typeface="Tahoma"/>
              </a:rPr>
              <a:t>tochastic</a:t>
            </a:r>
            <a:r>
              <a:rPr sz="2550" spc="-40" dirty="0">
                <a:solidFill>
                  <a:srgbClr val="04182D"/>
                </a:solidFill>
                <a:latin typeface="Tahoma"/>
                <a:cs typeface="Tahoma"/>
              </a:rPr>
              <a:t> </a:t>
            </a:r>
            <a:r>
              <a:rPr sz="2550" b="1" spc="90" dirty="0">
                <a:solidFill>
                  <a:srgbClr val="04182D"/>
                </a:solidFill>
                <a:latin typeface="Tahoma"/>
                <a:cs typeface="Tahoma"/>
              </a:rPr>
              <a:t>N</a:t>
            </a:r>
            <a:r>
              <a:rPr sz="2550" spc="90" dirty="0">
                <a:solidFill>
                  <a:srgbClr val="04182D"/>
                </a:solidFill>
                <a:latin typeface="Tahoma"/>
                <a:cs typeface="Tahoma"/>
              </a:rPr>
              <a:t>eighbor </a:t>
            </a:r>
            <a:r>
              <a:rPr sz="2550" spc="-785" dirty="0">
                <a:solidFill>
                  <a:srgbClr val="04182D"/>
                </a:solidFill>
                <a:latin typeface="Tahoma"/>
                <a:cs typeface="Tahoma"/>
              </a:rPr>
              <a:t> </a:t>
            </a:r>
            <a:r>
              <a:rPr sz="2550" b="1" spc="95" dirty="0">
                <a:solidFill>
                  <a:srgbClr val="04182D"/>
                </a:solidFill>
                <a:latin typeface="Tahoma"/>
                <a:cs typeface="Tahoma"/>
              </a:rPr>
              <a:t>E</a:t>
            </a:r>
            <a:r>
              <a:rPr sz="2550" spc="95" dirty="0">
                <a:solidFill>
                  <a:srgbClr val="04182D"/>
                </a:solidFill>
                <a:latin typeface="Tahoma"/>
                <a:cs typeface="Tahoma"/>
              </a:rPr>
              <a:t>mbedding)</a:t>
            </a:r>
            <a:endParaRPr sz="2550">
              <a:latin typeface="Tahoma"/>
              <a:cs typeface="Tahoma"/>
            </a:endParaRPr>
          </a:p>
        </p:txBody>
      </p:sp>
      <p:pic>
        <p:nvPicPr>
          <p:cNvPr id="5" name="object 5"/>
          <p:cNvPicPr/>
          <p:nvPr/>
        </p:nvPicPr>
        <p:blipFill>
          <a:blip r:embed="rId3" cstate="print"/>
          <a:stretch>
            <a:fillRect/>
          </a:stretch>
        </p:blipFill>
        <p:spPr>
          <a:xfrm>
            <a:off x="511759" y="3316203"/>
            <a:ext cx="102352" cy="10235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284470" cy="713740"/>
          </a:xfrm>
          <a:prstGeom prst="rect">
            <a:avLst/>
          </a:prstGeom>
        </p:spPr>
        <p:txBody>
          <a:bodyPr vert="horz" wrap="square" lIns="0" tIns="13970" rIns="0" bIns="0" rtlCol="0">
            <a:spAutoFit/>
          </a:bodyPr>
          <a:lstStyle/>
          <a:p>
            <a:pPr marL="12700">
              <a:lnSpc>
                <a:spcPct val="100000"/>
              </a:lnSpc>
              <a:spcBef>
                <a:spcPts val="110"/>
              </a:spcBef>
            </a:pPr>
            <a:r>
              <a:rPr sz="4500" spc="-1019" dirty="0"/>
              <a:t>I</a:t>
            </a:r>
            <a:r>
              <a:rPr sz="4500" spc="-305" dirty="0"/>
              <a:t>m</a:t>
            </a:r>
            <a:r>
              <a:rPr sz="4500" spc="-185" dirty="0"/>
              <a:t>p</a:t>
            </a:r>
            <a:r>
              <a:rPr sz="4500" spc="-285" dirty="0"/>
              <a:t>l</a:t>
            </a:r>
            <a:r>
              <a:rPr sz="4500" spc="-204" dirty="0"/>
              <a:t>e</a:t>
            </a:r>
            <a:r>
              <a:rPr sz="4500" spc="-300" dirty="0"/>
              <a:t>m</a:t>
            </a:r>
            <a:r>
              <a:rPr sz="4500" spc="-204" dirty="0"/>
              <a:t>e</a:t>
            </a:r>
            <a:r>
              <a:rPr sz="4500" spc="-400" dirty="0"/>
              <a:t>n</a:t>
            </a:r>
            <a:r>
              <a:rPr sz="4500" spc="-225" dirty="0"/>
              <a:t>t</a:t>
            </a:r>
            <a:r>
              <a:rPr sz="4500" spc="-260" dirty="0"/>
              <a:t>i</a:t>
            </a:r>
            <a:r>
              <a:rPr sz="4500" spc="-365" dirty="0"/>
              <a:t>n</a:t>
            </a:r>
            <a:r>
              <a:rPr sz="4500" spc="-5" dirty="0"/>
              <a:t>g</a:t>
            </a:r>
            <a:r>
              <a:rPr sz="4500" spc="-165" dirty="0"/>
              <a:t> </a:t>
            </a:r>
            <a:r>
              <a:rPr sz="4500" spc="-220" dirty="0"/>
              <a:t>t</a:t>
            </a:r>
            <a:r>
              <a:rPr sz="4500" spc="-425" dirty="0"/>
              <a:t>-</a:t>
            </a:r>
            <a:r>
              <a:rPr sz="4500" spc="-355" dirty="0"/>
              <a:t>S</a:t>
            </a:r>
            <a:r>
              <a:rPr sz="4500" spc="-150" dirty="0"/>
              <a:t>N</a:t>
            </a:r>
            <a:r>
              <a:rPr sz="4500" spc="40" dirty="0"/>
              <a:t>E</a:t>
            </a:r>
            <a:endParaRPr sz="4500"/>
          </a:p>
        </p:txBody>
      </p:sp>
      <p:pic>
        <p:nvPicPr>
          <p:cNvPr id="3" name="object 3"/>
          <p:cNvPicPr/>
          <p:nvPr/>
        </p:nvPicPr>
        <p:blipFill>
          <a:blip r:embed="rId2" cstate="print"/>
          <a:stretch>
            <a:fillRect/>
          </a:stretch>
        </p:blipFill>
        <p:spPr>
          <a:xfrm>
            <a:off x="491289" y="1166812"/>
            <a:ext cx="14574918" cy="3766552"/>
          </a:xfrm>
          <a:prstGeom prst="rect">
            <a:avLst/>
          </a:prstGeom>
        </p:spPr>
      </p:pic>
      <p:pic>
        <p:nvPicPr>
          <p:cNvPr id="4" name="object 4"/>
          <p:cNvPicPr/>
          <p:nvPr/>
        </p:nvPicPr>
        <p:blipFill>
          <a:blip r:embed="rId3" cstate="print"/>
          <a:stretch>
            <a:fillRect/>
          </a:stretch>
        </p:blipFill>
        <p:spPr>
          <a:xfrm>
            <a:off x="511759" y="5363242"/>
            <a:ext cx="102352" cy="102351"/>
          </a:xfrm>
          <a:prstGeom prst="rect">
            <a:avLst/>
          </a:prstGeom>
        </p:spPr>
      </p:pic>
      <p:sp>
        <p:nvSpPr>
          <p:cNvPr id="5" name="object 5"/>
          <p:cNvSpPr/>
          <p:nvPr/>
        </p:nvSpPr>
        <p:spPr>
          <a:xfrm>
            <a:off x="900697" y="5219949"/>
            <a:ext cx="2149475" cy="429895"/>
          </a:xfrm>
          <a:custGeom>
            <a:avLst/>
            <a:gdLst/>
            <a:ahLst/>
            <a:cxnLst/>
            <a:rect l="l" t="t" r="r" b="b"/>
            <a:pathLst>
              <a:path w="2149475" h="429895">
                <a:moveTo>
                  <a:pt x="2072885" y="429877"/>
                </a:moveTo>
                <a:lnTo>
                  <a:pt x="76505" y="429877"/>
                </a:lnTo>
                <a:lnTo>
                  <a:pt x="71180" y="429352"/>
                </a:lnTo>
                <a:lnTo>
                  <a:pt x="31920" y="413090"/>
                </a:lnTo>
                <a:lnTo>
                  <a:pt x="4175" y="374363"/>
                </a:lnTo>
                <a:lnTo>
                  <a:pt x="0" y="353372"/>
                </a:lnTo>
                <a:lnTo>
                  <a:pt x="0" y="347996"/>
                </a:lnTo>
                <a:lnTo>
                  <a:pt x="0" y="76505"/>
                </a:lnTo>
                <a:lnTo>
                  <a:pt x="16786" y="31920"/>
                </a:lnTo>
                <a:lnTo>
                  <a:pt x="55513" y="4175"/>
                </a:lnTo>
                <a:lnTo>
                  <a:pt x="76505" y="0"/>
                </a:lnTo>
                <a:lnTo>
                  <a:pt x="2072885" y="0"/>
                </a:lnTo>
                <a:lnTo>
                  <a:pt x="2117470" y="16786"/>
                </a:lnTo>
                <a:lnTo>
                  <a:pt x="2145215" y="55513"/>
                </a:lnTo>
                <a:lnTo>
                  <a:pt x="2149390" y="76505"/>
                </a:lnTo>
                <a:lnTo>
                  <a:pt x="2149390" y="353372"/>
                </a:lnTo>
                <a:lnTo>
                  <a:pt x="2132604" y="397956"/>
                </a:lnTo>
                <a:lnTo>
                  <a:pt x="2093876" y="425702"/>
                </a:lnTo>
                <a:lnTo>
                  <a:pt x="2078210" y="429352"/>
                </a:lnTo>
                <a:lnTo>
                  <a:pt x="2072885" y="429877"/>
                </a:lnTo>
                <a:close/>
              </a:path>
            </a:pathLst>
          </a:custGeom>
          <a:solidFill>
            <a:srgbClr val="EFEBE3"/>
          </a:solidFill>
        </p:spPr>
        <p:txBody>
          <a:bodyPr wrap="square" lIns="0" tIns="0" rIns="0" bIns="0" rtlCol="0"/>
          <a:lstStyle/>
          <a:p>
            <a:endParaRPr/>
          </a:p>
        </p:txBody>
      </p:sp>
      <p:pic>
        <p:nvPicPr>
          <p:cNvPr id="6" name="object 6"/>
          <p:cNvPicPr/>
          <p:nvPr/>
        </p:nvPicPr>
        <p:blipFill>
          <a:blip r:embed="rId4" cstate="print"/>
          <a:stretch>
            <a:fillRect/>
          </a:stretch>
        </p:blipFill>
        <p:spPr>
          <a:xfrm>
            <a:off x="511759" y="6018295"/>
            <a:ext cx="102352" cy="102351"/>
          </a:xfrm>
          <a:prstGeom prst="rect">
            <a:avLst/>
          </a:prstGeom>
        </p:spPr>
      </p:pic>
      <p:sp>
        <p:nvSpPr>
          <p:cNvPr id="7" name="object 7"/>
          <p:cNvSpPr/>
          <p:nvPr/>
        </p:nvSpPr>
        <p:spPr>
          <a:xfrm>
            <a:off x="900697" y="5875002"/>
            <a:ext cx="1801495" cy="429895"/>
          </a:xfrm>
          <a:custGeom>
            <a:avLst/>
            <a:gdLst/>
            <a:ahLst/>
            <a:cxnLst/>
            <a:rect l="l" t="t" r="r" b="b"/>
            <a:pathLst>
              <a:path w="1801495" h="429895">
                <a:moveTo>
                  <a:pt x="1724889" y="429878"/>
                </a:moveTo>
                <a:lnTo>
                  <a:pt x="76505" y="429878"/>
                </a:lnTo>
                <a:lnTo>
                  <a:pt x="71180" y="429353"/>
                </a:lnTo>
                <a:lnTo>
                  <a:pt x="31920" y="413090"/>
                </a:lnTo>
                <a:lnTo>
                  <a:pt x="4175" y="374363"/>
                </a:lnTo>
                <a:lnTo>
                  <a:pt x="0" y="353372"/>
                </a:lnTo>
                <a:lnTo>
                  <a:pt x="0" y="347996"/>
                </a:lnTo>
                <a:lnTo>
                  <a:pt x="0" y="76505"/>
                </a:lnTo>
                <a:lnTo>
                  <a:pt x="16786" y="31919"/>
                </a:lnTo>
                <a:lnTo>
                  <a:pt x="55513" y="4174"/>
                </a:lnTo>
                <a:lnTo>
                  <a:pt x="76505" y="0"/>
                </a:lnTo>
                <a:lnTo>
                  <a:pt x="1724889" y="0"/>
                </a:lnTo>
                <a:lnTo>
                  <a:pt x="1769474" y="16785"/>
                </a:lnTo>
                <a:lnTo>
                  <a:pt x="1797219" y="55512"/>
                </a:lnTo>
                <a:lnTo>
                  <a:pt x="1801394" y="76505"/>
                </a:lnTo>
                <a:lnTo>
                  <a:pt x="1801394" y="353372"/>
                </a:lnTo>
                <a:lnTo>
                  <a:pt x="1784607" y="397956"/>
                </a:lnTo>
                <a:lnTo>
                  <a:pt x="1745880" y="425702"/>
                </a:lnTo>
                <a:lnTo>
                  <a:pt x="1730213" y="429353"/>
                </a:lnTo>
                <a:lnTo>
                  <a:pt x="1724889" y="429878"/>
                </a:lnTo>
                <a:close/>
              </a:path>
            </a:pathLst>
          </a:custGeom>
          <a:solidFill>
            <a:srgbClr val="EFEBE3"/>
          </a:solidFill>
        </p:spPr>
        <p:txBody>
          <a:bodyPr wrap="square" lIns="0" tIns="0" rIns="0" bIns="0" rtlCol="0"/>
          <a:lstStyle/>
          <a:p>
            <a:endParaRPr/>
          </a:p>
        </p:txBody>
      </p:sp>
      <p:pic>
        <p:nvPicPr>
          <p:cNvPr id="8" name="object 8"/>
          <p:cNvPicPr/>
          <p:nvPr/>
        </p:nvPicPr>
        <p:blipFill>
          <a:blip r:embed="rId3" cstate="print"/>
          <a:stretch>
            <a:fillRect/>
          </a:stretch>
        </p:blipFill>
        <p:spPr>
          <a:xfrm>
            <a:off x="511759" y="6673347"/>
            <a:ext cx="102352" cy="102351"/>
          </a:xfrm>
          <a:prstGeom prst="rect">
            <a:avLst/>
          </a:prstGeom>
        </p:spPr>
      </p:pic>
      <p:sp>
        <p:nvSpPr>
          <p:cNvPr id="9" name="object 9"/>
          <p:cNvSpPr txBox="1"/>
          <p:nvPr/>
        </p:nvSpPr>
        <p:spPr>
          <a:xfrm>
            <a:off x="112963" y="1231899"/>
            <a:ext cx="12655550" cy="6383158"/>
          </a:xfrm>
          <a:prstGeom prst="rect">
            <a:avLst/>
          </a:prstGeom>
        </p:spPr>
        <p:txBody>
          <a:bodyPr vert="horz" wrap="square" lIns="0" tIns="12065" rIns="0" bIns="0" rtlCol="0">
            <a:spAutoFit/>
          </a:bodyPr>
          <a:lstStyle/>
          <a:p>
            <a:pPr marL="541655" marR="6431280">
              <a:lnSpc>
                <a:spcPct val="143300"/>
              </a:lnSpc>
              <a:spcBef>
                <a:spcPts val="95"/>
              </a:spcBef>
            </a:pPr>
            <a:r>
              <a:rPr sz="2250" dirty="0">
                <a:latin typeface="Courier New"/>
                <a:cs typeface="Courier New"/>
              </a:rPr>
              <a:t>from </a:t>
            </a:r>
            <a:r>
              <a:rPr sz="2250" dirty="0">
                <a:solidFill>
                  <a:srgbClr val="04182D"/>
                </a:solidFill>
                <a:latin typeface="Courier New"/>
                <a:cs typeface="Courier New"/>
              </a:rPr>
              <a:t>sklearn.manifold</a:t>
            </a:r>
            <a:r>
              <a:rPr sz="2250" spc="5" dirty="0">
                <a:solidFill>
                  <a:srgbClr val="04182D"/>
                </a:solidFill>
                <a:latin typeface="Courier New"/>
                <a:cs typeface="Courier New"/>
              </a:rPr>
              <a:t> </a:t>
            </a:r>
            <a:r>
              <a:rPr sz="2250" dirty="0">
                <a:latin typeface="Courier New"/>
                <a:cs typeface="Courier New"/>
              </a:rPr>
              <a:t>import</a:t>
            </a:r>
            <a:r>
              <a:rPr sz="2250" spc="5" dirty="0">
                <a:latin typeface="Courier New"/>
                <a:cs typeface="Courier New"/>
              </a:rPr>
              <a:t> </a:t>
            </a:r>
            <a:r>
              <a:rPr sz="2250" dirty="0">
                <a:solidFill>
                  <a:srgbClr val="04182D"/>
                </a:solidFill>
                <a:latin typeface="Courier New"/>
                <a:cs typeface="Courier New"/>
              </a:rPr>
              <a:t>TSNE </a:t>
            </a:r>
            <a:r>
              <a:rPr sz="2250" spc="-1335" dirty="0">
                <a:solidFill>
                  <a:srgbClr val="04182D"/>
                </a:solidFill>
                <a:latin typeface="Courier New"/>
                <a:cs typeface="Courier New"/>
              </a:rPr>
              <a:t> </a:t>
            </a:r>
            <a:r>
              <a:rPr sz="2250" dirty="0">
                <a:latin typeface="Courier New"/>
                <a:cs typeface="Courier New"/>
              </a:rPr>
              <a:t>import</a:t>
            </a:r>
            <a:r>
              <a:rPr sz="2250" spc="-5" dirty="0">
                <a:latin typeface="Courier New"/>
                <a:cs typeface="Courier New"/>
              </a:rPr>
              <a:t> </a:t>
            </a:r>
            <a:r>
              <a:rPr sz="2250" dirty="0">
                <a:solidFill>
                  <a:srgbClr val="04182D"/>
                </a:solidFill>
                <a:latin typeface="Courier New"/>
                <a:cs typeface="Courier New"/>
              </a:rPr>
              <a:t>numpy </a:t>
            </a:r>
            <a:r>
              <a:rPr sz="2250" dirty="0">
                <a:latin typeface="Courier New"/>
                <a:cs typeface="Courier New"/>
              </a:rPr>
              <a:t>as</a:t>
            </a:r>
            <a:r>
              <a:rPr sz="2250" spc="-5" dirty="0">
                <a:latin typeface="Courier New"/>
                <a:cs typeface="Courier New"/>
              </a:rPr>
              <a:t> </a:t>
            </a:r>
            <a:r>
              <a:rPr sz="2250" dirty="0">
                <a:solidFill>
                  <a:srgbClr val="04182D"/>
                </a:solidFill>
                <a:latin typeface="Courier New"/>
                <a:cs typeface="Courier New"/>
              </a:rPr>
              <a:t>np</a:t>
            </a:r>
            <a:endParaRPr sz="2250" dirty="0">
              <a:latin typeface="Courier New"/>
              <a:cs typeface="Courier New"/>
            </a:endParaRPr>
          </a:p>
          <a:p>
            <a:pPr marL="541655" marR="1960880">
              <a:lnSpc>
                <a:spcPct val="286500"/>
              </a:lnSpc>
              <a:spcBef>
                <a:spcPts val="5"/>
              </a:spcBef>
            </a:pPr>
            <a:r>
              <a:rPr sz="2250" dirty="0">
                <a:solidFill>
                  <a:srgbClr val="04182D"/>
                </a:solidFill>
                <a:latin typeface="Courier New"/>
                <a:cs typeface="Courier New"/>
              </a:rPr>
              <a:t>embeddings</a:t>
            </a:r>
            <a:r>
              <a:rPr sz="2250" spc="10" dirty="0">
                <a:solidFill>
                  <a:srgbClr val="04182D"/>
                </a:solidFill>
                <a:latin typeface="Courier New"/>
                <a:cs typeface="Courier New"/>
              </a:rPr>
              <a:t> </a:t>
            </a:r>
            <a:r>
              <a:rPr sz="2250" dirty="0">
                <a:solidFill>
                  <a:srgbClr val="04182D"/>
                </a:solidFill>
                <a:latin typeface="Courier New"/>
                <a:cs typeface="Courier New"/>
              </a:rPr>
              <a:t>=</a:t>
            </a:r>
            <a:r>
              <a:rPr sz="2250" spc="15" dirty="0">
                <a:solidFill>
                  <a:srgbClr val="04182D"/>
                </a:solidFill>
                <a:latin typeface="Courier New"/>
                <a:cs typeface="Courier New"/>
              </a:rPr>
              <a:t> </a:t>
            </a:r>
            <a:r>
              <a:rPr sz="2250" dirty="0">
                <a:solidFill>
                  <a:srgbClr val="04182D"/>
                </a:solidFill>
                <a:latin typeface="Courier New"/>
                <a:cs typeface="Courier New"/>
              </a:rPr>
              <a:t>[article[</a:t>
            </a:r>
            <a:r>
              <a:rPr sz="2250" dirty="0">
                <a:solidFill>
                  <a:srgbClr val="BE2F72"/>
                </a:solidFill>
                <a:latin typeface="Courier New"/>
                <a:cs typeface="Courier New"/>
              </a:rPr>
              <a:t>'embedding'</a:t>
            </a:r>
            <a:r>
              <a:rPr sz="2250" dirty="0">
                <a:solidFill>
                  <a:srgbClr val="04182D"/>
                </a:solidFill>
                <a:latin typeface="Courier New"/>
                <a:cs typeface="Courier New"/>
              </a:rPr>
              <a:t>]</a:t>
            </a:r>
            <a:r>
              <a:rPr sz="2250" spc="15" dirty="0">
                <a:solidFill>
                  <a:srgbClr val="04182D"/>
                </a:solidFill>
                <a:latin typeface="Courier New"/>
                <a:cs typeface="Courier New"/>
              </a:rPr>
              <a:t> </a:t>
            </a:r>
            <a:r>
              <a:rPr sz="2250" dirty="0">
                <a:latin typeface="Courier New"/>
                <a:cs typeface="Courier New"/>
              </a:rPr>
              <a:t>for</a:t>
            </a:r>
            <a:r>
              <a:rPr sz="2250" spc="15" dirty="0">
                <a:latin typeface="Courier New"/>
                <a:cs typeface="Courier New"/>
              </a:rPr>
              <a:t> </a:t>
            </a:r>
            <a:r>
              <a:rPr sz="2250" dirty="0">
                <a:solidFill>
                  <a:srgbClr val="04182D"/>
                </a:solidFill>
                <a:latin typeface="Courier New"/>
                <a:cs typeface="Courier New"/>
              </a:rPr>
              <a:t>article</a:t>
            </a:r>
            <a:r>
              <a:rPr sz="2250" spc="15" dirty="0">
                <a:solidFill>
                  <a:srgbClr val="04182D"/>
                </a:solidFill>
                <a:latin typeface="Courier New"/>
                <a:cs typeface="Courier New"/>
              </a:rPr>
              <a:t> </a:t>
            </a:r>
            <a:r>
              <a:rPr sz="2250" dirty="0">
                <a:latin typeface="Courier New"/>
                <a:cs typeface="Courier New"/>
              </a:rPr>
              <a:t>in</a:t>
            </a:r>
            <a:r>
              <a:rPr sz="2250" spc="15" dirty="0">
                <a:latin typeface="Courier New"/>
                <a:cs typeface="Courier New"/>
              </a:rPr>
              <a:t> </a:t>
            </a:r>
            <a:r>
              <a:rPr sz="2250" dirty="0">
                <a:solidFill>
                  <a:srgbClr val="04182D"/>
                </a:solidFill>
                <a:latin typeface="Courier New"/>
                <a:cs typeface="Courier New"/>
              </a:rPr>
              <a:t>articles] </a:t>
            </a:r>
            <a:r>
              <a:rPr sz="2250" spc="-1335" dirty="0">
                <a:solidFill>
                  <a:srgbClr val="04182D"/>
                </a:solidFill>
                <a:latin typeface="Courier New"/>
                <a:cs typeface="Courier New"/>
              </a:rPr>
              <a:t> </a:t>
            </a:r>
            <a:r>
              <a:rPr sz="2250" dirty="0">
                <a:solidFill>
                  <a:srgbClr val="04182D"/>
                </a:solidFill>
                <a:latin typeface="Courier New"/>
                <a:cs typeface="Courier New"/>
              </a:rPr>
              <a:t>tsne = TSNE(n_components=</a:t>
            </a:r>
            <a:r>
              <a:rPr sz="2250" dirty="0">
                <a:solidFill>
                  <a:srgbClr val="BE2F72"/>
                </a:solidFill>
                <a:latin typeface="Courier New"/>
                <a:cs typeface="Courier New"/>
              </a:rPr>
              <a:t>2</a:t>
            </a:r>
            <a:r>
              <a:rPr sz="2250" dirty="0">
                <a:solidFill>
                  <a:srgbClr val="04182D"/>
                </a:solidFill>
                <a:latin typeface="Courier New"/>
                <a:cs typeface="Courier New"/>
              </a:rPr>
              <a:t>, perplexity=</a:t>
            </a:r>
            <a:r>
              <a:rPr sz="2250" dirty="0">
                <a:solidFill>
                  <a:srgbClr val="BE2F72"/>
                </a:solidFill>
                <a:latin typeface="Courier New"/>
                <a:cs typeface="Courier New"/>
              </a:rPr>
              <a:t>5</a:t>
            </a:r>
            <a:r>
              <a:rPr sz="2250" dirty="0">
                <a:solidFill>
                  <a:srgbClr val="04182D"/>
                </a:solidFill>
                <a:latin typeface="Courier New"/>
                <a:cs typeface="Courier New"/>
              </a:rPr>
              <a:t>)</a:t>
            </a:r>
            <a:endParaRPr sz="2250" dirty="0">
              <a:latin typeface="Courier New"/>
              <a:cs typeface="Courier New"/>
            </a:endParaRPr>
          </a:p>
          <a:p>
            <a:pPr marL="541655">
              <a:lnSpc>
                <a:spcPct val="100000"/>
              </a:lnSpc>
              <a:spcBef>
                <a:spcPts val="1165"/>
              </a:spcBef>
            </a:pPr>
            <a:r>
              <a:rPr sz="2250" dirty="0">
                <a:solidFill>
                  <a:srgbClr val="04182D"/>
                </a:solidFill>
                <a:latin typeface="Courier New"/>
                <a:cs typeface="Courier New"/>
              </a:rPr>
              <a:t>embeddings_2d</a:t>
            </a:r>
            <a:r>
              <a:rPr sz="2250" spc="35" dirty="0">
                <a:solidFill>
                  <a:srgbClr val="04182D"/>
                </a:solidFill>
                <a:latin typeface="Courier New"/>
                <a:cs typeface="Courier New"/>
              </a:rPr>
              <a:t> </a:t>
            </a:r>
            <a:r>
              <a:rPr sz="2250" dirty="0">
                <a:solidFill>
                  <a:srgbClr val="04182D"/>
                </a:solidFill>
                <a:latin typeface="Courier New"/>
                <a:cs typeface="Courier New"/>
              </a:rPr>
              <a:t>=</a:t>
            </a:r>
            <a:r>
              <a:rPr sz="2250" spc="40" dirty="0">
                <a:solidFill>
                  <a:srgbClr val="04182D"/>
                </a:solidFill>
                <a:latin typeface="Courier New"/>
                <a:cs typeface="Courier New"/>
              </a:rPr>
              <a:t> </a:t>
            </a:r>
            <a:r>
              <a:rPr sz="2250" dirty="0">
                <a:solidFill>
                  <a:srgbClr val="04182D"/>
                </a:solidFill>
                <a:latin typeface="Courier New"/>
                <a:cs typeface="Courier New"/>
              </a:rPr>
              <a:t>tsne.fit_transform(np.array(embeddings))</a:t>
            </a:r>
            <a:endParaRPr sz="2250" dirty="0">
              <a:latin typeface="Courier New"/>
              <a:cs typeface="Courier New"/>
            </a:endParaRPr>
          </a:p>
          <a:p>
            <a:pPr>
              <a:lnSpc>
                <a:spcPct val="100000"/>
              </a:lnSpc>
              <a:spcBef>
                <a:spcPts val="15"/>
              </a:spcBef>
            </a:pPr>
            <a:endParaRPr sz="3600" dirty="0">
              <a:latin typeface="Courier New"/>
              <a:cs typeface="Courier New"/>
            </a:endParaRPr>
          </a:p>
          <a:p>
            <a:pPr marL="828040">
              <a:lnSpc>
                <a:spcPct val="100000"/>
              </a:lnSpc>
            </a:pPr>
            <a:r>
              <a:rPr sz="2250" dirty="0">
                <a:solidFill>
                  <a:srgbClr val="04182D"/>
                </a:solidFill>
                <a:latin typeface="Courier New"/>
                <a:cs typeface="Courier New"/>
              </a:rPr>
              <a:t>n_components</a:t>
            </a:r>
            <a:r>
              <a:rPr sz="2250" spc="-385" dirty="0">
                <a:solidFill>
                  <a:srgbClr val="04182D"/>
                </a:solidFill>
                <a:latin typeface="Courier New"/>
                <a:cs typeface="Courier New"/>
              </a:rPr>
              <a:t> </a:t>
            </a:r>
            <a:r>
              <a:rPr sz="2550" spc="-270" dirty="0">
                <a:solidFill>
                  <a:srgbClr val="04182D"/>
                </a:solidFill>
                <a:latin typeface="Tahoma"/>
                <a:cs typeface="Tahoma"/>
              </a:rPr>
              <a:t>:</a:t>
            </a:r>
            <a:r>
              <a:rPr sz="2550" spc="-50"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550" spc="80" dirty="0">
                <a:solidFill>
                  <a:srgbClr val="04182D"/>
                </a:solidFill>
                <a:latin typeface="Tahoma"/>
                <a:cs typeface="Tahoma"/>
              </a:rPr>
              <a:t>resulting</a:t>
            </a:r>
            <a:r>
              <a:rPr sz="2550" spc="-50" dirty="0">
                <a:solidFill>
                  <a:srgbClr val="04182D"/>
                </a:solidFill>
                <a:latin typeface="Tahoma"/>
                <a:cs typeface="Tahoma"/>
              </a:rPr>
              <a:t> </a:t>
            </a:r>
            <a:r>
              <a:rPr sz="2550" spc="100" dirty="0">
                <a:solidFill>
                  <a:srgbClr val="04182D"/>
                </a:solidFill>
                <a:latin typeface="Tahoma"/>
                <a:cs typeface="Tahoma"/>
              </a:rPr>
              <a:t>number</a:t>
            </a:r>
            <a:r>
              <a:rPr sz="2550" spc="-50" dirty="0">
                <a:solidFill>
                  <a:srgbClr val="04182D"/>
                </a:solidFill>
                <a:latin typeface="Tahoma"/>
                <a:cs typeface="Tahoma"/>
              </a:rPr>
              <a:t> </a:t>
            </a:r>
            <a:r>
              <a:rPr sz="2550" spc="125" dirty="0">
                <a:solidFill>
                  <a:srgbClr val="04182D"/>
                </a:solidFill>
                <a:latin typeface="Tahoma"/>
                <a:cs typeface="Tahoma"/>
              </a:rPr>
              <a:t>of</a:t>
            </a:r>
            <a:r>
              <a:rPr sz="2550" spc="-50" dirty="0">
                <a:solidFill>
                  <a:srgbClr val="04182D"/>
                </a:solidFill>
                <a:latin typeface="Tahoma"/>
                <a:cs typeface="Tahoma"/>
              </a:rPr>
              <a:t> </a:t>
            </a:r>
            <a:r>
              <a:rPr sz="2550" spc="90" dirty="0">
                <a:solidFill>
                  <a:srgbClr val="04182D"/>
                </a:solidFill>
                <a:latin typeface="Tahoma"/>
                <a:cs typeface="Tahoma"/>
              </a:rPr>
              <a:t>dimensions</a:t>
            </a:r>
            <a:endParaRPr sz="2550" dirty="0">
              <a:latin typeface="Tahoma"/>
              <a:cs typeface="Tahoma"/>
            </a:endParaRPr>
          </a:p>
          <a:p>
            <a:pPr marL="828040">
              <a:lnSpc>
                <a:spcPct val="100000"/>
              </a:lnSpc>
              <a:spcBef>
                <a:spcPts val="2000"/>
              </a:spcBef>
            </a:pPr>
            <a:r>
              <a:rPr sz="2250" dirty="0">
                <a:solidFill>
                  <a:srgbClr val="04182D"/>
                </a:solidFill>
                <a:latin typeface="Courier New"/>
                <a:cs typeface="Courier New"/>
              </a:rPr>
              <a:t>perplexity</a:t>
            </a:r>
            <a:r>
              <a:rPr sz="2250" spc="-380" dirty="0">
                <a:solidFill>
                  <a:srgbClr val="04182D"/>
                </a:solidFill>
                <a:latin typeface="Courier New"/>
                <a:cs typeface="Courier New"/>
              </a:rPr>
              <a:t> </a:t>
            </a:r>
            <a:r>
              <a:rPr sz="2550" spc="-270" dirty="0">
                <a:solidFill>
                  <a:srgbClr val="04182D"/>
                </a:solidFill>
                <a:latin typeface="Tahoma"/>
                <a:cs typeface="Tahoma"/>
              </a:rPr>
              <a:t>:</a:t>
            </a:r>
            <a:r>
              <a:rPr sz="2550" spc="-45" dirty="0">
                <a:solidFill>
                  <a:srgbClr val="04182D"/>
                </a:solidFill>
                <a:latin typeface="Tahoma"/>
                <a:cs typeface="Tahoma"/>
              </a:rPr>
              <a:t> </a:t>
            </a:r>
            <a:r>
              <a:rPr sz="2550" spc="114" dirty="0">
                <a:solidFill>
                  <a:srgbClr val="04182D"/>
                </a:solidFill>
                <a:latin typeface="Tahoma"/>
                <a:cs typeface="Tahoma"/>
              </a:rPr>
              <a:t>used</a:t>
            </a:r>
            <a:r>
              <a:rPr sz="2550" spc="-45" dirty="0">
                <a:solidFill>
                  <a:srgbClr val="04182D"/>
                </a:solidFill>
                <a:latin typeface="Tahoma"/>
                <a:cs typeface="Tahoma"/>
              </a:rPr>
              <a:t> </a:t>
            </a:r>
            <a:r>
              <a:rPr sz="2550" spc="185" dirty="0">
                <a:solidFill>
                  <a:srgbClr val="04182D"/>
                </a:solidFill>
                <a:latin typeface="Tahoma"/>
                <a:cs typeface="Tahoma"/>
              </a:rPr>
              <a:t>by</a:t>
            </a:r>
            <a:r>
              <a:rPr sz="2550" spc="-45" dirty="0">
                <a:solidFill>
                  <a:srgbClr val="04182D"/>
                </a:solidFill>
                <a:latin typeface="Tahoma"/>
                <a:cs typeface="Tahoma"/>
              </a:rPr>
              <a:t> </a:t>
            </a:r>
            <a:r>
              <a:rPr sz="2550" spc="100" dirty="0">
                <a:solidFill>
                  <a:srgbClr val="04182D"/>
                </a:solidFill>
                <a:latin typeface="Tahoma"/>
                <a:cs typeface="Tahoma"/>
              </a:rPr>
              <a:t>the</a:t>
            </a:r>
            <a:r>
              <a:rPr sz="2550" spc="-45" dirty="0">
                <a:solidFill>
                  <a:srgbClr val="04182D"/>
                </a:solidFill>
                <a:latin typeface="Tahoma"/>
                <a:cs typeface="Tahoma"/>
              </a:rPr>
              <a:t> </a:t>
            </a:r>
            <a:r>
              <a:rPr sz="2550" spc="85" dirty="0">
                <a:solidFill>
                  <a:srgbClr val="04182D"/>
                </a:solidFill>
                <a:latin typeface="Tahoma"/>
                <a:cs typeface="Tahoma"/>
              </a:rPr>
              <a:t>algorithm,</a:t>
            </a:r>
            <a:r>
              <a:rPr sz="2550" spc="-45" dirty="0">
                <a:solidFill>
                  <a:srgbClr val="04182D"/>
                </a:solidFill>
                <a:latin typeface="Tahoma"/>
                <a:cs typeface="Tahoma"/>
              </a:rPr>
              <a:t> </a:t>
            </a:r>
            <a:r>
              <a:rPr sz="2550" spc="85" dirty="0">
                <a:solidFill>
                  <a:srgbClr val="04182D"/>
                </a:solidFill>
                <a:latin typeface="Tahoma"/>
                <a:cs typeface="Tahoma"/>
              </a:rPr>
              <a:t>must</a:t>
            </a:r>
            <a:r>
              <a:rPr sz="2550" spc="-45" dirty="0">
                <a:solidFill>
                  <a:srgbClr val="04182D"/>
                </a:solidFill>
                <a:latin typeface="Tahoma"/>
                <a:cs typeface="Tahoma"/>
              </a:rPr>
              <a:t> </a:t>
            </a:r>
            <a:r>
              <a:rPr sz="2550" spc="160" dirty="0">
                <a:solidFill>
                  <a:srgbClr val="04182D"/>
                </a:solidFill>
                <a:latin typeface="Tahoma"/>
                <a:cs typeface="Tahoma"/>
              </a:rPr>
              <a:t>be</a:t>
            </a:r>
            <a:r>
              <a:rPr sz="2550" spc="-45" dirty="0">
                <a:solidFill>
                  <a:srgbClr val="04182D"/>
                </a:solidFill>
                <a:latin typeface="Tahoma"/>
                <a:cs typeface="Tahoma"/>
              </a:rPr>
              <a:t> </a:t>
            </a:r>
            <a:r>
              <a:rPr sz="2650" i="1" spc="25" dirty="0">
                <a:solidFill>
                  <a:srgbClr val="04182D"/>
                </a:solidFill>
                <a:latin typeface="Trebuchet MS"/>
                <a:cs typeface="Trebuchet MS"/>
              </a:rPr>
              <a:t>less</a:t>
            </a:r>
            <a:r>
              <a:rPr sz="2650" i="1" spc="-45" dirty="0">
                <a:solidFill>
                  <a:srgbClr val="04182D"/>
                </a:solidFill>
                <a:latin typeface="Trebuchet MS"/>
                <a:cs typeface="Trebuchet MS"/>
              </a:rPr>
              <a:t> </a:t>
            </a:r>
            <a:r>
              <a:rPr sz="2650" i="1" spc="15" dirty="0">
                <a:solidFill>
                  <a:srgbClr val="04182D"/>
                </a:solidFill>
                <a:latin typeface="Trebuchet MS"/>
                <a:cs typeface="Trebuchet MS"/>
              </a:rPr>
              <a:t>than</a:t>
            </a:r>
            <a:r>
              <a:rPr sz="2650" i="1" spc="-45" dirty="0">
                <a:solidFill>
                  <a:srgbClr val="04182D"/>
                </a:solidFill>
                <a:latin typeface="Trebuchet MS"/>
                <a:cs typeface="Trebuchet MS"/>
              </a:rPr>
              <a:t> </a:t>
            </a:r>
            <a:r>
              <a:rPr sz="2650" i="1" spc="20" dirty="0">
                <a:solidFill>
                  <a:srgbClr val="04182D"/>
                </a:solidFill>
                <a:latin typeface="Trebuchet MS"/>
                <a:cs typeface="Trebuchet MS"/>
              </a:rPr>
              <a:t>number</a:t>
            </a:r>
            <a:r>
              <a:rPr sz="2650" i="1" spc="-45" dirty="0">
                <a:solidFill>
                  <a:srgbClr val="04182D"/>
                </a:solidFill>
                <a:latin typeface="Trebuchet MS"/>
                <a:cs typeface="Trebuchet MS"/>
              </a:rPr>
              <a:t> </a:t>
            </a:r>
            <a:r>
              <a:rPr sz="2650" i="1" spc="-20" dirty="0">
                <a:solidFill>
                  <a:srgbClr val="04182D"/>
                </a:solidFill>
                <a:latin typeface="Trebuchet MS"/>
                <a:cs typeface="Trebuchet MS"/>
              </a:rPr>
              <a:t>of</a:t>
            </a:r>
            <a:r>
              <a:rPr sz="2650" i="1" spc="-45" dirty="0">
                <a:solidFill>
                  <a:srgbClr val="04182D"/>
                </a:solidFill>
                <a:latin typeface="Trebuchet MS"/>
                <a:cs typeface="Trebuchet MS"/>
              </a:rPr>
              <a:t> </a:t>
            </a:r>
            <a:r>
              <a:rPr sz="2650" i="1" spc="55" dirty="0">
                <a:solidFill>
                  <a:srgbClr val="04182D"/>
                </a:solidFill>
                <a:latin typeface="Trebuchet MS"/>
                <a:cs typeface="Trebuchet MS"/>
              </a:rPr>
              <a:t>data</a:t>
            </a:r>
            <a:r>
              <a:rPr sz="2650" i="1" spc="-50" dirty="0">
                <a:solidFill>
                  <a:srgbClr val="04182D"/>
                </a:solidFill>
                <a:latin typeface="Trebuchet MS"/>
                <a:cs typeface="Trebuchet MS"/>
              </a:rPr>
              <a:t> </a:t>
            </a:r>
            <a:r>
              <a:rPr sz="2650" i="1" dirty="0">
                <a:solidFill>
                  <a:srgbClr val="04182D"/>
                </a:solidFill>
                <a:latin typeface="Trebuchet MS"/>
                <a:cs typeface="Trebuchet MS"/>
              </a:rPr>
              <a:t>points</a:t>
            </a:r>
            <a:endParaRPr sz="2650" dirty="0">
              <a:latin typeface="Trebuchet MS"/>
              <a:cs typeface="Trebuchet MS"/>
            </a:endParaRPr>
          </a:p>
          <a:p>
            <a:pPr marL="746760">
              <a:lnSpc>
                <a:spcPct val="100000"/>
              </a:lnSpc>
              <a:spcBef>
                <a:spcPts val="2075"/>
              </a:spcBef>
            </a:pPr>
            <a:r>
              <a:rPr sz="2550" spc="60" dirty="0">
                <a:solidFill>
                  <a:srgbClr val="04182D"/>
                </a:solidFill>
                <a:latin typeface="Tahoma"/>
                <a:cs typeface="Tahoma"/>
              </a:rPr>
              <a:t>Will</a:t>
            </a:r>
            <a:r>
              <a:rPr sz="2550" spc="-65" dirty="0">
                <a:solidFill>
                  <a:srgbClr val="04182D"/>
                </a:solidFill>
                <a:latin typeface="Tahoma"/>
                <a:cs typeface="Tahoma"/>
              </a:rPr>
              <a:t> </a:t>
            </a:r>
            <a:r>
              <a:rPr sz="2550" spc="70" dirty="0">
                <a:solidFill>
                  <a:srgbClr val="04182D"/>
                </a:solidFill>
                <a:latin typeface="Tahoma"/>
                <a:cs typeface="Tahoma"/>
              </a:rPr>
              <a:t>result</a:t>
            </a:r>
            <a:r>
              <a:rPr sz="2550" spc="-65" dirty="0">
                <a:solidFill>
                  <a:srgbClr val="04182D"/>
                </a:solidFill>
                <a:latin typeface="Tahoma"/>
                <a:cs typeface="Tahoma"/>
              </a:rPr>
              <a:t> </a:t>
            </a:r>
            <a:r>
              <a:rPr sz="2550" spc="60" dirty="0">
                <a:solidFill>
                  <a:srgbClr val="04182D"/>
                </a:solidFill>
                <a:latin typeface="Tahoma"/>
                <a:cs typeface="Tahoma"/>
              </a:rPr>
              <a:t>in</a:t>
            </a:r>
            <a:r>
              <a:rPr sz="2550" spc="-60" dirty="0">
                <a:solidFill>
                  <a:srgbClr val="04182D"/>
                </a:solidFill>
                <a:latin typeface="Tahoma"/>
                <a:cs typeface="Tahoma"/>
              </a:rPr>
              <a:t> </a:t>
            </a:r>
            <a:r>
              <a:rPr sz="2550" b="1" spc="-85" dirty="0">
                <a:solidFill>
                  <a:srgbClr val="04182D"/>
                </a:solidFill>
                <a:latin typeface="Tahoma"/>
                <a:cs typeface="Tahoma"/>
              </a:rPr>
              <a:t>information</a:t>
            </a:r>
            <a:r>
              <a:rPr sz="2550" b="1" spc="-10" dirty="0">
                <a:solidFill>
                  <a:srgbClr val="04182D"/>
                </a:solidFill>
                <a:latin typeface="Tahoma"/>
                <a:cs typeface="Tahoma"/>
              </a:rPr>
              <a:t> </a:t>
            </a:r>
            <a:r>
              <a:rPr sz="2550" b="1" spc="-90" dirty="0">
                <a:solidFill>
                  <a:srgbClr val="04182D"/>
                </a:solidFill>
                <a:latin typeface="Tahoma"/>
                <a:cs typeface="Tahoma"/>
              </a:rPr>
              <a:t>loss</a:t>
            </a:r>
            <a:endParaRPr sz="2550" dirty="0">
              <a:latin typeface="Tahoma"/>
              <a:cs typeface="Tahoma"/>
            </a:endParaRPr>
          </a:p>
          <a:p>
            <a:pPr>
              <a:lnSpc>
                <a:spcPct val="100000"/>
              </a:lnSpc>
              <a:spcBef>
                <a:spcPts val="50"/>
              </a:spcBef>
            </a:pPr>
            <a:endParaRPr sz="3950" dirty="0">
              <a:latin typeface="Tahoma"/>
              <a:cs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7224395" cy="713740"/>
          </a:xfrm>
          <a:prstGeom prst="rect">
            <a:avLst/>
          </a:prstGeom>
        </p:spPr>
        <p:txBody>
          <a:bodyPr vert="horz" wrap="square" lIns="0" tIns="13970" rIns="0" bIns="0" rtlCol="0">
            <a:spAutoFit/>
          </a:bodyPr>
          <a:lstStyle/>
          <a:p>
            <a:pPr marL="12700">
              <a:lnSpc>
                <a:spcPct val="100000"/>
              </a:lnSpc>
              <a:spcBef>
                <a:spcPts val="110"/>
              </a:spcBef>
            </a:pPr>
            <a:r>
              <a:rPr sz="4500" spc="-254" dirty="0"/>
              <a:t>V</a:t>
            </a:r>
            <a:r>
              <a:rPr sz="4500" spc="-260" dirty="0"/>
              <a:t>i</a:t>
            </a:r>
            <a:r>
              <a:rPr sz="4500" spc="-280" dirty="0"/>
              <a:t>s</a:t>
            </a:r>
            <a:r>
              <a:rPr sz="4500" spc="-330" dirty="0"/>
              <a:t>u</a:t>
            </a:r>
            <a:r>
              <a:rPr sz="4500" spc="-15" dirty="0"/>
              <a:t>a</a:t>
            </a:r>
            <a:r>
              <a:rPr sz="4500" spc="-240" dirty="0"/>
              <a:t>l</a:t>
            </a:r>
            <a:r>
              <a:rPr sz="4500" spc="-260" dirty="0"/>
              <a:t>i</a:t>
            </a:r>
            <a:r>
              <a:rPr sz="4500" spc="-215" dirty="0"/>
              <a:t>z</a:t>
            </a:r>
            <a:r>
              <a:rPr sz="4500" spc="-260" dirty="0"/>
              <a:t>i</a:t>
            </a:r>
            <a:r>
              <a:rPr sz="4500" spc="-365" dirty="0"/>
              <a:t>n</a:t>
            </a:r>
            <a:r>
              <a:rPr sz="4500" spc="-5" dirty="0"/>
              <a:t>g</a:t>
            </a:r>
            <a:r>
              <a:rPr sz="4500" spc="-165" dirty="0"/>
              <a:t> </a:t>
            </a:r>
            <a:r>
              <a:rPr sz="4500" spc="-254" dirty="0"/>
              <a:t>t</a:t>
            </a:r>
            <a:r>
              <a:rPr sz="4500" spc="-310" dirty="0"/>
              <a:t>h</a:t>
            </a:r>
            <a:r>
              <a:rPr sz="4500" spc="-75" dirty="0"/>
              <a:t>e</a:t>
            </a:r>
            <a:r>
              <a:rPr sz="4500" spc="-165" dirty="0"/>
              <a:t> </a:t>
            </a:r>
            <a:r>
              <a:rPr sz="4500" spc="-204"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195" dirty="0"/>
              <a:t>s</a:t>
            </a:r>
            <a:endParaRPr sz="4500"/>
          </a:p>
        </p:txBody>
      </p:sp>
      <p:pic>
        <p:nvPicPr>
          <p:cNvPr id="3" name="object 3"/>
          <p:cNvPicPr/>
          <p:nvPr/>
        </p:nvPicPr>
        <p:blipFill>
          <a:blip r:embed="rId2" cstate="print"/>
          <a:stretch>
            <a:fillRect/>
          </a:stretch>
        </p:blipFill>
        <p:spPr>
          <a:xfrm>
            <a:off x="491289" y="1166812"/>
            <a:ext cx="14574918" cy="4749130"/>
          </a:xfrm>
          <a:prstGeom prst="rect">
            <a:avLst/>
          </a:prstGeom>
        </p:spPr>
      </p:pic>
      <p:sp>
        <p:nvSpPr>
          <p:cNvPr id="4" name="object 4"/>
          <p:cNvSpPr txBox="1"/>
          <p:nvPr/>
        </p:nvSpPr>
        <p:spPr>
          <a:xfrm>
            <a:off x="642352" y="1379286"/>
            <a:ext cx="11545570" cy="4300220"/>
          </a:xfrm>
          <a:prstGeom prst="rect">
            <a:avLst/>
          </a:prstGeom>
        </p:spPr>
        <p:txBody>
          <a:bodyPr vert="horz" wrap="square" lIns="0" tIns="13335" rIns="0" bIns="0" rtlCol="0">
            <a:spAutoFit/>
          </a:bodyPr>
          <a:lstStyle/>
          <a:p>
            <a:pPr marL="12700">
              <a:lnSpc>
                <a:spcPct val="100000"/>
              </a:lnSpc>
              <a:spcBef>
                <a:spcPts val="105"/>
              </a:spcBef>
            </a:pPr>
            <a:r>
              <a:rPr sz="2250" dirty="0">
                <a:latin typeface="Courier New"/>
                <a:cs typeface="Courier New"/>
              </a:rPr>
              <a:t>import </a:t>
            </a:r>
            <a:r>
              <a:rPr sz="2250" dirty="0">
                <a:solidFill>
                  <a:srgbClr val="04182D"/>
                </a:solidFill>
                <a:latin typeface="Courier New"/>
                <a:cs typeface="Courier New"/>
              </a:rPr>
              <a:t>matplotlib.pyplot </a:t>
            </a:r>
            <a:r>
              <a:rPr sz="2250" dirty="0">
                <a:latin typeface="Courier New"/>
                <a:cs typeface="Courier New"/>
              </a:rPr>
              <a:t>as </a:t>
            </a:r>
            <a:r>
              <a:rPr sz="2250" dirty="0">
                <a:solidFill>
                  <a:srgbClr val="04182D"/>
                </a:solidFill>
                <a:latin typeface="Courier New"/>
                <a:cs typeface="Courier New"/>
              </a:rPr>
              <a:t>plt</a:t>
            </a:r>
            <a:endParaRPr sz="2250">
              <a:latin typeface="Courier New"/>
              <a:cs typeface="Courier New"/>
            </a:endParaRPr>
          </a:p>
          <a:p>
            <a:pPr>
              <a:lnSpc>
                <a:spcPct val="100000"/>
              </a:lnSpc>
            </a:pPr>
            <a:endParaRPr sz="2800">
              <a:latin typeface="Courier New"/>
              <a:cs typeface="Courier New"/>
            </a:endParaRPr>
          </a:p>
          <a:p>
            <a:pPr marL="12700">
              <a:lnSpc>
                <a:spcPct val="100000"/>
              </a:lnSpc>
              <a:spcBef>
                <a:spcPts val="1864"/>
              </a:spcBef>
            </a:pPr>
            <a:r>
              <a:rPr sz="2250" dirty="0">
                <a:solidFill>
                  <a:srgbClr val="04182D"/>
                </a:solidFill>
                <a:latin typeface="Courier New"/>
                <a:cs typeface="Courier New"/>
              </a:rPr>
              <a:t>plt.scatter(embeddings_2d[:,</a:t>
            </a:r>
            <a:r>
              <a:rPr sz="2250" spc="20" dirty="0">
                <a:solidFill>
                  <a:srgbClr val="04182D"/>
                </a:solidFill>
                <a:latin typeface="Courier New"/>
                <a:cs typeface="Courier New"/>
              </a:rPr>
              <a:t> </a:t>
            </a:r>
            <a:r>
              <a:rPr sz="2250" dirty="0">
                <a:solidFill>
                  <a:srgbClr val="BE2F72"/>
                </a:solidFill>
                <a:latin typeface="Courier New"/>
                <a:cs typeface="Courier New"/>
              </a:rPr>
              <a:t>0</a:t>
            </a:r>
            <a:r>
              <a:rPr sz="2250" dirty="0">
                <a:solidFill>
                  <a:srgbClr val="04182D"/>
                </a:solidFill>
                <a:latin typeface="Courier New"/>
                <a:cs typeface="Courier New"/>
              </a:rPr>
              <a:t>],</a:t>
            </a:r>
            <a:r>
              <a:rPr sz="2250" spc="20" dirty="0">
                <a:solidFill>
                  <a:srgbClr val="04182D"/>
                </a:solidFill>
                <a:latin typeface="Courier New"/>
                <a:cs typeface="Courier New"/>
              </a:rPr>
              <a:t> </a:t>
            </a:r>
            <a:r>
              <a:rPr sz="2250" dirty="0">
                <a:solidFill>
                  <a:srgbClr val="04182D"/>
                </a:solidFill>
                <a:latin typeface="Courier New"/>
                <a:cs typeface="Courier New"/>
              </a:rPr>
              <a:t>embeddings_2d[:,</a:t>
            </a:r>
            <a:r>
              <a:rPr sz="2250" spc="20" dirty="0">
                <a:solidFill>
                  <a:srgbClr val="04182D"/>
                </a:solidFill>
                <a:latin typeface="Courier New"/>
                <a:cs typeface="Courier New"/>
              </a:rPr>
              <a:t> </a:t>
            </a:r>
            <a:r>
              <a:rPr sz="2250" dirty="0">
                <a:solidFill>
                  <a:srgbClr val="BE2F72"/>
                </a:solidFill>
                <a:latin typeface="Courier New"/>
                <a:cs typeface="Courier New"/>
              </a:rPr>
              <a:t>1</a:t>
            </a:r>
            <a:r>
              <a:rPr sz="2250" dirty="0">
                <a:solidFill>
                  <a:srgbClr val="04182D"/>
                </a:solidFill>
                <a:latin typeface="Courier New"/>
                <a:cs typeface="Courier New"/>
              </a:rPr>
              <a:t>])</a:t>
            </a:r>
            <a:endParaRPr sz="2250">
              <a:latin typeface="Courier New"/>
              <a:cs typeface="Courier New"/>
            </a:endParaRPr>
          </a:p>
          <a:p>
            <a:pPr>
              <a:lnSpc>
                <a:spcPct val="100000"/>
              </a:lnSpc>
              <a:spcBef>
                <a:spcPts val="15"/>
              </a:spcBef>
            </a:pPr>
            <a:endParaRPr sz="3400">
              <a:latin typeface="Courier New"/>
              <a:cs typeface="Courier New"/>
            </a:endParaRPr>
          </a:p>
          <a:p>
            <a:pPr marL="12700" marR="2755900">
              <a:lnSpc>
                <a:spcPct val="143300"/>
              </a:lnSpc>
            </a:pPr>
            <a:r>
              <a:rPr sz="2250" dirty="0">
                <a:solidFill>
                  <a:srgbClr val="04182D"/>
                </a:solidFill>
                <a:latin typeface="Courier New"/>
                <a:cs typeface="Courier New"/>
              </a:rPr>
              <a:t>topics</a:t>
            </a:r>
            <a:r>
              <a:rPr sz="2250" spc="5" dirty="0">
                <a:solidFill>
                  <a:srgbClr val="04182D"/>
                </a:solidFill>
                <a:latin typeface="Courier New"/>
                <a:cs typeface="Courier New"/>
              </a:rPr>
              <a:t> </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solidFill>
                  <a:srgbClr val="04182D"/>
                </a:solidFill>
                <a:latin typeface="Courier New"/>
                <a:cs typeface="Courier New"/>
              </a:rPr>
              <a:t>[article[</a:t>
            </a:r>
            <a:r>
              <a:rPr sz="2250" dirty="0">
                <a:solidFill>
                  <a:srgbClr val="BE2F72"/>
                </a:solidFill>
                <a:latin typeface="Courier New"/>
                <a:cs typeface="Courier New"/>
              </a:rPr>
              <a:t>'topic'</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latin typeface="Courier New"/>
                <a:cs typeface="Courier New"/>
              </a:rPr>
              <a:t>for</a:t>
            </a:r>
            <a:r>
              <a:rPr sz="2250" spc="10" dirty="0">
                <a:latin typeface="Courier New"/>
                <a:cs typeface="Courier New"/>
              </a:rPr>
              <a:t> </a:t>
            </a:r>
            <a:r>
              <a:rPr sz="2250" dirty="0">
                <a:solidFill>
                  <a:srgbClr val="04182D"/>
                </a:solidFill>
                <a:latin typeface="Courier New"/>
                <a:cs typeface="Courier New"/>
              </a:rPr>
              <a:t>article</a:t>
            </a:r>
            <a:r>
              <a:rPr sz="2250" spc="10" dirty="0">
                <a:solidFill>
                  <a:srgbClr val="04182D"/>
                </a:solidFill>
                <a:latin typeface="Courier New"/>
                <a:cs typeface="Courier New"/>
              </a:rPr>
              <a:t> </a:t>
            </a:r>
            <a:r>
              <a:rPr sz="2250" dirty="0">
                <a:latin typeface="Courier New"/>
                <a:cs typeface="Courier New"/>
              </a:rPr>
              <a:t>in</a:t>
            </a:r>
            <a:r>
              <a:rPr sz="2250" spc="10" dirty="0">
                <a:latin typeface="Courier New"/>
                <a:cs typeface="Courier New"/>
              </a:rPr>
              <a:t> </a:t>
            </a:r>
            <a:r>
              <a:rPr sz="2250" dirty="0">
                <a:solidFill>
                  <a:srgbClr val="04182D"/>
                </a:solidFill>
                <a:latin typeface="Courier New"/>
                <a:cs typeface="Courier New"/>
              </a:rPr>
              <a:t>articles] </a:t>
            </a:r>
            <a:r>
              <a:rPr sz="2250" spc="-1335" dirty="0">
                <a:solidFill>
                  <a:srgbClr val="04182D"/>
                </a:solidFill>
                <a:latin typeface="Courier New"/>
                <a:cs typeface="Courier New"/>
              </a:rPr>
              <a:t> </a:t>
            </a:r>
            <a:r>
              <a:rPr sz="2250" dirty="0">
                <a:latin typeface="Courier New"/>
                <a:cs typeface="Courier New"/>
              </a:rPr>
              <a:t>for </a:t>
            </a:r>
            <a:r>
              <a:rPr sz="2250" dirty="0">
                <a:solidFill>
                  <a:srgbClr val="04182D"/>
                </a:solidFill>
                <a:latin typeface="Courier New"/>
                <a:cs typeface="Courier New"/>
              </a:rPr>
              <a:t>i, topic </a:t>
            </a:r>
            <a:r>
              <a:rPr sz="2250" dirty="0">
                <a:latin typeface="Courier New"/>
                <a:cs typeface="Courier New"/>
              </a:rPr>
              <a:t>in </a:t>
            </a:r>
            <a:r>
              <a:rPr sz="2250" dirty="0">
                <a:solidFill>
                  <a:srgbClr val="008600"/>
                </a:solidFill>
                <a:latin typeface="Courier New"/>
                <a:cs typeface="Courier New"/>
              </a:rPr>
              <a:t>enumerate</a:t>
            </a:r>
            <a:r>
              <a:rPr sz="2250" dirty="0">
                <a:solidFill>
                  <a:srgbClr val="04182D"/>
                </a:solidFill>
                <a:latin typeface="Courier New"/>
                <a:cs typeface="Courier New"/>
              </a:rPr>
              <a:t>(topics):</a:t>
            </a:r>
            <a:endParaRPr sz="2250">
              <a:latin typeface="Courier New"/>
              <a:cs typeface="Courier New"/>
            </a:endParaRPr>
          </a:p>
          <a:p>
            <a:pPr marL="700405">
              <a:lnSpc>
                <a:spcPct val="100000"/>
              </a:lnSpc>
              <a:spcBef>
                <a:spcPts val="1170"/>
              </a:spcBef>
            </a:pPr>
            <a:r>
              <a:rPr sz="2250" dirty="0">
                <a:solidFill>
                  <a:srgbClr val="04182D"/>
                </a:solidFill>
                <a:latin typeface="Courier New"/>
                <a:cs typeface="Courier New"/>
              </a:rPr>
              <a:t>plt.annotate(topic,</a:t>
            </a:r>
            <a:r>
              <a:rPr sz="2250" spc="25" dirty="0">
                <a:solidFill>
                  <a:srgbClr val="04182D"/>
                </a:solidFill>
                <a:latin typeface="Courier New"/>
                <a:cs typeface="Courier New"/>
              </a:rPr>
              <a:t> </a:t>
            </a:r>
            <a:r>
              <a:rPr sz="2250" dirty="0">
                <a:solidFill>
                  <a:srgbClr val="04182D"/>
                </a:solidFill>
                <a:latin typeface="Courier New"/>
                <a:cs typeface="Courier New"/>
              </a:rPr>
              <a:t>(embeddings_2d[i,</a:t>
            </a:r>
            <a:r>
              <a:rPr sz="2250" spc="25" dirty="0">
                <a:solidFill>
                  <a:srgbClr val="04182D"/>
                </a:solidFill>
                <a:latin typeface="Courier New"/>
                <a:cs typeface="Courier New"/>
              </a:rPr>
              <a:t> </a:t>
            </a:r>
            <a:r>
              <a:rPr sz="2250" dirty="0">
                <a:solidFill>
                  <a:srgbClr val="BE2F72"/>
                </a:solidFill>
                <a:latin typeface="Courier New"/>
                <a:cs typeface="Courier New"/>
              </a:rPr>
              <a:t>0</a:t>
            </a:r>
            <a:r>
              <a:rPr sz="2250" dirty="0">
                <a:solidFill>
                  <a:srgbClr val="04182D"/>
                </a:solidFill>
                <a:latin typeface="Courier New"/>
                <a:cs typeface="Courier New"/>
              </a:rPr>
              <a:t>],</a:t>
            </a:r>
            <a:r>
              <a:rPr sz="2250" spc="30" dirty="0">
                <a:solidFill>
                  <a:srgbClr val="04182D"/>
                </a:solidFill>
                <a:latin typeface="Courier New"/>
                <a:cs typeface="Courier New"/>
              </a:rPr>
              <a:t> </a:t>
            </a:r>
            <a:r>
              <a:rPr sz="2250" dirty="0">
                <a:solidFill>
                  <a:srgbClr val="04182D"/>
                </a:solidFill>
                <a:latin typeface="Courier New"/>
                <a:cs typeface="Courier New"/>
              </a:rPr>
              <a:t>embeddings_2d[i,</a:t>
            </a:r>
            <a:r>
              <a:rPr sz="2250" spc="25" dirty="0">
                <a:solidFill>
                  <a:srgbClr val="04182D"/>
                </a:solidFill>
                <a:latin typeface="Courier New"/>
                <a:cs typeface="Courier New"/>
              </a:rPr>
              <a:t> </a:t>
            </a:r>
            <a:r>
              <a:rPr sz="2250" dirty="0">
                <a:solidFill>
                  <a:srgbClr val="BE2F72"/>
                </a:solidFill>
                <a:latin typeface="Courier New"/>
                <a:cs typeface="Courier New"/>
              </a:rPr>
              <a:t>1</a:t>
            </a:r>
            <a:r>
              <a:rPr sz="2250" dirty="0">
                <a:solidFill>
                  <a:srgbClr val="04182D"/>
                </a:solidFill>
                <a:latin typeface="Courier New"/>
                <a:cs typeface="Courier New"/>
              </a:rPr>
              <a:t>]))</a:t>
            </a:r>
            <a:endParaRPr sz="2250">
              <a:latin typeface="Courier New"/>
              <a:cs typeface="Courier New"/>
            </a:endParaRPr>
          </a:p>
          <a:p>
            <a:pPr>
              <a:lnSpc>
                <a:spcPct val="100000"/>
              </a:lnSpc>
            </a:pPr>
            <a:endParaRPr sz="2800">
              <a:latin typeface="Courier New"/>
              <a:cs typeface="Courier New"/>
            </a:endParaRPr>
          </a:p>
          <a:p>
            <a:pPr marL="12700">
              <a:lnSpc>
                <a:spcPct val="100000"/>
              </a:lnSpc>
              <a:spcBef>
                <a:spcPts val="1864"/>
              </a:spcBef>
            </a:pPr>
            <a:r>
              <a:rPr sz="2250" dirty="0">
                <a:solidFill>
                  <a:srgbClr val="04182D"/>
                </a:solidFill>
                <a:latin typeface="Courier New"/>
                <a:cs typeface="Courier New"/>
              </a:rPr>
              <a:t>plt.show()</a:t>
            </a:r>
            <a:endParaRPr sz="2250">
              <a:latin typeface="Courier New"/>
              <a:cs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909"/>
            <a:ext cx="7224395" cy="713740"/>
          </a:xfrm>
          <a:prstGeom prst="rect">
            <a:avLst/>
          </a:prstGeom>
        </p:spPr>
        <p:txBody>
          <a:bodyPr vert="horz" wrap="square" lIns="0" tIns="13970" rIns="0" bIns="0" rtlCol="0">
            <a:spAutoFit/>
          </a:bodyPr>
          <a:lstStyle/>
          <a:p>
            <a:pPr marL="12700">
              <a:lnSpc>
                <a:spcPct val="100000"/>
              </a:lnSpc>
              <a:spcBef>
                <a:spcPts val="110"/>
              </a:spcBef>
            </a:pPr>
            <a:r>
              <a:rPr sz="4500" spc="-254" dirty="0"/>
              <a:t>V</a:t>
            </a:r>
            <a:r>
              <a:rPr sz="4500" spc="-260" dirty="0"/>
              <a:t>i</a:t>
            </a:r>
            <a:r>
              <a:rPr sz="4500" spc="-280" dirty="0"/>
              <a:t>s</a:t>
            </a:r>
            <a:r>
              <a:rPr sz="4500" spc="-330" dirty="0"/>
              <a:t>u</a:t>
            </a:r>
            <a:r>
              <a:rPr sz="4500" spc="-15" dirty="0"/>
              <a:t>a</a:t>
            </a:r>
            <a:r>
              <a:rPr sz="4500" spc="-240" dirty="0"/>
              <a:t>l</a:t>
            </a:r>
            <a:r>
              <a:rPr sz="4500" spc="-260" dirty="0"/>
              <a:t>i</a:t>
            </a:r>
            <a:r>
              <a:rPr sz="4500" spc="-215" dirty="0"/>
              <a:t>z</a:t>
            </a:r>
            <a:r>
              <a:rPr sz="4500" spc="-260" dirty="0"/>
              <a:t>i</a:t>
            </a:r>
            <a:r>
              <a:rPr sz="4500" spc="-365" dirty="0"/>
              <a:t>n</a:t>
            </a:r>
            <a:r>
              <a:rPr sz="4500" spc="-5" dirty="0"/>
              <a:t>g</a:t>
            </a:r>
            <a:r>
              <a:rPr sz="4500" spc="-165" dirty="0"/>
              <a:t> </a:t>
            </a:r>
            <a:r>
              <a:rPr sz="4500" spc="-254" dirty="0"/>
              <a:t>t</a:t>
            </a:r>
            <a:r>
              <a:rPr sz="4500" spc="-310" dirty="0"/>
              <a:t>h</a:t>
            </a:r>
            <a:r>
              <a:rPr sz="4500" spc="-75" dirty="0"/>
              <a:t>e</a:t>
            </a:r>
            <a:r>
              <a:rPr sz="4500" spc="-165" dirty="0"/>
              <a:t> </a:t>
            </a:r>
            <a:r>
              <a:rPr sz="4500" spc="-204"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195" dirty="0"/>
              <a:t>s</a:t>
            </a:r>
            <a:endParaRPr sz="4500"/>
          </a:p>
        </p:txBody>
      </p:sp>
      <p:pic>
        <p:nvPicPr>
          <p:cNvPr id="3" name="object 3"/>
          <p:cNvPicPr/>
          <p:nvPr/>
        </p:nvPicPr>
        <p:blipFill>
          <a:blip r:embed="rId2" cstate="print"/>
          <a:stretch>
            <a:fillRect/>
          </a:stretch>
        </p:blipFill>
        <p:spPr>
          <a:xfrm>
            <a:off x="511759" y="2169885"/>
            <a:ext cx="102352" cy="102351"/>
          </a:xfrm>
          <a:prstGeom prst="rect">
            <a:avLst/>
          </a:prstGeom>
        </p:spPr>
      </p:pic>
      <p:sp>
        <p:nvSpPr>
          <p:cNvPr id="4" name="object 4"/>
          <p:cNvSpPr txBox="1"/>
          <p:nvPr/>
        </p:nvSpPr>
        <p:spPr>
          <a:xfrm>
            <a:off x="847056" y="1983342"/>
            <a:ext cx="5996940" cy="1085850"/>
          </a:xfrm>
          <a:prstGeom prst="rect">
            <a:avLst/>
          </a:prstGeom>
        </p:spPr>
        <p:txBody>
          <a:bodyPr vert="horz" wrap="square" lIns="0" tIns="13335" rIns="0" bIns="0" rtlCol="0">
            <a:spAutoFit/>
          </a:bodyPr>
          <a:lstStyle/>
          <a:p>
            <a:pPr marL="12700">
              <a:lnSpc>
                <a:spcPct val="100000"/>
              </a:lnSpc>
              <a:spcBef>
                <a:spcPts val="105"/>
              </a:spcBef>
            </a:pPr>
            <a:r>
              <a:rPr sz="2650" i="1" spc="-45" dirty="0">
                <a:solidFill>
                  <a:srgbClr val="04182D"/>
                </a:solidFill>
                <a:latin typeface="Trebuchet MS"/>
                <a:cs typeface="Trebuchet MS"/>
              </a:rPr>
              <a:t>Similar</a:t>
            </a:r>
            <a:r>
              <a:rPr sz="2650" i="1" spc="-55" dirty="0">
                <a:solidFill>
                  <a:srgbClr val="04182D"/>
                </a:solidFill>
                <a:latin typeface="Trebuchet MS"/>
                <a:cs typeface="Trebuchet MS"/>
              </a:rPr>
              <a:t> </a:t>
            </a:r>
            <a:r>
              <a:rPr sz="2550" spc="114" dirty="0">
                <a:solidFill>
                  <a:srgbClr val="04182D"/>
                </a:solidFill>
                <a:latin typeface="Tahoma"/>
                <a:cs typeface="Tahoma"/>
              </a:rPr>
              <a:t>articles</a:t>
            </a:r>
            <a:r>
              <a:rPr sz="2550" spc="-55" dirty="0">
                <a:solidFill>
                  <a:srgbClr val="04182D"/>
                </a:solidFill>
                <a:latin typeface="Tahoma"/>
                <a:cs typeface="Tahoma"/>
              </a:rPr>
              <a:t> </a:t>
            </a:r>
            <a:r>
              <a:rPr sz="2550" spc="120" dirty="0">
                <a:solidFill>
                  <a:srgbClr val="04182D"/>
                </a:solidFill>
                <a:latin typeface="Tahoma"/>
                <a:cs typeface="Tahoma"/>
              </a:rPr>
              <a:t>are</a:t>
            </a:r>
            <a:r>
              <a:rPr sz="2550" spc="-50" dirty="0">
                <a:solidFill>
                  <a:srgbClr val="04182D"/>
                </a:solidFill>
                <a:latin typeface="Tahoma"/>
                <a:cs typeface="Tahoma"/>
              </a:rPr>
              <a:t> </a:t>
            </a:r>
            <a:r>
              <a:rPr sz="2550" spc="120" dirty="0">
                <a:solidFill>
                  <a:srgbClr val="04182D"/>
                </a:solidFill>
                <a:latin typeface="Tahoma"/>
                <a:cs typeface="Tahoma"/>
              </a:rPr>
              <a:t>grouped</a:t>
            </a:r>
            <a:r>
              <a:rPr sz="2550" spc="-55" dirty="0">
                <a:solidFill>
                  <a:srgbClr val="04182D"/>
                </a:solidFill>
                <a:latin typeface="Tahoma"/>
                <a:cs typeface="Tahoma"/>
              </a:rPr>
              <a:t> </a:t>
            </a:r>
            <a:r>
              <a:rPr sz="2550" spc="60" dirty="0">
                <a:solidFill>
                  <a:srgbClr val="04182D"/>
                </a:solidFill>
                <a:latin typeface="Tahoma"/>
                <a:cs typeface="Tahoma"/>
              </a:rPr>
              <a:t>together!</a:t>
            </a:r>
            <a:endParaRPr sz="2550">
              <a:latin typeface="Tahoma"/>
              <a:cs typeface="Tahoma"/>
            </a:endParaRPr>
          </a:p>
          <a:p>
            <a:pPr marL="12700">
              <a:lnSpc>
                <a:spcPct val="100000"/>
              </a:lnSpc>
              <a:spcBef>
                <a:spcPts val="1980"/>
              </a:spcBef>
            </a:pPr>
            <a:r>
              <a:rPr sz="2550" spc="160" dirty="0">
                <a:solidFill>
                  <a:srgbClr val="04182D"/>
                </a:solidFill>
                <a:latin typeface="Tahoma"/>
                <a:cs typeface="Tahoma"/>
              </a:rPr>
              <a:t>Model</a:t>
            </a:r>
            <a:r>
              <a:rPr sz="2550" spc="-55" dirty="0">
                <a:solidFill>
                  <a:srgbClr val="04182D"/>
                </a:solidFill>
                <a:latin typeface="Tahoma"/>
                <a:cs typeface="Tahoma"/>
              </a:rPr>
              <a:t> </a:t>
            </a:r>
            <a:r>
              <a:rPr sz="2550" spc="135" dirty="0">
                <a:solidFill>
                  <a:srgbClr val="04182D"/>
                </a:solidFill>
                <a:latin typeface="Tahoma"/>
                <a:cs typeface="Tahoma"/>
              </a:rPr>
              <a:t>captured</a:t>
            </a:r>
            <a:r>
              <a:rPr sz="2550" spc="-50"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650" i="1" spc="40" dirty="0">
                <a:solidFill>
                  <a:srgbClr val="04182D"/>
                </a:solidFill>
                <a:latin typeface="Trebuchet MS"/>
                <a:cs typeface="Trebuchet MS"/>
              </a:rPr>
              <a:t>semantic</a:t>
            </a:r>
            <a:r>
              <a:rPr sz="2650" i="1" spc="-50" dirty="0">
                <a:solidFill>
                  <a:srgbClr val="04182D"/>
                </a:solidFill>
                <a:latin typeface="Trebuchet MS"/>
                <a:cs typeface="Trebuchet MS"/>
              </a:rPr>
              <a:t> </a:t>
            </a:r>
            <a:r>
              <a:rPr sz="2550" spc="125" dirty="0">
                <a:solidFill>
                  <a:srgbClr val="04182D"/>
                </a:solidFill>
                <a:latin typeface="Tahoma"/>
                <a:cs typeface="Tahoma"/>
              </a:rPr>
              <a:t>meaning</a:t>
            </a:r>
            <a:endParaRPr sz="2550">
              <a:latin typeface="Tahoma"/>
              <a:cs typeface="Tahoma"/>
            </a:endParaRPr>
          </a:p>
        </p:txBody>
      </p:sp>
      <p:pic>
        <p:nvPicPr>
          <p:cNvPr id="5" name="object 5"/>
          <p:cNvPicPr/>
          <p:nvPr/>
        </p:nvPicPr>
        <p:blipFill>
          <a:blip r:embed="rId3" cstate="print"/>
          <a:stretch>
            <a:fillRect/>
          </a:stretch>
        </p:blipFill>
        <p:spPr>
          <a:xfrm>
            <a:off x="511759" y="2824938"/>
            <a:ext cx="102352" cy="102351"/>
          </a:xfrm>
          <a:prstGeom prst="rect">
            <a:avLst/>
          </a:prstGeom>
        </p:spPr>
      </p:pic>
      <p:pic>
        <p:nvPicPr>
          <p:cNvPr id="6" name="object 6"/>
          <p:cNvPicPr/>
          <p:nvPr/>
        </p:nvPicPr>
        <p:blipFill>
          <a:blip r:embed="rId4" cstate="print"/>
          <a:stretch>
            <a:fillRect/>
          </a:stretch>
        </p:blipFill>
        <p:spPr>
          <a:xfrm>
            <a:off x="511759" y="4298806"/>
            <a:ext cx="102352" cy="102351"/>
          </a:xfrm>
          <a:prstGeom prst="rect">
            <a:avLst/>
          </a:prstGeom>
        </p:spPr>
      </p:pic>
      <p:sp>
        <p:nvSpPr>
          <p:cNvPr id="7" name="object 7"/>
          <p:cNvSpPr txBox="1"/>
          <p:nvPr/>
        </p:nvSpPr>
        <p:spPr>
          <a:xfrm>
            <a:off x="847056" y="4122343"/>
            <a:ext cx="5111115" cy="418465"/>
          </a:xfrm>
          <a:prstGeom prst="rect">
            <a:avLst/>
          </a:prstGeom>
        </p:spPr>
        <p:txBody>
          <a:bodyPr vert="horz" wrap="square" lIns="0" tIns="15875" rIns="0" bIns="0" rtlCol="0">
            <a:spAutoFit/>
          </a:bodyPr>
          <a:lstStyle/>
          <a:p>
            <a:pPr marL="12700">
              <a:lnSpc>
                <a:spcPct val="100000"/>
              </a:lnSpc>
              <a:spcBef>
                <a:spcPts val="125"/>
              </a:spcBef>
            </a:pPr>
            <a:r>
              <a:rPr sz="2550" b="1" spc="254" dirty="0">
                <a:solidFill>
                  <a:srgbClr val="04182D"/>
                </a:solidFill>
                <a:latin typeface="Tahoma"/>
                <a:cs typeface="Tahoma"/>
              </a:rPr>
              <a:t>C</a:t>
            </a:r>
            <a:r>
              <a:rPr sz="2550" b="1" spc="-80" dirty="0">
                <a:solidFill>
                  <a:srgbClr val="04182D"/>
                </a:solidFill>
                <a:latin typeface="Tahoma"/>
                <a:cs typeface="Tahoma"/>
              </a:rPr>
              <a:t>o</a:t>
            </a:r>
            <a:r>
              <a:rPr sz="2550" b="1" spc="-105" dirty="0">
                <a:solidFill>
                  <a:srgbClr val="04182D"/>
                </a:solidFill>
                <a:latin typeface="Tahoma"/>
                <a:cs typeface="Tahoma"/>
              </a:rPr>
              <a:t>m</a:t>
            </a:r>
            <a:r>
              <a:rPr sz="2550" b="1" spc="-95" dirty="0">
                <a:solidFill>
                  <a:srgbClr val="04182D"/>
                </a:solidFill>
                <a:latin typeface="Tahoma"/>
                <a:cs typeface="Tahoma"/>
              </a:rPr>
              <a:t>i</a:t>
            </a:r>
            <a:r>
              <a:rPr sz="2550" b="1" spc="-150" dirty="0">
                <a:solidFill>
                  <a:srgbClr val="04182D"/>
                </a:solidFill>
                <a:latin typeface="Tahoma"/>
                <a:cs typeface="Tahoma"/>
              </a:rPr>
              <a:t>n</a:t>
            </a:r>
            <a:r>
              <a:rPr sz="2550" b="1" spc="10" dirty="0">
                <a:solidFill>
                  <a:srgbClr val="04182D"/>
                </a:solidFill>
                <a:latin typeface="Tahoma"/>
                <a:cs typeface="Tahoma"/>
              </a:rPr>
              <a:t>g</a:t>
            </a:r>
            <a:r>
              <a:rPr sz="2550" b="1" spc="5" dirty="0">
                <a:solidFill>
                  <a:srgbClr val="04182D"/>
                </a:solidFill>
                <a:latin typeface="Tahoma"/>
                <a:cs typeface="Tahoma"/>
              </a:rPr>
              <a:t> </a:t>
            </a:r>
            <a:r>
              <a:rPr sz="2550" b="1" spc="-125" dirty="0">
                <a:solidFill>
                  <a:srgbClr val="04182D"/>
                </a:solidFill>
                <a:latin typeface="Tahoma"/>
                <a:cs typeface="Tahoma"/>
              </a:rPr>
              <a:t>u</a:t>
            </a:r>
            <a:r>
              <a:rPr sz="2550" b="1" spc="-25" dirty="0">
                <a:solidFill>
                  <a:srgbClr val="04182D"/>
                </a:solidFill>
                <a:latin typeface="Tahoma"/>
                <a:cs typeface="Tahoma"/>
              </a:rPr>
              <a:t>p</a:t>
            </a:r>
            <a:r>
              <a:rPr sz="2550" spc="-270" dirty="0">
                <a:solidFill>
                  <a:srgbClr val="04182D"/>
                </a:solidFill>
                <a:latin typeface="Tahoma"/>
                <a:cs typeface="Tahoma"/>
              </a:rPr>
              <a:t>:</a:t>
            </a:r>
            <a:r>
              <a:rPr sz="2550" spc="-50" dirty="0">
                <a:solidFill>
                  <a:srgbClr val="04182D"/>
                </a:solidFill>
                <a:latin typeface="Tahoma"/>
                <a:cs typeface="Tahoma"/>
              </a:rPr>
              <a:t> </a:t>
            </a:r>
            <a:r>
              <a:rPr sz="2550" spc="434" dirty="0">
                <a:solidFill>
                  <a:srgbClr val="04182D"/>
                </a:solidFill>
                <a:latin typeface="Tahoma"/>
                <a:cs typeface="Tahoma"/>
              </a:rPr>
              <a:t>C</a:t>
            </a:r>
            <a:r>
              <a:rPr sz="2550" spc="105" dirty="0">
                <a:solidFill>
                  <a:srgbClr val="04182D"/>
                </a:solidFill>
                <a:latin typeface="Tahoma"/>
                <a:cs typeface="Tahoma"/>
              </a:rPr>
              <a:t>o</a:t>
            </a:r>
            <a:r>
              <a:rPr sz="2550" spc="145" dirty="0">
                <a:solidFill>
                  <a:srgbClr val="04182D"/>
                </a:solidFill>
                <a:latin typeface="Tahoma"/>
                <a:cs typeface="Tahoma"/>
              </a:rPr>
              <a:t>m</a:t>
            </a:r>
            <a:r>
              <a:rPr sz="2550" spc="150" dirty="0">
                <a:solidFill>
                  <a:srgbClr val="04182D"/>
                </a:solidFill>
                <a:latin typeface="Tahoma"/>
                <a:cs typeface="Tahoma"/>
              </a:rPr>
              <a:t>p</a:t>
            </a:r>
            <a:r>
              <a:rPr sz="2550" spc="70" dirty="0">
                <a:solidFill>
                  <a:srgbClr val="04182D"/>
                </a:solidFill>
                <a:latin typeface="Tahoma"/>
                <a:cs typeface="Tahoma"/>
              </a:rPr>
              <a:t>u</a:t>
            </a:r>
            <a:r>
              <a:rPr sz="2550" spc="90" dirty="0">
                <a:solidFill>
                  <a:srgbClr val="04182D"/>
                </a:solidFill>
                <a:latin typeface="Tahoma"/>
                <a:cs typeface="Tahoma"/>
              </a:rPr>
              <a:t>t</a:t>
            </a:r>
            <a:r>
              <a:rPr sz="2550" spc="55" dirty="0">
                <a:solidFill>
                  <a:srgbClr val="04182D"/>
                </a:solidFill>
                <a:latin typeface="Tahoma"/>
                <a:cs typeface="Tahoma"/>
              </a:rPr>
              <a:t>i</a:t>
            </a:r>
            <a:r>
              <a:rPr sz="2550" spc="45" dirty="0">
                <a:solidFill>
                  <a:srgbClr val="04182D"/>
                </a:solidFill>
                <a:latin typeface="Tahoma"/>
                <a:cs typeface="Tahoma"/>
              </a:rPr>
              <a:t>n</a:t>
            </a:r>
            <a:r>
              <a:rPr sz="2550" spc="185" dirty="0">
                <a:solidFill>
                  <a:srgbClr val="04182D"/>
                </a:solidFill>
                <a:latin typeface="Tahoma"/>
                <a:cs typeface="Tahoma"/>
              </a:rPr>
              <a:t>g</a:t>
            </a:r>
            <a:r>
              <a:rPr sz="2550" spc="-50" dirty="0">
                <a:solidFill>
                  <a:srgbClr val="04182D"/>
                </a:solidFill>
                <a:latin typeface="Tahoma"/>
                <a:cs typeface="Tahoma"/>
              </a:rPr>
              <a:t> </a:t>
            </a:r>
            <a:r>
              <a:rPr sz="2550" spc="75" dirty="0">
                <a:solidFill>
                  <a:srgbClr val="04182D"/>
                </a:solidFill>
                <a:latin typeface="Tahoma"/>
                <a:cs typeface="Tahoma"/>
              </a:rPr>
              <a:t>s</a:t>
            </a:r>
            <a:r>
              <a:rPr sz="2550" spc="55" dirty="0">
                <a:solidFill>
                  <a:srgbClr val="04182D"/>
                </a:solidFill>
                <a:latin typeface="Tahoma"/>
                <a:cs typeface="Tahoma"/>
              </a:rPr>
              <a:t>i</a:t>
            </a:r>
            <a:r>
              <a:rPr sz="2550" spc="150" dirty="0">
                <a:solidFill>
                  <a:srgbClr val="04182D"/>
                </a:solidFill>
                <a:latin typeface="Tahoma"/>
                <a:cs typeface="Tahoma"/>
              </a:rPr>
              <a:t>m</a:t>
            </a:r>
            <a:r>
              <a:rPr sz="2550" spc="55" dirty="0">
                <a:solidFill>
                  <a:srgbClr val="04182D"/>
                </a:solidFill>
                <a:latin typeface="Tahoma"/>
                <a:cs typeface="Tahoma"/>
              </a:rPr>
              <a:t>i</a:t>
            </a:r>
            <a:r>
              <a:rPr sz="2550" spc="30" dirty="0">
                <a:solidFill>
                  <a:srgbClr val="04182D"/>
                </a:solidFill>
                <a:latin typeface="Tahoma"/>
                <a:cs typeface="Tahoma"/>
              </a:rPr>
              <a:t>l</a:t>
            </a:r>
            <a:r>
              <a:rPr sz="2550" spc="235" dirty="0">
                <a:solidFill>
                  <a:srgbClr val="04182D"/>
                </a:solidFill>
                <a:latin typeface="Tahoma"/>
                <a:cs typeface="Tahoma"/>
              </a:rPr>
              <a:t>a</a:t>
            </a:r>
            <a:r>
              <a:rPr sz="2550" spc="30" dirty="0">
                <a:solidFill>
                  <a:srgbClr val="04182D"/>
                </a:solidFill>
                <a:latin typeface="Tahoma"/>
                <a:cs typeface="Tahoma"/>
              </a:rPr>
              <a:t>r</a:t>
            </a:r>
            <a:r>
              <a:rPr sz="2550" spc="45" dirty="0">
                <a:solidFill>
                  <a:srgbClr val="04182D"/>
                </a:solidFill>
                <a:latin typeface="Tahoma"/>
                <a:cs typeface="Tahoma"/>
              </a:rPr>
              <a:t>i</a:t>
            </a:r>
            <a:r>
              <a:rPr sz="2550" spc="85" dirty="0">
                <a:solidFill>
                  <a:srgbClr val="04182D"/>
                </a:solidFill>
                <a:latin typeface="Tahoma"/>
                <a:cs typeface="Tahoma"/>
              </a:rPr>
              <a:t>t</a:t>
            </a:r>
            <a:r>
              <a:rPr sz="2550" spc="225" dirty="0">
                <a:solidFill>
                  <a:srgbClr val="04182D"/>
                </a:solidFill>
                <a:latin typeface="Tahoma"/>
                <a:cs typeface="Tahoma"/>
              </a:rPr>
              <a:t>y</a:t>
            </a:r>
            <a:endParaRPr sz="2550">
              <a:latin typeface="Tahoma"/>
              <a:cs typeface="Tahoma"/>
            </a:endParaRPr>
          </a:p>
        </p:txBody>
      </p:sp>
      <p:pic>
        <p:nvPicPr>
          <p:cNvPr id="8" name="object 8"/>
          <p:cNvPicPr/>
          <p:nvPr/>
        </p:nvPicPr>
        <p:blipFill>
          <a:blip r:embed="rId5" cstate="print"/>
          <a:stretch>
            <a:fillRect/>
          </a:stretch>
        </p:blipFill>
        <p:spPr>
          <a:xfrm>
            <a:off x="8123387" y="2147048"/>
            <a:ext cx="6738293" cy="497823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89773" y="3241444"/>
            <a:ext cx="7937335" cy="1250407"/>
          </a:xfrm>
          <a:prstGeom prst="rect">
            <a:avLst/>
          </a:prstGeom>
        </p:spPr>
        <p:txBody>
          <a:bodyPr vert="horz" wrap="square" lIns="0" tIns="363220" rIns="0" bIns="0" rtlCol="0">
            <a:spAutoFit/>
          </a:bodyPr>
          <a:lstStyle/>
          <a:p>
            <a:pPr marL="60960" algn="ctr">
              <a:lnSpc>
                <a:spcPct val="100000"/>
              </a:lnSpc>
              <a:spcBef>
                <a:spcPts val="2860"/>
              </a:spcBef>
            </a:pPr>
            <a:r>
              <a:rPr spc="-975" dirty="0"/>
              <a:t>T</a:t>
            </a:r>
            <a:r>
              <a:rPr spc="-459" dirty="0"/>
              <a:t>e</a:t>
            </a:r>
            <a:r>
              <a:rPr spc="-630" dirty="0"/>
              <a:t>x</a:t>
            </a:r>
            <a:r>
              <a:rPr spc="-200" dirty="0"/>
              <a:t>t</a:t>
            </a:r>
            <a:r>
              <a:rPr spc="-330" dirty="0"/>
              <a:t> </a:t>
            </a:r>
            <a:r>
              <a:rPr spc="-455" dirty="0"/>
              <a:t>s</a:t>
            </a:r>
            <a:r>
              <a:rPr spc="-420" dirty="0"/>
              <a:t>i</a:t>
            </a:r>
            <a:r>
              <a:rPr spc="-490" dirty="0"/>
              <a:t>m</a:t>
            </a:r>
            <a:r>
              <a:rPr spc="-420" dirty="0"/>
              <a:t>i</a:t>
            </a:r>
            <a:r>
              <a:rPr spc="-455" dirty="0"/>
              <a:t>l</a:t>
            </a:r>
            <a:r>
              <a:rPr spc="-75" dirty="0"/>
              <a:t>a</a:t>
            </a:r>
            <a:r>
              <a:rPr spc="-400" dirty="0"/>
              <a:t>r</a:t>
            </a:r>
            <a:r>
              <a:rPr spc="-455" dirty="0"/>
              <a:t>i</a:t>
            </a:r>
            <a:r>
              <a:rPr spc="-385" dirty="0"/>
              <a:t>t</a:t>
            </a:r>
            <a:r>
              <a:rPr spc="100" dirty="0"/>
              <a:t>y</a:t>
            </a:r>
            <a:endParaRPr sz="2250" dirty="0"/>
          </a:p>
        </p:txBody>
      </p:sp>
      <p:sp>
        <p:nvSpPr>
          <p:cNvPr id="6" name="Subtitle 5">
            <a:extLst>
              <a:ext uri="{FF2B5EF4-FFF2-40B4-BE49-F238E27FC236}">
                <a16:creationId xmlns:a16="http://schemas.microsoft.com/office/drawing/2014/main" id="{ADF5F7EB-29B2-36F9-D8D2-BB6F3CB2189E}"/>
              </a:ext>
            </a:extLst>
          </p:cNvPr>
          <p:cNvSpPr>
            <a:spLocks noGrp="1"/>
          </p:cNvSpPr>
          <p:nvPr>
            <p:ph type="subTitle" idx="1"/>
          </p:nvPr>
        </p:nvSpPr>
        <p:spPr/>
        <p:txBody>
          <a:bodyPr/>
          <a:lstStyle/>
          <a:p>
            <a:endParaRPr lang="en-US"/>
          </a:p>
        </p:txBody>
      </p:sp>
      <p:grpSp>
        <p:nvGrpSpPr>
          <p:cNvPr id="3" name="object 3"/>
          <p:cNvGrpSpPr/>
          <p:nvPr/>
        </p:nvGrpSpPr>
        <p:grpSpPr>
          <a:xfrm>
            <a:off x="7309485" y="4991100"/>
            <a:ext cx="938530" cy="980440"/>
            <a:chOff x="7309598" y="4544427"/>
            <a:chExt cx="938530" cy="980440"/>
          </a:xfrm>
        </p:grpSpPr>
        <p:sp>
          <p:nvSpPr>
            <p:cNvPr id="4" name="object 4"/>
            <p:cNvSpPr/>
            <p:nvPr/>
          </p:nvSpPr>
          <p:spPr>
            <a:xfrm>
              <a:off x="7309598" y="4544427"/>
              <a:ext cx="938530" cy="980440"/>
            </a:xfrm>
            <a:custGeom>
              <a:avLst/>
              <a:gdLst/>
              <a:ahLst/>
              <a:cxnLst/>
              <a:rect l="l" t="t" r="r" b="b"/>
              <a:pathLst>
                <a:path w="938529" h="980439">
                  <a:moveTo>
                    <a:pt x="480670" y="980023"/>
                  </a:moveTo>
                  <a:lnTo>
                    <a:pt x="457629" y="980023"/>
                  </a:lnTo>
                  <a:lnTo>
                    <a:pt x="434630" y="978893"/>
                  </a:lnTo>
                  <a:lnTo>
                    <a:pt x="388922" y="973256"/>
                  </a:lnTo>
                  <a:lnTo>
                    <a:pt x="343987" y="963166"/>
                  </a:lnTo>
                  <a:lnTo>
                    <a:pt x="300257" y="948720"/>
                  </a:lnTo>
                  <a:lnTo>
                    <a:pt x="258154" y="930057"/>
                  </a:lnTo>
                  <a:lnTo>
                    <a:pt x="218083" y="907357"/>
                  </a:lnTo>
                  <a:lnTo>
                    <a:pt x="180429" y="880839"/>
                  </a:lnTo>
                  <a:lnTo>
                    <a:pt x="145557" y="850758"/>
                  </a:lnTo>
                  <a:lnTo>
                    <a:pt x="113800" y="817404"/>
                  </a:lnTo>
                  <a:lnTo>
                    <a:pt x="85466" y="781098"/>
                  </a:lnTo>
                  <a:lnTo>
                    <a:pt x="60827" y="742189"/>
                  </a:lnTo>
                  <a:lnTo>
                    <a:pt x="40120" y="701053"/>
                  </a:lnTo>
                  <a:lnTo>
                    <a:pt x="23545" y="658085"/>
                  </a:lnTo>
                  <a:lnTo>
                    <a:pt x="11262" y="613699"/>
                  </a:lnTo>
                  <a:lnTo>
                    <a:pt x="3388" y="568323"/>
                  </a:lnTo>
                  <a:lnTo>
                    <a:pt x="0" y="522394"/>
                  </a:lnTo>
                  <a:lnTo>
                    <a:pt x="0" y="457770"/>
                  </a:lnTo>
                  <a:lnTo>
                    <a:pt x="3388" y="411841"/>
                  </a:lnTo>
                  <a:lnTo>
                    <a:pt x="11262" y="366465"/>
                  </a:lnTo>
                  <a:lnTo>
                    <a:pt x="23545" y="322079"/>
                  </a:lnTo>
                  <a:lnTo>
                    <a:pt x="40120" y="279111"/>
                  </a:lnTo>
                  <a:lnTo>
                    <a:pt x="60827" y="237975"/>
                  </a:lnTo>
                  <a:lnTo>
                    <a:pt x="85466" y="199066"/>
                  </a:lnTo>
                  <a:lnTo>
                    <a:pt x="113800" y="162760"/>
                  </a:lnTo>
                  <a:lnTo>
                    <a:pt x="145557" y="129405"/>
                  </a:lnTo>
                  <a:lnTo>
                    <a:pt x="180429" y="99324"/>
                  </a:lnTo>
                  <a:lnTo>
                    <a:pt x="218083" y="72806"/>
                  </a:lnTo>
                  <a:lnTo>
                    <a:pt x="258154" y="50107"/>
                  </a:lnTo>
                  <a:lnTo>
                    <a:pt x="300257" y="31444"/>
                  </a:lnTo>
                  <a:lnTo>
                    <a:pt x="343987" y="16998"/>
                  </a:lnTo>
                  <a:lnTo>
                    <a:pt x="388922" y="6908"/>
                  </a:lnTo>
                  <a:lnTo>
                    <a:pt x="434630" y="1271"/>
                  </a:lnTo>
                  <a:lnTo>
                    <a:pt x="469150" y="0"/>
                  </a:lnTo>
                  <a:lnTo>
                    <a:pt x="492177" y="564"/>
                  </a:lnTo>
                  <a:lnTo>
                    <a:pt x="538009" y="5079"/>
                  </a:lnTo>
                  <a:lnTo>
                    <a:pt x="583178" y="14063"/>
                  </a:lnTo>
                  <a:lnTo>
                    <a:pt x="627249" y="27432"/>
                  </a:lnTo>
                  <a:lnTo>
                    <a:pt x="669798" y="45056"/>
                  </a:lnTo>
                  <a:lnTo>
                    <a:pt x="710414" y="66766"/>
                  </a:lnTo>
                  <a:lnTo>
                    <a:pt x="748706" y="92352"/>
                  </a:lnTo>
                  <a:lnTo>
                    <a:pt x="784307" y="121569"/>
                  </a:lnTo>
                  <a:lnTo>
                    <a:pt x="816872" y="154134"/>
                  </a:lnTo>
                  <a:lnTo>
                    <a:pt x="846088" y="189734"/>
                  </a:lnTo>
                  <a:lnTo>
                    <a:pt x="871675" y="228027"/>
                  </a:lnTo>
                  <a:lnTo>
                    <a:pt x="893384" y="268643"/>
                  </a:lnTo>
                  <a:lnTo>
                    <a:pt x="911008" y="311191"/>
                  </a:lnTo>
                  <a:lnTo>
                    <a:pt x="924377" y="355262"/>
                  </a:lnTo>
                  <a:lnTo>
                    <a:pt x="933362" y="400431"/>
                  </a:lnTo>
                  <a:lnTo>
                    <a:pt x="937876" y="446264"/>
                  </a:lnTo>
                  <a:lnTo>
                    <a:pt x="938441" y="469291"/>
                  </a:lnTo>
                  <a:lnTo>
                    <a:pt x="938300" y="522394"/>
                  </a:lnTo>
                  <a:lnTo>
                    <a:pt x="934911" y="568323"/>
                  </a:lnTo>
                  <a:lnTo>
                    <a:pt x="927038" y="613699"/>
                  </a:lnTo>
                  <a:lnTo>
                    <a:pt x="914754" y="658084"/>
                  </a:lnTo>
                  <a:lnTo>
                    <a:pt x="898179" y="701052"/>
                  </a:lnTo>
                  <a:lnTo>
                    <a:pt x="877472" y="742189"/>
                  </a:lnTo>
                  <a:lnTo>
                    <a:pt x="852833" y="781098"/>
                  </a:lnTo>
                  <a:lnTo>
                    <a:pt x="824499" y="817404"/>
                  </a:lnTo>
                  <a:lnTo>
                    <a:pt x="792743" y="850758"/>
                  </a:lnTo>
                  <a:lnTo>
                    <a:pt x="757870" y="880839"/>
                  </a:lnTo>
                  <a:lnTo>
                    <a:pt x="720217" y="907357"/>
                  </a:lnTo>
                  <a:lnTo>
                    <a:pt x="680145" y="930057"/>
                  </a:lnTo>
                  <a:lnTo>
                    <a:pt x="638042" y="948720"/>
                  </a:lnTo>
                  <a:lnTo>
                    <a:pt x="594312" y="963166"/>
                  </a:lnTo>
                  <a:lnTo>
                    <a:pt x="549377" y="973256"/>
                  </a:lnTo>
                  <a:lnTo>
                    <a:pt x="503669" y="978893"/>
                  </a:lnTo>
                  <a:lnTo>
                    <a:pt x="480670" y="980023"/>
                  </a:lnTo>
                  <a:close/>
                </a:path>
              </a:pathLst>
            </a:custGeom>
            <a:solidFill>
              <a:srgbClr val="04182D"/>
            </a:solidFill>
          </p:spPr>
          <p:txBody>
            <a:bodyPr wrap="square" lIns="0" tIns="0" rIns="0" bIns="0" rtlCol="0"/>
            <a:lstStyle/>
            <a:p>
              <a:endParaRPr/>
            </a:p>
          </p:txBody>
        </p:sp>
        <p:sp>
          <p:nvSpPr>
            <p:cNvPr id="5" name="object 5"/>
            <p:cNvSpPr/>
            <p:nvPr/>
          </p:nvSpPr>
          <p:spPr>
            <a:xfrm>
              <a:off x="7515511" y="4764410"/>
              <a:ext cx="527050" cy="528320"/>
            </a:xfrm>
            <a:custGeom>
              <a:avLst/>
              <a:gdLst/>
              <a:ahLst/>
              <a:cxnLst/>
              <a:rect l="l" t="t" r="r" b="b"/>
              <a:pathLst>
                <a:path w="527050" h="528320">
                  <a:moveTo>
                    <a:pt x="148012" y="485874"/>
                  </a:moveTo>
                  <a:lnTo>
                    <a:pt x="107590" y="475098"/>
                  </a:lnTo>
                  <a:lnTo>
                    <a:pt x="72451" y="452636"/>
                  </a:lnTo>
                  <a:lnTo>
                    <a:pt x="45491" y="419763"/>
                  </a:lnTo>
                  <a:lnTo>
                    <a:pt x="27968" y="367040"/>
                  </a:lnTo>
                  <a:lnTo>
                    <a:pt x="28005" y="339293"/>
                  </a:lnTo>
                  <a:lnTo>
                    <a:pt x="34042" y="311879"/>
                  </a:lnTo>
                  <a:lnTo>
                    <a:pt x="10749" y="276441"/>
                  </a:lnTo>
                  <a:lnTo>
                    <a:pt x="0" y="236569"/>
                  </a:lnTo>
                  <a:lnTo>
                    <a:pt x="2123" y="195364"/>
                  </a:lnTo>
                  <a:lnTo>
                    <a:pt x="17450" y="155929"/>
                  </a:lnTo>
                  <a:lnTo>
                    <a:pt x="34097" y="133141"/>
                  </a:lnTo>
                  <a:lnTo>
                    <a:pt x="55017" y="114541"/>
                  </a:lnTo>
                  <a:lnTo>
                    <a:pt x="79430" y="100688"/>
                  </a:lnTo>
                  <a:lnTo>
                    <a:pt x="106555" y="92139"/>
                  </a:lnTo>
                  <a:lnTo>
                    <a:pt x="126006" y="54510"/>
                  </a:lnTo>
                  <a:lnTo>
                    <a:pt x="155636" y="25386"/>
                  </a:lnTo>
                  <a:lnTo>
                    <a:pt x="192881" y="6603"/>
                  </a:lnTo>
                  <a:lnTo>
                    <a:pt x="235176" y="0"/>
                  </a:lnTo>
                  <a:lnTo>
                    <a:pt x="263511" y="2832"/>
                  </a:lnTo>
                  <a:lnTo>
                    <a:pt x="290302" y="11411"/>
                  </a:lnTo>
                  <a:lnTo>
                    <a:pt x="314711" y="25386"/>
                  </a:lnTo>
                  <a:lnTo>
                    <a:pt x="325734" y="35282"/>
                  </a:lnTo>
                  <a:lnTo>
                    <a:pt x="247980" y="35282"/>
                  </a:lnTo>
                  <a:lnTo>
                    <a:pt x="219943" y="35616"/>
                  </a:lnTo>
                  <a:lnTo>
                    <a:pt x="168715" y="59312"/>
                  </a:lnTo>
                  <a:lnTo>
                    <a:pt x="138948" y="105549"/>
                  </a:lnTo>
                  <a:lnTo>
                    <a:pt x="135426" y="129830"/>
                  </a:lnTo>
                  <a:lnTo>
                    <a:pt x="100063" y="129830"/>
                  </a:lnTo>
                  <a:lnTo>
                    <a:pt x="84260" y="137149"/>
                  </a:lnTo>
                  <a:lnTo>
                    <a:pt x="70090" y="146987"/>
                  </a:lnTo>
                  <a:lnTo>
                    <a:pt x="57858" y="159093"/>
                  </a:lnTo>
                  <a:lnTo>
                    <a:pt x="47866" y="173213"/>
                  </a:lnTo>
                  <a:lnTo>
                    <a:pt x="35102" y="210444"/>
                  </a:lnTo>
                  <a:lnTo>
                    <a:pt x="37781" y="248267"/>
                  </a:lnTo>
                  <a:lnTo>
                    <a:pt x="54629" y="282346"/>
                  </a:lnTo>
                  <a:lnTo>
                    <a:pt x="84470" y="308344"/>
                  </a:lnTo>
                  <a:lnTo>
                    <a:pt x="133838" y="336462"/>
                  </a:lnTo>
                  <a:lnTo>
                    <a:pt x="63806" y="336462"/>
                  </a:lnTo>
                  <a:lnTo>
                    <a:pt x="62336" y="353623"/>
                  </a:lnTo>
                  <a:lnTo>
                    <a:pt x="63890" y="370648"/>
                  </a:lnTo>
                  <a:lnTo>
                    <a:pt x="68398" y="387153"/>
                  </a:lnTo>
                  <a:lnTo>
                    <a:pt x="75790" y="402754"/>
                  </a:lnTo>
                  <a:lnTo>
                    <a:pt x="102148" y="432060"/>
                  </a:lnTo>
                  <a:lnTo>
                    <a:pt x="136691" y="448673"/>
                  </a:lnTo>
                  <a:lnTo>
                    <a:pt x="175027" y="451319"/>
                  </a:lnTo>
                  <a:lnTo>
                    <a:pt x="260977" y="451319"/>
                  </a:lnTo>
                  <a:lnTo>
                    <a:pt x="230290" y="468794"/>
                  </a:lnTo>
                  <a:lnTo>
                    <a:pt x="229405" y="469367"/>
                  </a:lnTo>
                  <a:lnTo>
                    <a:pt x="227868" y="470125"/>
                  </a:lnTo>
                  <a:lnTo>
                    <a:pt x="227078" y="470561"/>
                  </a:lnTo>
                  <a:lnTo>
                    <a:pt x="241400" y="480415"/>
                  </a:lnTo>
                  <a:lnTo>
                    <a:pt x="248553" y="483691"/>
                  </a:lnTo>
                  <a:lnTo>
                    <a:pt x="190821" y="483691"/>
                  </a:lnTo>
                  <a:lnTo>
                    <a:pt x="148012" y="485874"/>
                  </a:lnTo>
                  <a:close/>
                </a:path>
                <a:path w="527050" h="528320">
                  <a:moveTo>
                    <a:pt x="205255" y="283026"/>
                  </a:moveTo>
                  <a:lnTo>
                    <a:pt x="180815" y="283026"/>
                  </a:lnTo>
                  <a:lnTo>
                    <a:pt x="180782" y="128615"/>
                  </a:lnTo>
                  <a:lnTo>
                    <a:pt x="184127" y="122902"/>
                  </a:lnTo>
                  <a:lnTo>
                    <a:pt x="297147" y="58580"/>
                  </a:lnTo>
                  <a:lnTo>
                    <a:pt x="299359" y="57386"/>
                  </a:lnTo>
                  <a:lnTo>
                    <a:pt x="275018" y="42610"/>
                  </a:lnTo>
                  <a:lnTo>
                    <a:pt x="247980" y="35282"/>
                  </a:lnTo>
                  <a:lnTo>
                    <a:pt x="325734" y="35282"/>
                  </a:lnTo>
                  <a:lnTo>
                    <a:pt x="335732" y="44257"/>
                  </a:lnTo>
                  <a:lnTo>
                    <a:pt x="386672" y="44257"/>
                  </a:lnTo>
                  <a:lnTo>
                    <a:pt x="418869" y="52829"/>
                  </a:lnTo>
                  <a:lnTo>
                    <a:pt x="453983" y="75241"/>
                  </a:lnTo>
                  <a:lnTo>
                    <a:pt x="454591" y="75981"/>
                  </a:lnTo>
                  <a:lnTo>
                    <a:pt x="368154" y="75981"/>
                  </a:lnTo>
                  <a:lnTo>
                    <a:pt x="340263" y="78655"/>
                  </a:lnTo>
                  <a:lnTo>
                    <a:pt x="313740" y="89109"/>
                  </a:lnTo>
                  <a:lnTo>
                    <a:pt x="206017" y="150443"/>
                  </a:lnTo>
                  <a:lnTo>
                    <a:pt x="205589" y="150773"/>
                  </a:lnTo>
                  <a:lnTo>
                    <a:pt x="205347" y="151284"/>
                  </a:lnTo>
                  <a:lnTo>
                    <a:pt x="205364" y="203077"/>
                  </a:lnTo>
                  <a:lnTo>
                    <a:pt x="254271" y="203077"/>
                  </a:lnTo>
                  <a:lnTo>
                    <a:pt x="205272" y="230989"/>
                  </a:lnTo>
                  <a:lnTo>
                    <a:pt x="205255" y="283026"/>
                  </a:lnTo>
                  <a:close/>
                </a:path>
                <a:path w="527050" h="528320">
                  <a:moveTo>
                    <a:pt x="386672" y="44257"/>
                  </a:moveTo>
                  <a:lnTo>
                    <a:pt x="335732" y="44257"/>
                  </a:lnTo>
                  <a:lnTo>
                    <a:pt x="378489" y="42078"/>
                  </a:lnTo>
                  <a:lnTo>
                    <a:pt x="386672" y="44257"/>
                  </a:lnTo>
                  <a:close/>
                </a:path>
                <a:path w="527050" h="528320">
                  <a:moveTo>
                    <a:pt x="497796" y="191599"/>
                  </a:moveTo>
                  <a:lnTo>
                    <a:pt x="462677" y="191599"/>
                  </a:lnTo>
                  <a:lnTo>
                    <a:pt x="463467" y="163437"/>
                  </a:lnTo>
                  <a:lnTo>
                    <a:pt x="456383" y="136695"/>
                  </a:lnTo>
                  <a:lnTo>
                    <a:pt x="442081" y="112926"/>
                  </a:lnTo>
                  <a:lnTo>
                    <a:pt x="421219" y="93683"/>
                  </a:lnTo>
                  <a:lnTo>
                    <a:pt x="395707" y="81014"/>
                  </a:lnTo>
                  <a:lnTo>
                    <a:pt x="368154" y="75981"/>
                  </a:lnTo>
                  <a:lnTo>
                    <a:pt x="454591" y="75981"/>
                  </a:lnTo>
                  <a:lnTo>
                    <a:pt x="480945" y="108047"/>
                  </a:lnTo>
                  <a:lnTo>
                    <a:pt x="492632" y="133658"/>
                  </a:lnTo>
                  <a:lnTo>
                    <a:pt x="498503" y="160825"/>
                  </a:lnTo>
                  <a:lnTo>
                    <a:pt x="498458" y="188603"/>
                  </a:lnTo>
                  <a:lnTo>
                    <a:pt x="497796" y="191599"/>
                  </a:lnTo>
                  <a:close/>
                </a:path>
                <a:path w="527050" h="528320">
                  <a:moveTo>
                    <a:pt x="254271" y="203077"/>
                  </a:moveTo>
                  <a:lnTo>
                    <a:pt x="205364" y="203077"/>
                  </a:lnTo>
                  <a:lnTo>
                    <a:pt x="284459" y="158039"/>
                  </a:lnTo>
                  <a:lnTo>
                    <a:pt x="340856" y="125881"/>
                  </a:lnTo>
                  <a:lnTo>
                    <a:pt x="347548" y="125881"/>
                  </a:lnTo>
                  <a:lnTo>
                    <a:pt x="403941" y="158039"/>
                  </a:lnTo>
                  <a:lnTo>
                    <a:pt x="333793" y="158039"/>
                  </a:lnTo>
                  <a:lnTo>
                    <a:pt x="333226" y="158092"/>
                  </a:lnTo>
                  <a:lnTo>
                    <a:pt x="332777" y="158385"/>
                  </a:lnTo>
                  <a:lnTo>
                    <a:pt x="287792" y="184047"/>
                  </a:lnTo>
                  <a:lnTo>
                    <a:pt x="312255" y="197980"/>
                  </a:lnTo>
                  <a:lnTo>
                    <a:pt x="263218" y="197980"/>
                  </a:lnTo>
                  <a:lnTo>
                    <a:pt x="254271" y="203077"/>
                  </a:lnTo>
                  <a:close/>
                </a:path>
                <a:path w="527050" h="528320">
                  <a:moveTo>
                    <a:pt x="242136" y="369911"/>
                  </a:moveTo>
                  <a:lnTo>
                    <a:pt x="192689" y="369911"/>
                  </a:lnTo>
                  <a:lnTo>
                    <a:pt x="193260" y="369860"/>
                  </a:lnTo>
                  <a:lnTo>
                    <a:pt x="193707" y="369562"/>
                  </a:lnTo>
                  <a:lnTo>
                    <a:pt x="238900" y="343832"/>
                  </a:lnTo>
                  <a:lnTo>
                    <a:pt x="103376" y="266677"/>
                  </a:lnTo>
                  <a:lnTo>
                    <a:pt x="100180" y="261222"/>
                  </a:lnTo>
                  <a:lnTo>
                    <a:pt x="100063" y="129830"/>
                  </a:lnTo>
                  <a:lnTo>
                    <a:pt x="135426" y="129830"/>
                  </a:lnTo>
                  <a:lnTo>
                    <a:pt x="134946" y="133141"/>
                  </a:lnTo>
                  <a:lnTo>
                    <a:pt x="134972" y="256671"/>
                  </a:lnTo>
                  <a:lnTo>
                    <a:pt x="135292" y="257130"/>
                  </a:lnTo>
                  <a:lnTo>
                    <a:pt x="180815" y="283026"/>
                  </a:lnTo>
                  <a:lnTo>
                    <a:pt x="205255" y="283026"/>
                  </a:lnTo>
                  <a:lnTo>
                    <a:pt x="205250" y="296958"/>
                  </a:lnTo>
                  <a:lnTo>
                    <a:pt x="263196" y="329967"/>
                  </a:lnTo>
                  <a:lnTo>
                    <a:pt x="312164" y="329967"/>
                  </a:lnTo>
                  <a:lnTo>
                    <a:pt x="242136" y="369911"/>
                  </a:lnTo>
                  <a:close/>
                </a:path>
                <a:path w="527050" h="528320">
                  <a:moveTo>
                    <a:pt x="488622" y="398095"/>
                  </a:moveTo>
                  <a:lnTo>
                    <a:pt x="426513" y="398095"/>
                  </a:lnTo>
                  <a:lnTo>
                    <a:pt x="451642" y="384688"/>
                  </a:lnTo>
                  <a:lnTo>
                    <a:pt x="471583" y="365262"/>
                  </a:lnTo>
                  <a:lnTo>
                    <a:pt x="485304" y="341155"/>
                  </a:lnTo>
                  <a:lnTo>
                    <a:pt x="491767" y="313708"/>
                  </a:lnTo>
                  <a:lnTo>
                    <a:pt x="490130" y="285575"/>
                  </a:lnTo>
                  <a:lnTo>
                    <a:pt x="464463" y="237029"/>
                  </a:lnTo>
                  <a:lnTo>
                    <a:pt x="334289" y="158247"/>
                  </a:lnTo>
                  <a:lnTo>
                    <a:pt x="333793" y="158039"/>
                  </a:lnTo>
                  <a:lnTo>
                    <a:pt x="403941" y="158039"/>
                  </a:lnTo>
                  <a:lnTo>
                    <a:pt x="460536" y="190268"/>
                  </a:lnTo>
                  <a:lnTo>
                    <a:pt x="462678" y="191549"/>
                  </a:lnTo>
                  <a:lnTo>
                    <a:pt x="497796" y="191599"/>
                  </a:lnTo>
                  <a:lnTo>
                    <a:pt x="492395" y="216045"/>
                  </a:lnTo>
                  <a:lnTo>
                    <a:pt x="515720" y="251482"/>
                  </a:lnTo>
                  <a:lnTo>
                    <a:pt x="526477" y="291366"/>
                  </a:lnTo>
                  <a:lnTo>
                    <a:pt x="524335" y="332582"/>
                  </a:lnTo>
                  <a:lnTo>
                    <a:pt x="508964" y="372019"/>
                  </a:lnTo>
                  <a:lnTo>
                    <a:pt x="492322" y="394805"/>
                  </a:lnTo>
                  <a:lnTo>
                    <a:pt x="488622" y="398095"/>
                  </a:lnTo>
                  <a:close/>
                </a:path>
                <a:path w="527050" h="528320">
                  <a:moveTo>
                    <a:pt x="312164" y="329967"/>
                  </a:moveTo>
                  <a:lnTo>
                    <a:pt x="263196" y="329967"/>
                  </a:lnTo>
                  <a:lnTo>
                    <a:pt x="321140" y="296958"/>
                  </a:lnTo>
                  <a:lnTo>
                    <a:pt x="321140" y="230989"/>
                  </a:lnTo>
                  <a:lnTo>
                    <a:pt x="263218" y="197980"/>
                  </a:lnTo>
                  <a:lnTo>
                    <a:pt x="312255" y="197980"/>
                  </a:lnTo>
                  <a:lnTo>
                    <a:pt x="394666" y="244921"/>
                  </a:lnTo>
                  <a:lnTo>
                    <a:pt x="345622" y="244921"/>
                  </a:lnTo>
                  <a:lnTo>
                    <a:pt x="345622" y="324847"/>
                  </a:lnTo>
                  <a:lnTo>
                    <a:pt x="321140" y="324847"/>
                  </a:lnTo>
                  <a:lnTo>
                    <a:pt x="312164" y="329967"/>
                  </a:lnTo>
                  <a:close/>
                </a:path>
                <a:path w="527050" h="528320">
                  <a:moveTo>
                    <a:pt x="380003" y="493515"/>
                  </a:moveTo>
                  <a:lnTo>
                    <a:pt x="291261" y="493515"/>
                  </a:lnTo>
                  <a:lnTo>
                    <a:pt x="330301" y="485700"/>
                  </a:lnTo>
                  <a:lnTo>
                    <a:pt x="362174" y="464471"/>
                  </a:lnTo>
                  <a:lnTo>
                    <a:pt x="383659" y="433008"/>
                  </a:lnTo>
                  <a:lnTo>
                    <a:pt x="391472" y="394805"/>
                  </a:lnTo>
                  <a:lnTo>
                    <a:pt x="391482" y="271263"/>
                  </a:lnTo>
                  <a:lnTo>
                    <a:pt x="391147" y="270792"/>
                  </a:lnTo>
                  <a:lnTo>
                    <a:pt x="390652" y="270562"/>
                  </a:lnTo>
                  <a:lnTo>
                    <a:pt x="345622" y="244921"/>
                  </a:lnTo>
                  <a:lnTo>
                    <a:pt x="394666" y="244921"/>
                  </a:lnTo>
                  <a:lnTo>
                    <a:pt x="417880" y="258143"/>
                  </a:lnTo>
                  <a:lnTo>
                    <a:pt x="423255" y="261222"/>
                  </a:lnTo>
                  <a:lnTo>
                    <a:pt x="426585" y="266965"/>
                  </a:lnTo>
                  <a:lnTo>
                    <a:pt x="426513" y="398095"/>
                  </a:lnTo>
                  <a:lnTo>
                    <a:pt x="488622" y="398095"/>
                  </a:lnTo>
                  <a:lnTo>
                    <a:pt x="471407" y="413404"/>
                  </a:lnTo>
                  <a:lnTo>
                    <a:pt x="447000" y="427258"/>
                  </a:lnTo>
                  <a:lnTo>
                    <a:pt x="419880" y="435808"/>
                  </a:lnTo>
                  <a:lnTo>
                    <a:pt x="400429" y="473438"/>
                  </a:lnTo>
                  <a:lnTo>
                    <a:pt x="380003" y="493515"/>
                  </a:lnTo>
                  <a:close/>
                </a:path>
                <a:path w="527050" h="528320">
                  <a:moveTo>
                    <a:pt x="260977" y="451319"/>
                  </a:moveTo>
                  <a:lnTo>
                    <a:pt x="175027" y="451319"/>
                  </a:lnTo>
                  <a:lnTo>
                    <a:pt x="212766" y="438838"/>
                  </a:lnTo>
                  <a:lnTo>
                    <a:pt x="320512" y="377505"/>
                  </a:lnTo>
                  <a:lnTo>
                    <a:pt x="320952" y="377185"/>
                  </a:lnTo>
                  <a:lnTo>
                    <a:pt x="321190" y="376663"/>
                  </a:lnTo>
                  <a:lnTo>
                    <a:pt x="321140" y="324847"/>
                  </a:lnTo>
                  <a:lnTo>
                    <a:pt x="345622" y="324847"/>
                  </a:lnTo>
                  <a:lnTo>
                    <a:pt x="345663" y="399336"/>
                  </a:lnTo>
                  <a:lnTo>
                    <a:pt x="342317" y="405052"/>
                  </a:lnTo>
                  <a:lnTo>
                    <a:pt x="260977" y="451319"/>
                  </a:lnTo>
                  <a:close/>
                </a:path>
                <a:path w="527050" h="528320">
                  <a:moveTo>
                    <a:pt x="185673" y="402157"/>
                  </a:moveTo>
                  <a:lnTo>
                    <a:pt x="178981" y="402157"/>
                  </a:lnTo>
                  <a:lnTo>
                    <a:pt x="122344" y="369860"/>
                  </a:lnTo>
                  <a:lnTo>
                    <a:pt x="65994" y="337771"/>
                  </a:lnTo>
                  <a:lnTo>
                    <a:pt x="63806" y="336462"/>
                  </a:lnTo>
                  <a:lnTo>
                    <a:pt x="133838" y="336462"/>
                  </a:lnTo>
                  <a:lnTo>
                    <a:pt x="192193" y="369700"/>
                  </a:lnTo>
                  <a:lnTo>
                    <a:pt x="192689" y="369911"/>
                  </a:lnTo>
                  <a:lnTo>
                    <a:pt x="242136" y="369911"/>
                  </a:lnTo>
                  <a:lnTo>
                    <a:pt x="185673" y="402157"/>
                  </a:lnTo>
                  <a:close/>
                </a:path>
                <a:path w="527050" h="528320">
                  <a:moveTo>
                    <a:pt x="75893" y="402754"/>
                  </a:moveTo>
                  <a:close/>
                </a:path>
                <a:path w="527050" h="528320">
                  <a:moveTo>
                    <a:pt x="291261" y="527948"/>
                  </a:moveTo>
                  <a:lnTo>
                    <a:pt x="262958" y="525093"/>
                  </a:lnTo>
                  <a:lnTo>
                    <a:pt x="236199" y="516508"/>
                  </a:lnTo>
                  <a:lnTo>
                    <a:pt x="211842" y="502562"/>
                  </a:lnTo>
                  <a:lnTo>
                    <a:pt x="190821" y="483691"/>
                  </a:lnTo>
                  <a:lnTo>
                    <a:pt x="248553" y="483691"/>
                  </a:lnTo>
                  <a:lnTo>
                    <a:pt x="257120" y="487614"/>
                  </a:lnTo>
                  <a:lnTo>
                    <a:pt x="273865" y="492025"/>
                  </a:lnTo>
                  <a:lnTo>
                    <a:pt x="291261" y="493515"/>
                  </a:lnTo>
                  <a:lnTo>
                    <a:pt x="380003" y="493515"/>
                  </a:lnTo>
                  <a:lnTo>
                    <a:pt x="370767" y="502579"/>
                  </a:lnTo>
                  <a:lnTo>
                    <a:pt x="333556" y="521344"/>
                  </a:lnTo>
                  <a:lnTo>
                    <a:pt x="291261" y="527948"/>
                  </a:lnTo>
                  <a:close/>
                </a:path>
              </a:pathLst>
            </a:custGeom>
            <a:solidFill>
              <a:srgbClr val="FFFFFF"/>
            </a:solidFill>
          </p:spPr>
          <p:txBody>
            <a:bodyPr wrap="square" lIns="0" tIns="0" rIns="0" bIns="0" rtlCol="0"/>
            <a:lstStyle/>
            <a:p>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2113280" cy="713740"/>
          </a:xfrm>
          <a:prstGeom prst="rect">
            <a:avLst/>
          </a:prstGeom>
        </p:spPr>
        <p:txBody>
          <a:bodyPr vert="horz" wrap="square" lIns="0" tIns="13970" rIns="0" bIns="0" rtlCol="0">
            <a:spAutoFit/>
          </a:bodyPr>
          <a:lstStyle/>
          <a:p>
            <a:pPr marL="12700">
              <a:lnSpc>
                <a:spcPct val="100000"/>
              </a:lnSpc>
              <a:spcBef>
                <a:spcPts val="110"/>
              </a:spcBef>
            </a:pPr>
            <a:r>
              <a:rPr sz="4500" spc="-210" dirty="0"/>
              <a:t>Recap...</a:t>
            </a:r>
            <a:endParaRPr sz="4500"/>
          </a:p>
        </p:txBody>
      </p:sp>
      <p:pic>
        <p:nvPicPr>
          <p:cNvPr id="3" name="object 3"/>
          <p:cNvPicPr/>
          <p:nvPr/>
        </p:nvPicPr>
        <p:blipFill>
          <a:blip r:embed="rId2" cstate="print"/>
          <a:stretch>
            <a:fillRect/>
          </a:stretch>
        </p:blipFill>
        <p:spPr>
          <a:xfrm>
            <a:off x="511759" y="2169861"/>
            <a:ext cx="102352" cy="102351"/>
          </a:xfrm>
          <a:prstGeom prst="rect">
            <a:avLst/>
          </a:prstGeom>
        </p:spPr>
      </p:pic>
      <p:pic>
        <p:nvPicPr>
          <p:cNvPr id="4" name="object 4"/>
          <p:cNvPicPr/>
          <p:nvPr/>
        </p:nvPicPr>
        <p:blipFill>
          <a:blip r:embed="rId3" cstate="print"/>
          <a:stretch>
            <a:fillRect/>
          </a:stretch>
        </p:blipFill>
        <p:spPr>
          <a:xfrm>
            <a:off x="511759" y="3316203"/>
            <a:ext cx="102352" cy="102351"/>
          </a:xfrm>
          <a:prstGeom prst="rect">
            <a:avLst/>
          </a:prstGeom>
        </p:spPr>
      </p:pic>
      <p:pic>
        <p:nvPicPr>
          <p:cNvPr id="5" name="object 5"/>
          <p:cNvPicPr/>
          <p:nvPr/>
        </p:nvPicPr>
        <p:blipFill>
          <a:blip r:embed="rId3" cstate="print"/>
          <a:stretch>
            <a:fillRect/>
          </a:stretch>
        </p:blipFill>
        <p:spPr>
          <a:xfrm>
            <a:off x="511759" y="4462545"/>
            <a:ext cx="102352" cy="102351"/>
          </a:xfrm>
          <a:prstGeom prst="rect">
            <a:avLst/>
          </a:prstGeom>
        </p:spPr>
      </p:pic>
      <p:pic>
        <p:nvPicPr>
          <p:cNvPr id="6" name="object 6"/>
          <p:cNvPicPr/>
          <p:nvPr/>
        </p:nvPicPr>
        <p:blipFill>
          <a:blip r:embed="rId4" cstate="print"/>
          <a:stretch>
            <a:fillRect/>
          </a:stretch>
        </p:blipFill>
        <p:spPr>
          <a:xfrm>
            <a:off x="869991" y="4943599"/>
            <a:ext cx="122822" cy="122822"/>
          </a:xfrm>
          <a:prstGeom prst="rect">
            <a:avLst/>
          </a:prstGeom>
        </p:spPr>
      </p:pic>
      <p:pic>
        <p:nvPicPr>
          <p:cNvPr id="7" name="object 7"/>
          <p:cNvPicPr/>
          <p:nvPr/>
        </p:nvPicPr>
        <p:blipFill>
          <a:blip r:embed="rId5" cstate="print"/>
          <a:stretch>
            <a:fillRect/>
          </a:stretch>
        </p:blipFill>
        <p:spPr>
          <a:xfrm>
            <a:off x="869991" y="5598652"/>
            <a:ext cx="122822" cy="122822"/>
          </a:xfrm>
          <a:prstGeom prst="rect">
            <a:avLst/>
          </a:prstGeom>
        </p:spPr>
      </p:pic>
      <p:pic>
        <p:nvPicPr>
          <p:cNvPr id="8" name="object 8"/>
          <p:cNvPicPr/>
          <p:nvPr/>
        </p:nvPicPr>
        <p:blipFill>
          <a:blip r:embed="rId6" cstate="print"/>
          <a:stretch>
            <a:fillRect/>
          </a:stretch>
        </p:blipFill>
        <p:spPr>
          <a:xfrm>
            <a:off x="869991" y="6253704"/>
            <a:ext cx="122822" cy="122822"/>
          </a:xfrm>
          <a:prstGeom prst="rect">
            <a:avLst/>
          </a:prstGeom>
        </p:spPr>
      </p:pic>
      <p:sp>
        <p:nvSpPr>
          <p:cNvPr id="9" name="object 9"/>
          <p:cNvSpPr txBox="1"/>
          <p:nvPr/>
        </p:nvSpPr>
        <p:spPr>
          <a:xfrm>
            <a:off x="847056" y="1907853"/>
            <a:ext cx="6374765" cy="4598670"/>
          </a:xfrm>
          <a:prstGeom prst="rect">
            <a:avLst/>
          </a:prstGeom>
        </p:spPr>
        <p:txBody>
          <a:bodyPr vert="horz" wrap="square" lIns="0" tIns="101600" rIns="0" bIns="0" rtlCol="0">
            <a:spAutoFit/>
          </a:bodyPr>
          <a:lstStyle/>
          <a:p>
            <a:pPr marL="12700">
              <a:lnSpc>
                <a:spcPct val="100000"/>
              </a:lnSpc>
              <a:spcBef>
                <a:spcPts val="800"/>
              </a:spcBef>
            </a:pPr>
            <a:r>
              <a:rPr sz="2550" spc="125" dirty="0">
                <a:solidFill>
                  <a:srgbClr val="04182D"/>
                </a:solidFill>
                <a:latin typeface="Tahoma"/>
                <a:cs typeface="Tahoma"/>
              </a:rPr>
              <a:t>Semantically</a:t>
            </a:r>
            <a:r>
              <a:rPr sz="2550" spc="-60" dirty="0">
                <a:solidFill>
                  <a:srgbClr val="04182D"/>
                </a:solidFill>
                <a:latin typeface="Tahoma"/>
                <a:cs typeface="Tahoma"/>
              </a:rPr>
              <a:t> </a:t>
            </a:r>
            <a:r>
              <a:rPr sz="2550" spc="90" dirty="0">
                <a:solidFill>
                  <a:srgbClr val="04182D"/>
                </a:solidFill>
                <a:latin typeface="Tahoma"/>
                <a:cs typeface="Tahoma"/>
              </a:rPr>
              <a:t>similar</a:t>
            </a:r>
            <a:r>
              <a:rPr sz="2550" spc="-60" dirty="0">
                <a:solidFill>
                  <a:srgbClr val="04182D"/>
                </a:solidFill>
                <a:latin typeface="Tahoma"/>
                <a:cs typeface="Tahoma"/>
              </a:rPr>
              <a:t> </a:t>
            </a:r>
            <a:r>
              <a:rPr sz="2550" spc="70" dirty="0">
                <a:solidFill>
                  <a:srgbClr val="04182D"/>
                </a:solidFill>
                <a:latin typeface="Tahoma"/>
                <a:cs typeface="Tahoma"/>
              </a:rPr>
              <a:t>texts</a:t>
            </a:r>
            <a:r>
              <a:rPr sz="2550" spc="-55" dirty="0">
                <a:solidFill>
                  <a:srgbClr val="04182D"/>
                </a:solidFill>
                <a:latin typeface="Tahoma"/>
                <a:cs typeface="Tahoma"/>
              </a:rPr>
              <a:t> </a:t>
            </a:r>
            <a:r>
              <a:rPr sz="2550" spc="120" dirty="0">
                <a:solidFill>
                  <a:srgbClr val="04182D"/>
                </a:solidFill>
                <a:latin typeface="Tahoma"/>
                <a:cs typeface="Tahoma"/>
              </a:rPr>
              <a:t>are</a:t>
            </a:r>
            <a:r>
              <a:rPr sz="2550" spc="-60" dirty="0">
                <a:solidFill>
                  <a:srgbClr val="04182D"/>
                </a:solidFill>
                <a:latin typeface="Tahoma"/>
                <a:cs typeface="Tahoma"/>
              </a:rPr>
              <a:t> </a:t>
            </a:r>
            <a:r>
              <a:rPr sz="2550" spc="150" dirty="0">
                <a:solidFill>
                  <a:srgbClr val="04182D"/>
                </a:solidFill>
                <a:latin typeface="Tahoma"/>
                <a:cs typeface="Tahoma"/>
              </a:rPr>
              <a:t>embedded</a:t>
            </a:r>
            <a:endParaRPr sz="2550">
              <a:latin typeface="Tahoma"/>
              <a:cs typeface="Tahoma"/>
            </a:endParaRPr>
          </a:p>
          <a:p>
            <a:pPr marL="12700">
              <a:lnSpc>
                <a:spcPct val="100000"/>
              </a:lnSpc>
              <a:spcBef>
                <a:spcPts val="710"/>
              </a:spcBef>
            </a:pPr>
            <a:r>
              <a:rPr sz="2650" i="1" spc="5" dirty="0">
                <a:solidFill>
                  <a:srgbClr val="04182D"/>
                </a:solidFill>
                <a:latin typeface="Trebuchet MS"/>
                <a:cs typeface="Trebuchet MS"/>
              </a:rPr>
              <a:t>more</a:t>
            </a:r>
            <a:r>
              <a:rPr sz="2650" i="1" spc="-60" dirty="0">
                <a:solidFill>
                  <a:srgbClr val="04182D"/>
                </a:solidFill>
                <a:latin typeface="Trebuchet MS"/>
                <a:cs typeface="Trebuchet MS"/>
              </a:rPr>
              <a:t> </a:t>
            </a:r>
            <a:r>
              <a:rPr sz="2650" i="1" spc="30" dirty="0">
                <a:solidFill>
                  <a:srgbClr val="04182D"/>
                </a:solidFill>
                <a:latin typeface="Trebuchet MS"/>
                <a:cs typeface="Trebuchet MS"/>
              </a:rPr>
              <a:t>closely</a:t>
            </a:r>
            <a:r>
              <a:rPr sz="2650" i="1" spc="-55" dirty="0">
                <a:solidFill>
                  <a:srgbClr val="04182D"/>
                </a:solidFill>
                <a:latin typeface="Trebuchet MS"/>
                <a:cs typeface="Trebuchet MS"/>
              </a:rPr>
              <a:t> </a:t>
            </a:r>
            <a:r>
              <a:rPr sz="2550" spc="60" dirty="0">
                <a:solidFill>
                  <a:srgbClr val="04182D"/>
                </a:solidFill>
                <a:latin typeface="Tahoma"/>
                <a:cs typeface="Tahoma"/>
              </a:rPr>
              <a:t>in</a:t>
            </a:r>
            <a:r>
              <a:rPr sz="2550" spc="-55" dirty="0">
                <a:solidFill>
                  <a:srgbClr val="04182D"/>
                </a:solidFill>
                <a:latin typeface="Tahoma"/>
                <a:cs typeface="Tahoma"/>
              </a:rPr>
              <a:t> </a:t>
            </a:r>
            <a:r>
              <a:rPr sz="2550" spc="100" dirty="0">
                <a:solidFill>
                  <a:srgbClr val="04182D"/>
                </a:solidFill>
                <a:latin typeface="Tahoma"/>
                <a:cs typeface="Tahoma"/>
              </a:rPr>
              <a:t>the</a:t>
            </a:r>
            <a:r>
              <a:rPr sz="2550" spc="-55" dirty="0">
                <a:solidFill>
                  <a:srgbClr val="04182D"/>
                </a:solidFill>
                <a:latin typeface="Tahoma"/>
                <a:cs typeface="Tahoma"/>
              </a:rPr>
              <a:t> </a:t>
            </a:r>
            <a:r>
              <a:rPr sz="2550" b="1" spc="-55" dirty="0">
                <a:solidFill>
                  <a:srgbClr val="04182D"/>
                </a:solidFill>
                <a:latin typeface="Tahoma"/>
                <a:cs typeface="Tahoma"/>
              </a:rPr>
              <a:t>vector</a:t>
            </a:r>
            <a:r>
              <a:rPr sz="2550" b="1" spc="-5" dirty="0">
                <a:solidFill>
                  <a:srgbClr val="04182D"/>
                </a:solidFill>
                <a:latin typeface="Tahoma"/>
                <a:cs typeface="Tahoma"/>
              </a:rPr>
              <a:t> space</a:t>
            </a:r>
            <a:endParaRPr sz="2550">
              <a:latin typeface="Tahoma"/>
              <a:cs typeface="Tahoma"/>
            </a:endParaRPr>
          </a:p>
          <a:p>
            <a:pPr marL="12700" marR="5080">
              <a:lnSpc>
                <a:spcPct val="126400"/>
              </a:lnSpc>
              <a:spcBef>
                <a:spcPts val="1270"/>
              </a:spcBef>
            </a:pPr>
            <a:r>
              <a:rPr sz="2550" spc="130" dirty="0">
                <a:solidFill>
                  <a:srgbClr val="04182D"/>
                </a:solidFill>
                <a:latin typeface="Tahoma"/>
                <a:cs typeface="Tahoma"/>
              </a:rPr>
              <a:t>Measuring</a:t>
            </a:r>
            <a:r>
              <a:rPr sz="2550" spc="-60" dirty="0">
                <a:solidFill>
                  <a:srgbClr val="04182D"/>
                </a:solidFill>
                <a:latin typeface="Tahoma"/>
                <a:cs typeface="Tahoma"/>
              </a:rPr>
              <a:t> </a:t>
            </a:r>
            <a:r>
              <a:rPr sz="2550" spc="130" dirty="0">
                <a:solidFill>
                  <a:srgbClr val="04182D"/>
                </a:solidFill>
                <a:latin typeface="Tahoma"/>
                <a:cs typeface="Tahoma"/>
              </a:rPr>
              <a:t>distance</a:t>
            </a:r>
            <a:r>
              <a:rPr sz="2550" spc="-60" dirty="0">
                <a:solidFill>
                  <a:srgbClr val="04182D"/>
                </a:solidFill>
                <a:latin typeface="Tahoma"/>
                <a:cs typeface="Tahoma"/>
              </a:rPr>
              <a:t> </a:t>
            </a:r>
            <a:r>
              <a:rPr sz="2550" spc="110" dirty="0">
                <a:solidFill>
                  <a:srgbClr val="04182D"/>
                </a:solidFill>
                <a:latin typeface="Tahoma"/>
                <a:cs typeface="Tahoma"/>
              </a:rPr>
              <a:t>allows</a:t>
            </a:r>
            <a:r>
              <a:rPr sz="2550" spc="-60" dirty="0">
                <a:solidFill>
                  <a:srgbClr val="04182D"/>
                </a:solidFill>
                <a:latin typeface="Tahoma"/>
                <a:cs typeface="Tahoma"/>
              </a:rPr>
              <a:t> </a:t>
            </a:r>
            <a:r>
              <a:rPr sz="2550" spc="75" dirty="0">
                <a:solidFill>
                  <a:srgbClr val="04182D"/>
                </a:solidFill>
                <a:latin typeface="Tahoma"/>
                <a:cs typeface="Tahoma"/>
              </a:rPr>
              <a:t>us</a:t>
            </a:r>
            <a:r>
              <a:rPr sz="2550" spc="-55" dirty="0">
                <a:solidFill>
                  <a:srgbClr val="04182D"/>
                </a:solidFill>
                <a:latin typeface="Tahoma"/>
                <a:cs typeface="Tahoma"/>
              </a:rPr>
              <a:t> </a:t>
            </a:r>
            <a:r>
              <a:rPr sz="2550" spc="90" dirty="0">
                <a:solidFill>
                  <a:srgbClr val="04182D"/>
                </a:solidFill>
                <a:latin typeface="Tahoma"/>
                <a:cs typeface="Tahoma"/>
              </a:rPr>
              <a:t>to</a:t>
            </a:r>
            <a:r>
              <a:rPr sz="2550" spc="-60" dirty="0">
                <a:solidFill>
                  <a:srgbClr val="04182D"/>
                </a:solidFill>
                <a:latin typeface="Tahoma"/>
                <a:cs typeface="Tahoma"/>
              </a:rPr>
              <a:t> </a:t>
            </a:r>
            <a:r>
              <a:rPr sz="2550" spc="114" dirty="0">
                <a:solidFill>
                  <a:srgbClr val="04182D"/>
                </a:solidFill>
                <a:latin typeface="Tahoma"/>
                <a:cs typeface="Tahoma"/>
              </a:rPr>
              <a:t>measure </a:t>
            </a:r>
            <a:r>
              <a:rPr sz="2550" spc="-780" dirty="0">
                <a:solidFill>
                  <a:srgbClr val="04182D"/>
                </a:solidFill>
                <a:latin typeface="Tahoma"/>
                <a:cs typeface="Tahoma"/>
              </a:rPr>
              <a:t> </a:t>
            </a:r>
            <a:r>
              <a:rPr sz="2550" spc="100" dirty="0">
                <a:solidFill>
                  <a:srgbClr val="04182D"/>
                </a:solidFill>
                <a:latin typeface="Tahoma"/>
                <a:cs typeface="Tahoma"/>
              </a:rPr>
              <a:t>similarity</a:t>
            </a:r>
            <a:endParaRPr sz="2550">
              <a:latin typeface="Tahoma"/>
              <a:cs typeface="Tahoma"/>
            </a:endParaRPr>
          </a:p>
          <a:p>
            <a:pPr marL="381000" marR="1101090" indent="-368935">
              <a:lnSpc>
                <a:spcPct val="126400"/>
              </a:lnSpc>
              <a:spcBef>
                <a:spcPts val="1290"/>
              </a:spcBef>
            </a:pPr>
            <a:r>
              <a:rPr sz="2550" spc="120" dirty="0">
                <a:solidFill>
                  <a:srgbClr val="04182D"/>
                </a:solidFill>
                <a:latin typeface="Tahoma"/>
                <a:cs typeface="Tahoma"/>
              </a:rPr>
              <a:t>Enables</a:t>
            </a:r>
            <a:r>
              <a:rPr sz="2550" spc="-50" dirty="0">
                <a:solidFill>
                  <a:srgbClr val="04182D"/>
                </a:solidFill>
                <a:latin typeface="Tahoma"/>
                <a:cs typeface="Tahoma"/>
              </a:rPr>
              <a:t> </a:t>
            </a:r>
            <a:r>
              <a:rPr sz="2550" spc="125" dirty="0">
                <a:solidFill>
                  <a:srgbClr val="04182D"/>
                </a:solidFill>
                <a:latin typeface="Tahoma"/>
                <a:cs typeface="Tahoma"/>
              </a:rPr>
              <a:t>embeddings</a:t>
            </a:r>
            <a:r>
              <a:rPr sz="2550" spc="-50" dirty="0">
                <a:solidFill>
                  <a:srgbClr val="04182D"/>
                </a:solidFill>
                <a:latin typeface="Tahoma"/>
                <a:cs typeface="Tahoma"/>
              </a:rPr>
              <a:t> </a:t>
            </a:r>
            <a:r>
              <a:rPr sz="2550" spc="95" dirty="0">
                <a:solidFill>
                  <a:srgbClr val="04182D"/>
                </a:solidFill>
                <a:latin typeface="Tahoma"/>
                <a:cs typeface="Tahoma"/>
              </a:rPr>
              <a:t>applications: </a:t>
            </a:r>
            <a:r>
              <a:rPr sz="2550" spc="-780" dirty="0">
                <a:solidFill>
                  <a:srgbClr val="04182D"/>
                </a:solidFill>
                <a:latin typeface="Tahoma"/>
                <a:cs typeface="Tahoma"/>
              </a:rPr>
              <a:t> </a:t>
            </a:r>
            <a:r>
              <a:rPr sz="2550" spc="120" dirty="0">
                <a:solidFill>
                  <a:srgbClr val="04182D"/>
                </a:solidFill>
                <a:latin typeface="Tahoma"/>
                <a:cs typeface="Tahoma"/>
              </a:rPr>
              <a:t>Semantic</a:t>
            </a:r>
            <a:r>
              <a:rPr sz="2550" spc="-55" dirty="0">
                <a:solidFill>
                  <a:srgbClr val="04182D"/>
                </a:solidFill>
                <a:latin typeface="Tahoma"/>
                <a:cs typeface="Tahoma"/>
              </a:rPr>
              <a:t> </a:t>
            </a:r>
            <a:r>
              <a:rPr sz="2550" spc="130" dirty="0">
                <a:solidFill>
                  <a:srgbClr val="04182D"/>
                </a:solidFill>
                <a:latin typeface="Tahoma"/>
                <a:cs typeface="Tahoma"/>
              </a:rPr>
              <a:t>search</a:t>
            </a:r>
            <a:endParaRPr sz="2550">
              <a:latin typeface="Tahoma"/>
              <a:cs typeface="Tahoma"/>
            </a:endParaRPr>
          </a:p>
          <a:p>
            <a:pPr marL="381000" marR="3138805">
              <a:lnSpc>
                <a:spcPts val="5160"/>
              </a:lnSpc>
              <a:spcBef>
                <a:spcPts val="320"/>
              </a:spcBef>
            </a:pPr>
            <a:r>
              <a:rPr sz="2550" spc="-65" dirty="0">
                <a:solidFill>
                  <a:srgbClr val="04182D"/>
                </a:solidFill>
                <a:latin typeface="Tahoma"/>
                <a:cs typeface="Tahoma"/>
              </a:rPr>
              <a:t>R</a:t>
            </a:r>
            <a:r>
              <a:rPr sz="2550" spc="145" dirty="0">
                <a:solidFill>
                  <a:srgbClr val="04182D"/>
                </a:solidFill>
                <a:latin typeface="Tahoma"/>
                <a:cs typeface="Tahoma"/>
              </a:rPr>
              <a:t>e</a:t>
            </a:r>
            <a:r>
              <a:rPr sz="2550" spc="265" dirty="0">
                <a:solidFill>
                  <a:srgbClr val="04182D"/>
                </a:solidFill>
                <a:latin typeface="Tahoma"/>
                <a:cs typeface="Tahoma"/>
              </a:rPr>
              <a:t>c</a:t>
            </a:r>
            <a:r>
              <a:rPr sz="2550" spc="105" dirty="0">
                <a:solidFill>
                  <a:srgbClr val="04182D"/>
                </a:solidFill>
                <a:latin typeface="Tahoma"/>
                <a:cs typeface="Tahoma"/>
              </a:rPr>
              <a:t>o</a:t>
            </a:r>
            <a:r>
              <a:rPr sz="2550" spc="145" dirty="0">
                <a:solidFill>
                  <a:srgbClr val="04182D"/>
                </a:solidFill>
                <a:latin typeface="Tahoma"/>
                <a:cs typeface="Tahoma"/>
              </a:rPr>
              <a:t>m</a:t>
            </a:r>
            <a:r>
              <a:rPr sz="2550" spc="150" dirty="0">
                <a:solidFill>
                  <a:srgbClr val="04182D"/>
                </a:solidFill>
                <a:latin typeface="Tahoma"/>
                <a:cs typeface="Tahoma"/>
              </a:rPr>
              <a:t>m</a:t>
            </a:r>
            <a:r>
              <a:rPr sz="2550" spc="120" dirty="0">
                <a:solidFill>
                  <a:srgbClr val="04182D"/>
                </a:solidFill>
                <a:latin typeface="Tahoma"/>
                <a:cs typeface="Tahoma"/>
              </a:rPr>
              <a:t>e</a:t>
            </a:r>
            <a:r>
              <a:rPr sz="2550" spc="70" dirty="0">
                <a:solidFill>
                  <a:srgbClr val="04182D"/>
                </a:solidFill>
                <a:latin typeface="Tahoma"/>
                <a:cs typeface="Tahoma"/>
              </a:rPr>
              <a:t>n</a:t>
            </a:r>
            <a:r>
              <a:rPr sz="2550" spc="145" dirty="0">
                <a:solidFill>
                  <a:srgbClr val="04182D"/>
                </a:solidFill>
                <a:latin typeface="Tahoma"/>
                <a:cs typeface="Tahoma"/>
              </a:rPr>
              <a:t>d</a:t>
            </a:r>
            <a:r>
              <a:rPr sz="2550" spc="235" dirty="0">
                <a:solidFill>
                  <a:srgbClr val="04182D"/>
                </a:solidFill>
                <a:latin typeface="Tahoma"/>
                <a:cs typeface="Tahoma"/>
              </a:rPr>
              <a:t>a</a:t>
            </a:r>
            <a:r>
              <a:rPr sz="2550" spc="90" dirty="0">
                <a:solidFill>
                  <a:srgbClr val="04182D"/>
                </a:solidFill>
                <a:latin typeface="Tahoma"/>
                <a:cs typeface="Tahoma"/>
              </a:rPr>
              <a:t>t</a:t>
            </a:r>
            <a:r>
              <a:rPr sz="2550" spc="45" dirty="0">
                <a:solidFill>
                  <a:srgbClr val="04182D"/>
                </a:solidFill>
                <a:latin typeface="Tahoma"/>
                <a:cs typeface="Tahoma"/>
              </a:rPr>
              <a:t>i</a:t>
            </a:r>
            <a:r>
              <a:rPr sz="2550" spc="105" dirty="0">
                <a:solidFill>
                  <a:srgbClr val="04182D"/>
                </a:solidFill>
                <a:latin typeface="Tahoma"/>
                <a:cs typeface="Tahoma"/>
              </a:rPr>
              <a:t>o</a:t>
            </a:r>
            <a:r>
              <a:rPr sz="2550" spc="60" dirty="0">
                <a:solidFill>
                  <a:srgbClr val="04182D"/>
                </a:solidFill>
                <a:latin typeface="Tahoma"/>
                <a:cs typeface="Tahoma"/>
              </a:rPr>
              <a:t>ns  </a:t>
            </a:r>
            <a:r>
              <a:rPr sz="2550" spc="135" dirty="0">
                <a:solidFill>
                  <a:srgbClr val="04182D"/>
                </a:solidFill>
                <a:latin typeface="Tahoma"/>
                <a:cs typeface="Tahoma"/>
              </a:rPr>
              <a:t>Classification</a:t>
            </a:r>
            <a:endParaRPr sz="2550">
              <a:latin typeface="Tahoma"/>
              <a:cs typeface="Tahoma"/>
            </a:endParaRPr>
          </a:p>
        </p:txBody>
      </p:sp>
      <p:pic>
        <p:nvPicPr>
          <p:cNvPr id="10" name="object 10"/>
          <p:cNvPicPr/>
          <p:nvPr/>
        </p:nvPicPr>
        <p:blipFill>
          <a:blip r:embed="rId7" cstate="print"/>
          <a:stretch>
            <a:fillRect/>
          </a:stretch>
        </p:blipFill>
        <p:spPr>
          <a:xfrm>
            <a:off x="8123387" y="2147024"/>
            <a:ext cx="6738293" cy="497823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402580" cy="713740"/>
          </a:xfrm>
          <a:prstGeom prst="rect">
            <a:avLst/>
          </a:prstGeom>
        </p:spPr>
        <p:txBody>
          <a:bodyPr vert="horz" wrap="square" lIns="0" tIns="13970" rIns="0" bIns="0" rtlCol="0">
            <a:spAutoFit/>
          </a:bodyPr>
          <a:lstStyle/>
          <a:p>
            <a:pPr marL="12700">
              <a:lnSpc>
                <a:spcPct val="100000"/>
              </a:lnSpc>
              <a:spcBef>
                <a:spcPts val="110"/>
              </a:spcBef>
            </a:pPr>
            <a:r>
              <a:rPr sz="4500" spc="45" dirty="0"/>
              <a:t>M</a:t>
            </a:r>
            <a:r>
              <a:rPr sz="4500" spc="-160" dirty="0"/>
              <a:t>e</a:t>
            </a:r>
            <a:r>
              <a:rPr sz="4500" spc="-15" dirty="0"/>
              <a:t>a</a:t>
            </a:r>
            <a:r>
              <a:rPr sz="4500" spc="-280" dirty="0"/>
              <a:t>s</a:t>
            </a:r>
            <a:r>
              <a:rPr sz="4500" spc="-325" dirty="0"/>
              <a:t>u</a:t>
            </a:r>
            <a:r>
              <a:rPr sz="4500" spc="-240" dirty="0"/>
              <a:t>r</a:t>
            </a:r>
            <a:r>
              <a:rPr sz="4500" spc="-260" dirty="0"/>
              <a:t>i</a:t>
            </a:r>
            <a:r>
              <a:rPr sz="4500" spc="-365" dirty="0"/>
              <a:t>n</a:t>
            </a:r>
            <a:r>
              <a:rPr sz="4500" spc="-5" dirty="0"/>
              <a:t>g</a:t>
            </a:r>
            <a:r>
              <a:rPr sz="4500" spc="-165" dirty="0"/>
              <a:t> </a:t>
            </a:r>
            <a:r>
              <a:rPr sz="4500" spc="-280" dirty="0"/>
              <a:t>s</a:t>
            </a:r>
            <a:r>
              <a:rPr sz="4500" spc="-260" dirty="0"/>
              <a:t>i</a:t>
            </a:r>
            <a:r>
              <a:rPr sz="4500" spc="-300" dirty="0"/>
              <a:t>m</a:t>
            </a:r>
            <a:r>
              <a:rPr sz="4500" spc="-260" dirty="0"/>
              <a:t>i</a:t>
            </a:r>
            <a:r>
              <a:rPr sz="4500" spc="-285" dirty="0"/>
              <a:t>l</a:t>
            </a:r>
            <a:r>
              <a:rPr sz="4500" spc="-15" dirty="0"/>
              <a:t>a</a:t>
            </a:r>
            <a:r>
              <a:rPr sz="4500" spc="-240" dirty="0"/>
              <a:t>r</a:t>
            </a:r>
            <a:r>
              <a:rPr sz="4500" spc="-285" dirty="0"/>
              <a:t>i</a:t>
            </a:r>
            <a:r>
              <a:rPr sz="4500" spc="-229" dirty="0"/>
              <a:t>t</a:t>
            </a:r>
            <a:r>
              <a:rPr sz="4500" spc="80" dirty="0"/>
              <a:t>y</a:t>
            </a:r>
            <a:endParaRPr sz="4500"/>
          </a:p>
        </p:txBody>
      </p:sp>
      <p:sp>
        <p:nvSpPr>
          <p:cNvPr id="6" name="object 6"/>
          <p:cNvSpPr/>
          <p:nvPr/>
        </p:nvSpPr>
        <p:spPr>
          <a:xfrm>
            <a:off x="491289" y="4851482"/>
            <a:ext cx="7124065" cy="819150"/>
          </a:xfrm>
          <a:custGeom>
            <a:avLst/>
            <a:gdLst/>
            <a:ahLst/>
            <a:cxnLst/>
            <a:rect l="l" t="t" r="r" b="b"/>
            <a:pathLst>
              <a:path w="7124065" h="819150">
                <a:moveTo>
                  <a:pt x="7047191" y="818815"/>
                </a:moveTo>
                <a:lnTo>
                  <a:pt x="76505" y="818815"/>
                </a:lnTo>
                <a:lnTo>
                  <a:pt x="71180" y="818291"/>
                </a:lnTo>
                <a:lnTo>
                  <a:pt x="31920" y="802028"/>
                </a:lnTo>
                <a:lnTo>
                  <a:pt x="4175" y="763301"/>
                </a:lnTo>
                <a:lnTo>
                  <a:pt x="0" y="742310"/>
                </a:lnTo>
                <a:lnTo>
                  <a:pt x="0" y="736934"/>
                </a:lnTo>
                <a:lnTo>
                  <a:pt x="0" y="76505"/>
                </a:lnTo>
                <a:lnTo>
                  <a:pt x="16786" y="31919"/>
                </a:lnTo>
                <a:lnTo>
                  <a:pt x="55513" y="4174"/>
                </a:lnTo>
                <a:lnTo>
                  <a:pt x="76505" y="0"/>
                </a:lnTo>
                <a:lnTo>
                  <a:pt x="7047191" y="0"/>
                </a:lnTo>
                <a:lnTo>
                  <a:pt x="7091775" y="16786"/>
                </a:lnTo>
                <a:lnTo>
                  <a:pt x="7119520" y="55513"/>
                </a:lnTo>
                <a:lnTo>
                  <a:pt x="7123696" y="76505"/>
                </a:lnTo>
                <a:lnTo>
                  <a:pt x="7123696" y="742310"/>
                </a:lnTo>
                <a:lnTo>
                  <a:pt x="7106908" y="786894"/>
                </a:lnTo>
                <a:lnTo>
                  <a:pt x="7068182" y="814640"/>
                </a:lnTo>
                <a:lnTo>
                  <a:pt x="7052515" y="818291"/>
                </a:lnTo>
                <a:lnTo>
                  <a:pt x="7047191" y="818815"/>
                </a:lnTo>
                <a:close/>
              </a:path>
            </a:pathLst>
          </a:custGeom>
          <a:solidFill>
            <a:srgbClr val="04182D"/>
          </a:solidFill>
        </p:spPr>
        <p:txBody>
          <a:bodyPr wrap="square" lIns="0" tIns="0" rIns="0" bIns="0" rtlCol="0"/>
          <a:lstStyle/>
          <a:p>
            <a:endParaRPr/>
          </a:p>
        </p:txBody>
      </p:sp>
      <p:sp>
        <p:nvSpPr>
          <p:cNvPr id="7" name="object 7"/>
          <p:cNvSpPr txBox="1"/>
          <p:nvPr/>
        </p:nvSpPr>
        <p:spPr>
          <a:xfrm>
            <a:off x="536628" y="2021434"/>
            <a:ext cx="6035040" cy="2375535"/>
          </a:xfrm>
          <a:prstGeom prst="rect">
            <a:avLst/>
          </a:prstGeom>
        </p:spPr>
        <p:txBody>
          <a:bodyPr vert="horz" wrap="square" lIns="0" tIns="15875" rIns="0" bIns="0" rtlCol="0">
            <a:spAutoFit/>
          </a:bodyPr>
          <a:lstStyle/>
          <a:p>
            <a:pPr marL="12700">
              <a:lnSpc>
                <a:spcPct val="100000"/>
              </a:lnSpc>
              <a:spcBef>
                <a:spcPts val="125"/>
              </a:spcBef>
            </a:pPr>
            <a:r>
              <a:rPr sz="2550" b="1" spc="-25" dirty="0">
                <a:solidFill>
                  <a:srgbClr val="04182D"/>
                </a:solidFill>
                <a:latin typeface="Tahoma"/>
                <a:cs typeface="Tahoma"/>
              </a:rPr>
              <a:t>Cosine </a:t>
            </a:r>
            <a:r>
              <a:rPr sz="2550" b="1" spc="-45" dirty="0">
                <a:solidFill>
                  <a:srgbClr val="04182D"/>
                </a:solidFill>
                <a:latin typeface="Tahoma"/>
                <a:cs typeface="Tahoma"/>
              </a:rPr>
              <a:t>distance</a:t>
            </a:r>
            <a:endParaRPr sz="2550" dirty="0">
              <a:latin typeface="Tahoma"/>
              <a:cs typeface="Tahoma"/>
            </a:endParaRPr>
          </a:p>
          <a:p>
            <a:pPr marL="175895" marR="5080">
              <a:lnSpc>
                <a:spcPts val="7740"/>
              </a:lnSpc>
              <a:spcBef>
                <a:spcPts val="835"/>
              </a:spcBef>
            </a:pPr>
            <a:r>
              <a:rPr sz="2250" dirty="0">
                <a:latin typeface="Courier New"/>
                <a:cs typeface="Courier New"/>
              </a:rPr>
              <a:t>from</a:t>
            </a:r>
            <a:r>
              <a:rPr sz="2250" spc="5" dirty="0">
                <a:latin typeface="Courier New"/>
                <a:cs typeface="Courier New"/>
              </a:rPr>
              <a:t> </a:t>
            </a:r>
            <a:r>
              <a:rPr sz="2250" dirty="0">
                <a:solidFill>
                  <a:srgbClr val="04182D"/>
                </a:solidFill>
                <a:latin typeface="Courier New"/>
                <a:cs typeface="Courier New"/>
              </a:rPr>
              <a:t>scipy.spatial</a:t>
            </a:r>
            <a:r>
              <a:rPr sz="2250" spc="5" dirty="0">
                <a:solidFill>
                  <a:srgbClr val="04182D"/>
                </a:solidFill>
                <a:latin typeface="Courier New"/>
                <a:cs typeface="Courier New"/>
              </a:rPr>
              <a:t> </a:t>
            </a:r>
            <a:r>
              <a:rPr sz="2250" dirty="0">
                <a:latin typeface="Courier New"/>
                <a:cs typeface="Courier New"/>
              </a:rPr>
              <a:t>import</a:t>
            </a:r>
            <a:r>
              <a:rPr sz="2250" spc="5" dirty="0">
                <a:latin typeface="Courier New"/>
                <a:cs typeface="Courier New"/>
              </a:rPr>
              <a:t> </a:t>
            </a:r>
            <a:r>
              <a:rPr sz="2250" dirty="0">
                <a:solidFill>
                  <a:srgbClr val="04182D"/>
                </a:solidFill>
                <a:latin typeface="Courier New"/>
                <a:cs typeface="Courier New"/>
              </a:rPr>
              <a:t>distance </a:t>
            </a:r>
            <a:r>
              <a:rPr sz="2250" spc="-1335" dirty="0">
                <a:solidFill>
                  <a:srgbClr val="04182D"/>
                </a:solidFill>
                <a:latin typeface="Courier New"/>
                <a:cs typeface="Courier New"/>
              </a:rPr>
              <a:t> </a:t>
            </a:r>
            <a:r>
              <a:rPr sz="2250" dirty="0">
                <a:solidFill>
                  <a:srgbClr val="04182D"/>
                </a:solidFill>
                <a:latin typeface="Courier New"/>
                <a:cs typeface="Courier New"/>
              </a:rPr>
              <a:t>distance.cosine([</a:t>
            </a:r>
            <a:r>
              <a:rPr sz="2250" dirty="0">
                <a:solidFill>
                  <a:srgbClr val="BE2F72"/>
                </a:solidFill>
                <a:latin typeface="Courier New"/>
                <a:cs typeface="Courier New"/>
              </a:rPr>
              <a:t>0</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BE2F72"/>
                </a:solidFill>
                <a:latin typeface="Courier New"/>
                <a:cs typeface="Courier New"/>
              </a:rPr>
              <a:t>1</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04182D"/>
                </a:solidFill>
                <a:latin typeface="Courier New"/>
                <a:cs typeface="Courier New"/>
              </a:rPr>
              <a:t>[</a:t>
            </a:r>
            <a:r>
              <a:rPr sz="2250" dirty="0">
                <a:solidFill>
                  <a:srgbClr val="BE2F72"/>
                </a:solidFill>
                <a:latin typeface="Courier New"/>
                <a:cs typeface="Courier New"/>
              </a:rPr>
              <a:t>1</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BE2F72"/>
                </a:solidFill>
                <a:latin typeface="Courier New"/>
                <a:cs typeface="Courier New"/>
              </a:rPr>
              <a:t>0</a:t>
            </a:r>
            <a:r>
              <a:rPr sz="2250" dirty="0">
                <a:solidFill>
                  <a:srgbClr val="04182D"/>
                </a:solidFill>
                <a:latin typeface="Courier New"/>
                <a:cs typeface="Courier New"/>
              </a:rPr>
              <a:t>])</a:t>
            </a:r>
            <a:endParaRPr sz="2250" dirty="0">
              <a:latin typeface="Courier New"/>
              <a:cs typeface="Courier New"/>
            </a:endParaRPr>
          </a:p>
        </p:txBody>
      </p:sp>
      <p:sp>
        <p:nvSpPr>
          <p:cNvPr id="8" name="object 8"/>
          <p:cNvSpPr txBox="1"/>
          <p:nvPr/>
        </p:nvSpPr>
        <p:spPr>
          <a:xfrm>
            <a:off x="642352" y="5063957"/>
            <a:ext cx="541655" cy="36957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FFFFFF"/>
                </a:solidFill>
                <a:latin typeface="Courier New"/>
                <a:cs typeface="Courier New"/>
              </a:rPr>
              <a:t>1.0</a:t>
            </a:r>
            <a:endParaRPr sz="2250">
              <a:latin typeface="Courier New"/>
              <a:cs typeface="Courier New"/>
            </a:endParaRPr>
          </a:p>
        </p:txBody>
      </p:sp>
      <p:pic>
        <p:nvPicPr>
          <p:cNvPr id="9" name="object 9"/>
          <p:cNvPicPr/>
          <p:nvPr/>
        </p:nvPicPr>
        <p:blipFill>
          <a:blip r:embed="rId2" cstate="print"/>
          <a:stretch>
            <a:fillRect/>
          </a:stretch>
        </p:blipFill>
        <p:spPr>
          <a:xfrm>
            <a:off x="511759" y="6100176"/>
            <a:ext cx="102352" cy="102351"/>
          </a:xfrm>
          <a:prstGeom prst="rect">
            <a:avLst/>
          </a:prstGeom>
        </p:spPr>
      </p:pic>
      <p:sp>
        <p:nvSpPr>
          <p:cNvPr id="10" name="object 10"/>
          <p:cNvSpPr txBox="1"/>
          <p:nvPr/>
        </p:nvSpPr>
        <p:spPr>
          <a:xfrm>
            <a:off x="847056" y="5923713"/>
            <a:ext cx="5638800" cy="1075690"/>
          </a:xfrm>
          <a:prstGeom prst="rect">
            <a:avLst/>
          </a:prstGeom>
        </p:spPr>
        <p:txBody>
          <a:bodyPr vert="horz" wrap="square" lIns="0" tIns="15875" rIns="0" bIns="0" rtlCol="0">
            <a:spAutoFit/>
          </a:bodyPr>
          <a:lstStyle/>
          <a:p>
            <a:pPr marL="12700">
              <a:lnSpc>
                <a:spcPct val="100000"/>
              </a:lnSpc>
              <a:spcBef>
                <a:spcPts val="125"/>
              </a:spcBef>
            </a:pPr>
            <a:r>
              <a:rPr sz="2550" spc="105" dirty="0">
                <a:solidFill>
                  <a:srgbClr val="04182D"/>
                </a:solidFill>
                <a:latin typeface="Tahoma"/>
                <a:cs typeface="Tahoma"/>
              </a:rPr>
              <a:t>Ranges</a:t>
            </a:r>
            <a:r>
              <a:rPr sz="2550" spc="-70" dirty="0">
                <a:solidFill>
                  <a:srgbClr val="04182D"/>
                </a:solidFill>
                <a:latin typeface="Tahoma"/>
                <a:cs typeface="Tahoma"/>
              </a:rPr>
              <a:t> </a:t>
            </a:r>
            <a:r>
              <a:rPr sz="2550" spc="90" dirty="0">
                <a:solidFill>
                  <a:srgbClr val="04182D"/>
                </a:solidFill>
                <a:latin typeface="Tahoma"/>
                <a:cs typeface="Tahoma"/>
              </a:rPr>
              <a:t>from</a:t>
            </a:r>
            <a:r>
              <a:rPr sz="2550" spc="-65" dirty="0">
                <a:solidFill>
                  <a:srgbClr val="04182D"/>
                </a:solidFill>
                <a:latin typeface="Tahoma"/>
                <a:cs typeface="Tahoma"/>
              </a:rPr>
              <a:t> </a:t>
            </a:r>
            <a:r>
              <a:rPr sz="2550" spc="330" dirty="0">
                <a:solidFill>
                  <a:srgbClr val="04182D"/>
                </a:solidFill>
                <a:latin typeface="Tahoma"/>
                <a:cs typeface="Tahoma"/>
              </a:rPr>
              <a:t>0</a:t>
            </a:r>
            <a:r>
              <a:rPr sz="2550" spc="-65" dirty="0">
                <a:solidFill>
                  <a:srgbClr val="04182D"/>
                </a:solidFill>
                <a:latin typeface="Tahoma"/>
                <a:cs typeface="Tahoma"/>
              </a:rPr>
              <a:t> </a:t>
            </a:r>
            <a:r>
              <a:rPr sz="2550" spc="90" dirty="0">
                <a:solidFill>
                  <a:srgbClr val="04182D"/>
                </a:solidFill>
                <a:latin typeface="Tahoma"/>
                <a:cs typeface="Tahoma"/>
              </a:rPr>
              <a:t>to</a:t>
            </a:r>
            <a:r>
              <a:rPr sz="2550" spc="-65" dirty="0">
                <a:solidFill>
                  <a:srgbClr val="04182D"/>
                </a:solidFill>
                <a:latin typeface="Tahoma"/>
                <a:cs typeface="Tahoma"/>
              </a:rPr>
              <a:t> </a:t>
            </a:r>
            <a:r>
              <a:rPr sz="2550" spc="-10" dirty="0">
                <a:solidFill>
                  <a:srgbClr val="04182D"/>
                </a:solidFill>
                <a:latin typeface="Tahoma"/>
                <a:cs typeface="Tahoma"/>
              </a:rPr>
              <a:t>2</a:t>
            </a:r>
            <a:endParaRPr sz="2550">
              <a:latin typeface="Tahoma"/>
              <a:cs typeface="Tahoma"/>
            </a:endParaRPr>
          </a:p>
          <a:p>
            <a:pPr marL="12700">
              <a:lnSpc>
                <a:spcPct val="100000"/>
              </a:lnSpc>
              <a:spcBef>
                <a:spcPts val="2000"/>
              </a:spcBef>
            </a:pPr>
            <a:r>
              <a:rPr sz="2550" spc="-25" dirty="0">
                <a:solidFill>
                  <a:srgbClr val="04182D"/>
                </a:solidFill>
                <a:latin typeface="Tahoma"/>
                <a:cs typeface="Tahoma"/>
              </a:rPr>
              <a:t>S</a:t>
            </a:r>
            <a:r>
              <a:rPr sz="2550" spc="150" dirty="0">
                <a:solidFill>
                  <a:srgbClr val="04182D"/>
                </a:solidFill>
                <a:latin typeface="Tahoma"/>
                <a:cs typeface="Tahoma"/>
              </a:rPr>
              <a:t>m</a:t>
            </a:r>
            <a:r>
              <a:rPr sz="2550" spc="235" dirty="0">
                <a:solidFill>
                  <a:srgbClr val="04182D"/>
                </a:solidFill>
                <a:latin typeface="Tahoma"/>
                <a:cs typeface="Tahoma"/>
              </a:rPr>
              <a:t>a</a:t>
            </a:r>
            <a:r>
              <a:rPr sz="2550" spc="60" dirty="0">
                <a:solidFill>
                  <a:srgbClr val="04182D"/>
                </a:solidFill>
                <a:latin typeface="Tahoma"/>
                <a:cs typeface="Tahoma"/>
              </a:rPr>
              <a:t>l</a:t>
            </a:r>
            <a:r>
              <a:rPr sz="2550" spc="30" dirty="0">
                <a:solidFill>
                  <a:srgbClr val="04182D"/>
                </a:solidFill>
                <a:latin typeface="Tahoma"/>
                <a:cs typeface="Tahoma"/>
              </a:rPr>
              <a:t>l</a:t>
            </a:r>
            <a:r>
              <a:rPr sz="2550" spc="120" dirty="0">
                <a:solidFill>
                  <a:srgbClr val="04182D"/>
                </a:solidFill>
                <a:latin typeface="Tahoma"/>
                <a:cs typeface="Tahoma"/>
              </a:rPr>
              <a:t>e</a:t>
            </a:r>
            <a:r>
              <a:rPr sz="2550" spc="30" dirty="0">
                <a:solidFill>
                  <a:srgbClr val="04182D"/>
                </a:solidFill>
                <a:latin typeface="Tahoma"/>
                <a:cs typeface="Tahoma"/>
              </a:rPr>
              <a:t>r</a:t>
            </a:r>
            <a:r>
              <a:rPr sz="2550" spc="-50" dirty="0">
                <a:solidFill>
                  <a:srgbClr val="04182D"/>
                </a:solidFill>
                <a:latin typeface="Tahoma"/>
                <a:cs typeface="Tahoma"/>
              </a:rPr>
              <a:t> </a:t>
            </a:r>
            <a:r>
              <a:rPr sz="2550" spc="50" dirty="0">
                <a:solidFill>
                  <a:srgbClr val="04182D"/>
                </a:solidFill>
                <a:latin typeface="Tahoma"/>
                <a:cs typeface="Tahoma"/>
              </a:rPr>
              <a:t>n</a:t>
            </a:r>
            <a:r>
              <a:rPr sz="2550" spc="70" dirty="0">
                <a:solidFill>
                  <a:srgbClr val="04182D"/>
                </a:solidFill>
                <a:latin typeface="Tahoma"/>
                <a:cs typeface="Tahoma"/>
              </a:rPr>
              <a:t>u</a:t>
            </a:r>
            <a:r>
              <a:rPr sz="2550" spc="145" dirty="0">
                <a:solidFill>
                  <a:srgbClr val="04182D"/>
                </a:solidFill>
                <a:latin typeface="Tahoma"/>
                <a:cs typeface="Tahoma"/>
              </a:rPr>
              <a:t>m</a:t>
            </a:r>
            <a:r>
              <a:rPr sz="2550" spc="175" dirty="0">
                <a:solidFill>
                  <a:srgbClr val="04182D"/>
                </a:solidFill>
                <a:latin typeface="Tahoma"/>
                <a:cs typeface="Tahoma"/>
              </a:rPr>
              <a:t>b</a:t>
            </a:r>
            <a:r>
              <a:rPr sz="2550" spc="120" dirty="0">
                <a:solidFill>
                  <a:srgbClr val="04182D"/>
                </a:solidFill>
                <a:latin typeface="Tahoma"/>
                <a:cs typeface="Tahoma"/>
              </a:rPr>
              <a:t>e</a:t>
            </a:r>
            <a:r>
              <a:rPr sz="2550" spc="-15" dirty="0">
                <a:solidFill>
                  <a:srgbClr val="04182D"/>
                </a:solidFill>
                <a:latin typeface="Tahoma"/>
                <a:cs typeface="Tahoma"/>
              </a:rPr>
              <a:t>r</a:t>
            </a:r>
            <a:r>
              <a:rPr sz="2550" spc="75" dirty="0">
                <a:solidFill>
                  <a:srgbClr val="04182D"/>
                </a:solidFill>
                <a:latin typeface="Tahoma"/>
                <a:cs typeface="Tahoma"/>
              </a:rPr>
              <a:t>s</a:t>
            </a:r>
            <a:r>
              <a:rPr sz="2550" spc="-50" dirty="0">
                <a:solidFill>
                  <a:srgbClr val="04182D"/>
                </a:solidFill>
                <a:latin typeface="Tahoma"/>
                <a:cs typeface="Tahoma"/>
              </a:rPr>
              <a:t> </a:t>
            </a:r>
            <a:r>
              <a:rPr sz="2550" spc="-390" dirty="0">
                <a:solidFill>
                  <a:srgbClr val="04182D"/>
                </a:solidFill>
                <a:latin typeface="Tahoma"/>
                <a:cs typeface="Tahoma"/>
              </a:rPr>
              <a:t>=</a:t>
            </a:r>
            <a:r>
              <a:rPr sz="2550" spc="-50" dirty="0">
                <a:solidFill>
                  <a:srgbClr val="04182D"/>
                </a:solidFill>
                <a:latin typeface="Tahoma"/>
                <a:cs typeface="Tahoma"/>
              </a:rPr>
              <a:t> </a:t>
            </a:r>
            <a:r>
              <a:rPr sz="2650" i="1" spc="254" dirty="0">
                <a:solidFill>
                  <a:srgbClr val="04182D"/>
                </a:solidFill>
                <a:latin typeface="Trebuchet MS"/>
                <a:cs typeface="Trebuchet MS"/>
              </a:rPr>
              <a:t>G</a:t>
            </a:r>
            <a:r>
              <a:rPr sz="2650" i="1" spc="-204" dirty="0">
                <a:solidFill>
                  <a:srgbClr val="04182D"/>
                </a:solidFill>
                <a:latin typeface="Trebuchet MS"/>
                <a:cs typeface="Trebuchet MS"/>
              </a:rPr>
              <a:t>r</a:t>
            </a:r>
            <a:r>
              <a:rPr sz="2650" i="1" spc="60" dirty="0">
                <a:solidFill>
                  <a:srgbClr val="04182D"/>
                </a:solidFill>
                <a:latin typeface="Trebuchet MS"/>
                <a:cs typeface="Trebuchet MS"/>
              </a:rPr>
              <a:t>e</a:t>
            </a:r>
            <a:r>
              <a:rPr sz="2650" i="1" spc="180" dirty="0">
                <a:solidFill>
                  <a:srgbClr val="04182D"/>
                </a:solidFill>
                <a:latin typeface="Trebuchet MS"/>
                <a:cs typeface="Trebuchet MS"/>
              </a:rPr>
              <a:t>a</a:t>
            </a:r>
            <a:r>
              <a:rPr sz="2650" i="1" spc="-215" dirty="0">
                <a:solidFill>
                  <a:srgbClr val="04182D"/>
                </a:solidFill>
                <a:latin typeface="Trebuchet MS"/>
                <a:cs typeface="Trebuchet MS"/>
              </a:rPr>
              <a:t>t</a:t>
            </a:r>
            <a:r>
              <a:rPr sz="2650" i="1" spc="35" dirty="0">
                <a:solidFill>
                  <a:srgbClr val="04182D"/>
                </a:solidFill>
                <a:latin typeface="Trebuchet MS"/>
                <a:cs typeface="Trebuchet MS"/>
              </a:rPr>
              <a:t>e</a:t>
            </a:r>
            <a:r>
              <a:rPr sz="2650" i="1" spc="-155" dirty="0">
                <a:solidFill>
                  <a:srgbClr val="04182D"/>
                </a:solidFill>
                <a:latin typeface="Trebuchet MS"/>
                <a:cs typeface="Trebuchet MS"/>
              </a:rPr>
              <a:t>r</a:t>
            </a:r>
            <a:r>
              <a:rPr sz="2650" i="1" spc="-50" dirty="0">
                <a:solidFill>
                  <a:srgbClr val="04182D"/>
                </a:solidFill>
                <a:latin typeface="Trebuchet MS"/>
                <a:cs typeface="Trebuchet MS"/>
              </a:rPr>
              <a:t> </a:t>
            </a:r>
            <a:r>
              <a:rPr sz="2550" spc="75" dirty="0">
                <a:solidFill>
                  <a:srgbClr val="04182D"/>
                </a:solidFill>
                <a:latin typeface="Tahoma"/>
                <a:cs typeface="Tahoma"/>
              </a:rPr>
              <a:t>s</a:t>
            </a:r>
            <a:r>
              <a:rPr sz="2550" spc="55" dirty="0">
                <a:solidFill>
                  <a:srgbClr val="04182D"/>
                </a:solidFill>
                <a:latin typeface="Tahoma"/>
                <a:cs typeface="Tahoma"/>
              </a:rPr>
              <a:t>i</a:t>
            </a:r>
            <a:r>
              <a:rPr sz="2550" spc="150" dirty="0">
                <a:solidFill>
                  <a:srgbClr val="04182D"/>
                </a:solidFill>
                <a:latin typeface="Tahoma"/>
                <a:cs typeface="Tahoma"/>
              </a:rPr>
              <a:t>m</a:t>
            </a:r>
            <a:r>
              <a:rPr sz="2550" spc="55" dirty="0">
                <a:solidFill>
                  <a:srgbClr val="04182D"/>
                </a:solidFill>
                <a:latin typeface="Tahoma"/>
                <a:cs typeface="Tahoma"/>
              </a:rPr>
              <a:t>i</a:t>
            </a:r>
            <a:r>
              <a:rPr sz="2550" spc="30" dirty="0">
                <a:solidFill>
                  <a:srgbClr val="04182D"/>
                </a:solidFill>
                <a:latin typeface="Tahoma"/>
                <a:cs typeface="Tahoma"/>
              </a:rPr>
              <a:t>l</a:t>
            </a:r>
            <a:r>
              <a:rPr sz="2550" spc="235" dirty="0">
                <a:solidFill>
                  <a:srgbClr val="04182D"/>
                </a:solidFill>
                <a:latin typeface="Tahoma"/>
                <a:cs typeface="Tahoma"/>
              </a:rPr>
              <a:t>a</a:t>
            </a:r>
            <a:r>
              <a:rPr sz="2550" spc="30" dirty="0">
                <a:solidFill>
                  <a:srgbClr val="04182D"/>
                </a:solidFill>
                <a:latin typeface="Tahoma"/>
                <a:cs typeface="Tahoma"/>
              </a:rPr>
              <a:t>r</a:t>
            </a:r>
            <a:r>
              <a:rPr sz="2550" spc="45" dirty="0">
                <a:solidFill>
                  <a:srgbClr val="04182D"/>
                </a:solidFill>
                <a:latin typeface="Tahoma"/>
                <a:cs typeface="Tahoma"/>
              </a:rPr>
              <a:t>i</a:t>
            </a:r>
            <a:r>
              <a:rPr sz="2550" spc="85" dirty="0">
                <a:solidFill>
                  <a:srgbClr val="04182D"/>
                </a:solidFill>
                <a:latin typeface="Tahoma"/>
                <a:cs typeface="Tahoma"/>
              </a:rPr>
              <a:t>t</a:t>
            </a:r>
            <a:r>
              <a:rPr sz="2550" spc="225" dirty="0">
                <a:solidFill>
                  <a:srgbClr val="04182D"/>
                </a:solidFill>
                <a:latin typeface="Tahoma"/>
                <a:cs typeface="Tahoma"/>
              </a:rPr>
              <a:t>y</a:t>
            </a:r>
            <a:endParaRPr sz="2550">
              <a:latin typeface="Tahoma"/>
              <a:cs typeface="Tahoma"/>
            </a:endParaRPr>
          </a:p>
        </p:txBody>
      </p:sp>
      <p:pic>
        <p:nvPicPr>
          <p:cNvPr id="11" name="object 11"/>
          <p:cNvPicPr/>
          <p:nvPr/>
        </p:nvPicPr>
        <p:blipFill>
          <a:blip r:embed="rId3" cstate="print"/>
          <a:stretch>
            <a:fillRect/>
          </a:stretch>
        </p:blipFill>
        <p:spPr>
          <a:xfrm>
            <a:off x="511759" y="6755229"/>
            <a:ext cx="102352" cy="102351"/>
          </a:xfrm>
          <a:prstGeom prst="rect">
            <a:avLst/>
          </a:prstGeom>
        </p:spPr>
      </p:pic>
      <p:pic>
        <p:nvPicPr>
          <p:cNvPr id="12" name="object 12"/>
          <p:cNvPicPr/>
          <p:nvPr/>
        </p:nvPicPr>
        <p:blipFill>
          <a:blip r:embed="rId4" cstate="print"/>
          <a:stretch>
            <a:fillRect/>
          </a:stretch>
        </p:blipFill>
        <p:spPr>
          <a:xfrm>
            <a:off x="8121996" y="2158155"/>
            <a:ext cx="6767511" cy="496710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10564495"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490" dirty="0"/>
              <a:t>x</a:t>
            </a:r>
            <a:r>
              <a:rPr sz="4500" spc="-15" dirty="0"/>
              <a:t>a</a:t>
            </a:r>
            <a:r>
              <a:rPr sz="4500" spc="-305" dirty="0"/>
              <a:t>m</a:t>
            </a:r>
            <a:r>
              <a:rPr sz="4500" spc="-185" dirty="0"/>
              <a:t>p</a:t>
            </a:r>
            <a:r>
              <a:rPr sz="4500" spc="-285" dirty="0"/>
              <a:t>l</a:t>
            </a:r>
            <a:r>
              <a:rPr sz="4500" spc="-160" dirty="0"/>
              <a:t>e</a:t>
            </a:r>
            <a:r>
              <a:rPr sz="4500" spc="-430" dirty="0"/>
              <a:t>:</a:t>
            </a:r>
            <a:r>
              <a:rPr sz="4500" spc="-165" dirty="0"/>
              <a:t> </a:t>
            </a:r>
            <a:r>
              <a:rPr sz="4500" spc="340" dirty="0"/>
              <a:t>C</a:t>
            </a:r>
            <a:r>
              <a:rPr sz="4500" spc="-240" dirty="0"/>
              <a:t>o</a:t>
            </a:r>
            <a:r>
              <a:rPr sz="4500" spc="-305" dirty="0"/>
              <a:t>m</a:t>
            </a:r>
            <a:r>
              <a:rPr sz="4500" spc="-140" dirty="0"/>
              <a:t>p</a:t>
            </a:r>
            <a:r>
              <a:rPr sz="4500" spc="-15" dirty="0"/>
              <a:t>a</a:t>
            </a:r>
            <a:r>
              <a:rPr sz="4500" spc="-240" dirty="0"/>
              <a:t>r</a:t>
            </a:r>
            <a:r>
              <a:rPr sz="4500" spc="-260" dirty="0"/>
              <a:t>i</a:t>
            </a:r>
            <a:r>
              <a:rPr sz="4500" spc="-365" dirty="0"/>
              <a:t>n</a:t>
            </a:r>
            <a:r>
              <a:rPr sz="4500" spc="-5" dirty="0"/>
              <a:t>g</a:t>
            </a:r>
            <a:r>
              <a:rPr sz="4500" spc="-165" dirty="0"/>
              <a:t> </a:t>
            </a:r>
            <a:r>
              <a:rPr sz="4500" spc="-310" dirty="0"/>
              <a:t>h</a:t>
            </a:r>
            <a:r>
              <a:rPr sz="4500" spc="-160" dirty="0"/>
              <a:t>e</a:t>
            </a:r>
            <a:r>
              <a:rPr sz="4500" spc="-60" dirty="0"/>
              <a:t>a</a:t>
            </a:r>
            <a:r>
              <a:rPr sz="4500" spc="-140" dirty="0"/>
              <a:t>d</a:t>
            </a:r>
            <a:r>
              <a:rPr sz="4500" spc="-240" dirty="0"/>
              <a:t>l</a:t>
            </a:r>
            <a:r>
              <a:rPr sz="4500" spc="-260" dirty="0"/>
              <a:t>i</a:t>
            </a:r>
            <a:r>
              <a:rPr sz="4500" spc="-325" dirty="0"/>
              <a:t>n</a:t>
            </a:r>
            <a:r>
              <a:rPr sz="4500" spc="-75" dirty="0"/>
              <a:t>e</a:t>
            </a:r>
            <a:r>
              <a:rPr sz="4500" spc="-165" dirty="0"/>
              <a:t> </a:t>
            </a:r>
            <a:r>
              <a:rPr sz="4500" spc="-280" dirty="0"/>
              <a:t>s</a:t>
            </a:r>
            <a:r>
              <a:rPr sz="4500" spc="-260" dirty="0"/>
              <a:t>i</a:t>
            </a:r>
            <a:r>
              <a:rPr sz="4500" spc="-300" dirty="0"/>
              <a:t>m</a:t>
            </a:r>
            <a:r>
              <a:rPr sz="4500" spc="-260" dirty="0"/>
              <a:t>i</a:t>
            </a:r>
            <a:r>
              <a:rPr sz="4500" spc="-285" dirty="0"/>
              <a:t>l</a:t>
            </a:r>
            <a:r>
              <a:rPr sz="4500" spc="-15" dirty="0"/>
              <a:t>a</a:t>
            </a:r>
            <a:r>
              <a:rPr sz="4500" spc="-240" dirty="0"/>
              <a:t>r</a:t>
            </a:r>
            <a:r>
              <a:rPr sz="4500" spc="-285" dirty="0"/>
              <a:t>i</a:t>
            </a:r>
            <a:r>
              <a:rPr sz="4500" spc="-229" dirty="0"/>
              <a:t>t</a:t>
            </a:r>
            <a:r>
              <a:rPr sz="4500" spc="80" dirty="0"/>
              <a:t>y</a:t>
            </a:r>
            <a:endParaRPr sz="4500"/>
          </a:p>
        </p:txBody>
      </p:sp>
      <p:pic>
        <p:nvPicPr>
          <p:cNvPr id="3" name="object 3"/>
          <p:cNvPicPr/>
          <p:nvPr/>
        </p:nvPicPr>
        <p:blipFill>
          <a:blip r:embed="rId2" cstate="print"/>
          <a:stretch>
            <a:fillRect/>
          </a:stretch>
        </p:blipFill>
        <p:spPr>
          <a:xfrm>
            <a:off x="856828" y="1399905"/>
            <a:ext cx="13804952" cy="58661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10564495"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490" dirty="0"/>
              <a:t>x</a:t>
            </a:r>
            <a:r>
              <a:rPr sz="4500" spc="-15" dirty="0"/>
              <a:t>a</a:t>
            </a:r>
            <a:r>
              <a:rPr sz="4500" spc="-305" dirty="0"/>
              <a:t>m</a:t>
            </a:r>
            <a:r>
              <a:rPr sz="4500" spc="-185" dirty="0"/>
              <a:t>p</a:t>
            </a:r>
            <a:r>
              <a:rPr sz="4500" spc="-285" dirty="0"/>
              <a:t>l</a:t>
            </a:r>
            <a:r>
              <a:rPr sz="4500" spc="-160" dirty="0"/>
              <a:t>e</a:t>
            </a:r>
            <a:r>
              <a:rPr sz="4500" spc="-430" dirty="0"/>
              <a:t>:</a:t>
            </a:r>
            <a:r>
              <a:rPr sz="4500" spc="-165" dirty="0"/>
              <a:t> </a:t>
            </a:r>
            <a:r>
              <a:rPr sz="4500" spc="340" dirty="0"/>
              <a:t>C</a:t>
            </a:r>
            <a:r>
              <a:rPr sz="4500" spc="-240" dirty="0"/>
              <a:t>o</a:t>
            </a:r>
            <a:r>
              <a:rPr sz="4500" spc="-305" dirty="0"/>
              <a:t>m</a:t>
            </a:r>
            <a:r>
              <a:rPr sz="4500" spc="-140" dirty="0"/>
              <a:t>p</a:t>
            </a:r>
            <a:r>
              <a:rPr sz="4500" spc="-15" dirty="0"/>
              <a:t>a</a:t>
            </a:r>
            <a:r>
              <a:rPr sz="4500" spc="-240" dirty="0"/>
              <a:t>r</a:t>
            </a:r>
            <a:r>
              <a:rPr sz="4500" spc="-260" dirty="0"/>
              <a:t>i</a:t>
            </a:r>
            <a:r>
              <a:rPr sz="4500" spc="-365" dirty="0"/>
              <a:t>n</a:t>
            </a:r>
            <a:r>
              <a:rPr sz="4500" spc="-5" dirty="0"/>
              <a:t>g</a:t>
            </a:r>
            <a:r>
              <a:rPr sz="4500" spc="-165" dirty="0"/>
              <a:t> </a:t>
            </a:r>
            <a:r>
              <a:rPr sz="4500" spc="-310" dirty="0"/>
              <a:t>h</a:t>
            </a:r>
            <a:r>
              <a:rPr sz="4500" spc="-160" dirty="0"/>
              <a:t>e</a:t>
            </a:r>
            <a:r>
              <a:rPr sz="4500" spc="-60" dirty="0"/>
              <a:t>a</a:t>
            </a:r>
            <a:r>
              <a:rPr sz="4500" spc="-140" dirty="0"/>
              <a:t>d</a:t>
            </a:r>
            <a:r>
              <a:rPr sz="4500" spc="-240" dirty="0"/>
              <a:t>l</a:t>
            </a:r>
            <a:r>
              <a:rPr sz="4500" spc="-260" dirty="0"/>
              <a:t>i</a:t>
            </a:r>
            <a:r>
              <a:rPr sz="4500" spc="-325" dirty="0"/>
              <a:t>n</a:t>
            </a:r>
            <a:r>
              <a:rPr sz="4500" spc="-75" dirty="0"/>
              <a:t>e</a:t>
            </a:r>
            <a:r>
              <a:rPr sz="4500" spc="-165" dirty="0"/>
              <a:t> </a:t>
            </a:r>
            <a:r>
              <a:rPr sz="4500" spc="-280" dirty="0"/>
              <a:t>s</a:t>
            </a:r>
            <a:r>
              <a:rPr sz="4500" spc="-260" dirty="0"/>
              <a:t>i</a:t>
            </a:r>
            <a:r>
              <a:rPr sz="4500" spc="-300" dirty="0"/>
              <a:t>m</a:t>
            </a:r>
            <a:r>
              <a:rPr sz="4500" spc="-260" dirty="0"/>
              <a:t>i</a:t>
            </a:r>
            <a:r>
              <a:rPr sz="4500" spc="-285" dirty="0"/>
              <a:t>l</a:t>
            </a:r>
            <a:r>
              <a:rPr sz="4500" spc="-15" dirty="0"/>
              <a:t>a</a:t>
            </a:r>
            <a:r>
              <a:rPr sz="4500" spc="-240" dirty="0"/>
              <a:t>r</a:t>
            </a:r>
            <a:r>
              <a:rPr sz="4500" spc="-285" dirty="0"/>
              <a:t>i</a:t>
            </a:r>
            <a:r>
              <a:rPr sz="4500" spc="-229" dirty="0"/>
              <a:t>t</a:t>
            </a:r>
            <a:r>
              <a:rPr sz="4500" spc="80" dirty="0"/>
              <a:t>y</a:t>
            </a:r>
            <a:endParaRPr sz="4500"/>
          </a:p>
        </p:txBody>
      </p:sp>
      <p:pic>
        <p:nvPicPr>
          <p:cNvPr id="3" name="object 3"/>
          <p:cNvPicPr/>
          <p:nvPr/>
        </p:nvPicPr>
        <p:blipFill>
          <a:blip r:embed="rId2" cstate="print"/>
          <a:stretch>
            <a:fillRect/>
          </a:stretch>
        </p:blipFill>
        <p:spPr>
          <a:xfrm>
            <a:off x="491289" y="1166812"/>
            <a:ext cx="14574918" cy="3377614"/>
          </a:xfrm>
          <a:prstGeom prst="rect">
            <a:avLst/>
          </a:prstGeom>
        </p:spPr>
      </p:pic>
      <p:sp>
        <p:nvSpPr>
          <p:cNvPr id="4" name="object 4"/>
          <p:cNvSpPr/>
          <p:nvPr/>
        </p:nvSpPr>
        <p:spPr>
          <a:xfrm>
            <a:off x="491289" y="4790072"/>
            <a:ext cx="14575155" cy="1085215"/>
          </a:xfrm>
          <a:custGeom>
            <a:avLst/>
            <a:gdLst/>
            <a:ahLst/>
            <a:cxnLst/>
            <a:rect l="l" t="t" r="r" b="b"/>
            <a:pathLst>
              <a:path w="14575155" h="1085214">
                <a:moveTo>
                  <a:pt x="14498413" y="1084929"/>
                </a:moveTo>
                <a:lnTo>
                  <a:pt x="76505" y="1084929"/>
                </a:lnTo>
                <a:lnTo>
                  <a:pt x="71180" y="1084405"/>
                </a:lnTo>
                <a:lnTo>
                  <a:pt x="31920" y="1068143"/>
                </a:lnTo>
                <a:lnTo>
                  <a:pt x="4175" y="1029415"/>
                </a:lnTo>
                <a:lnTo>
                  <a:pt x="0" y="1008424"/>
                </a:lnTo>
                <a:lnTo>
                  <a:pt x="0" y="1003048"/>
                </a:lnTo>
                <a:lnTo>
                  <a:pt x="0" y="76504"/>
                </a:lnTo>
                <a:lnTo>
                  <a:pt x="16786" y="31919"/>
                </a:lnTo>
                <a:lnTo>
                  <a:pt x="55513" y="4174"/>
                </a:lnTo>
                <a:lnTo>
                  <a:pt x="76505" y="0"/>
                </a:lnTo>
                <a:lnTo>
                  <a:pt x="14498413" y="0"/>
                </a:lnTo>
                <a:lnTo>
                  <a:pt x="14542998" y="16785"/>
                </a:lnTo>
                <a:lnTo>
                  <a:pt x="14570742" y="55513"/>
                </a:lnTo>
                <a:lnTo>
                  <a:pt x="14574918" y="76504"/>
                </a:lnTo>
                <a:lnTo>
                  <a:pt x="14574918" y="1008424"/>
                </a:lnTo>
                <a:lnTo>
                  <a:pt x="14558132" y="1053009"/>
                </a:lnTo>
                <a:lnTo>
                  <a:pt x="14519404" y="1080754"/>
                </a:lnTo>
                <a:lnTo>
                  <a:pt x="14503737" y="1084405"/>
                </a:lnTo>
                <a:lnTo>
                  <a:pt x="14498413" y="1084929"/>
                </a:lnTo>
                <a:close/>
              </a:path>
            </a:pathLst>
          </a:custGeom>
          <a:solidFill>
            <a:srgbClr val="F6F2EB"/>
          </a:solidFill>
        </p:spPr>
        <p:txBody>
          <a:bodyPr wrap="square" lIns="0" tIns="0" rIns="0" bIns="0" rtlCol="0"/>
          <a:lstStyle/>
          <a:p>
            <a:endParaRPr/>
          </a:p>
        </p:txBody>
      </p:sp>
      <p:sp>
        <p:nvSpPr>
          <p:cNvPr id="5" name="object 5"/>
          <p:cNvSpPr/>
          <p:nvPr/>
        </p:nvSpPr>
        <p:spPr>
          <a:xfrm>
            <a:off x="491289" y="6120647"/>
            <a:ext cx="14575155" cy="1433195"/>
          </a:xfrm>
          <a:custGeom>
            <a:avLst/>
            <a:gdLst/>
            <a:ahLst/>
            <a:cxnLst/>
            <a:rect l="l" t="t" r="r" b="b"/>
            <a:pathLst>
              <a:path w="14575155" h="1433195">
                <a:moveTo>
                  <a:pt x="14498413" y="1432926"/>
                </a:moveTo>
                <a:lnTo>
                  <a:pt x="76505" y="1432926"/>
                </a:lnTo>
                <a:lnTo>
                  <a:pt x="71180" y="1432401"/>
                </a:lnTo>
                <a:lnTo>
                  <a:pt x="31920" y="1416139"/>
                </a:lnTo>
                <a:lnTo>
                  <a:pt x="4175" y="1377412"/>
                </a:lnTo>
                <a:lnTo>
                  <a:pt x="0" y="1356422"/>
                </a:lnTo>
                <a:lnTo>
                  <a:pt x="0" y="1351045"/>
                </a:lnTo>
                <a:lnTo>
                  <a:pt x="0" y="76504"/>
                </a:lnTo>
                <a:lnTo>
                  <a:pt x="16786" y="31920"/>
                </a:lnTo>
                <a:lnTo>
                  <a:pt x="55513" y="4174"/>
                </a:lnTo>
                <a:lnTo>
                  <a:pt x="76505" y="0"/>
                </a:lnTo>
                <a:lnTo>
                  <a:pt x="14498413" y="0"/>
                </a:lnTo>
                <a:lnTo>
                  <a:pt x="14542998" y="16785"/>
                </a:lnTo>
                <a:lnTo>
                  <a:pt x="14570742" y="55513"/>
                </a:lnTo>
                <a:lnTo>
                  <a:pt x="14574918" y="76504"/>
                </a:lnTo>
                <a:lnTo>
                  <a:pt x="14574918" y="1356422"/>
                </a:lnTo>
                <a:lnTo>
                  <a:pt x="14558132" y="1401006"/>
                </a:lnTo>
                <a:lnTo>
                  <a:pt x="14519404" y="1428750"/>
                </a:lnTo>
                <a:lnTo>
                  <a:pt x="14503737" y="1432401"/>
                </a:lnTo>
                <a:lnTo>
                  <a:pt x="14498413" y="1432926"/>
                </a:lnTo>
                <a:close/>
              </a:path>
            </a:pathLst>
          </a:custGeom>
          <a:solidFill>
            <a:srgbClr val="04182D"/>
          </a:solidFill>
        </p:spPr>
        <p:txBody>
          <a:bodyPr wrap="square" lIns="0" tIns="0" rIns="0" bIns="0" rtlCol="0"/>
          <a:lstStyle/>
          <a:p>
            <a:endParaRPr/>
          </a:p>
        </p:txBody>
      </p:sp>
      <p:sp>
        <p:nvSpPr>
          <p:cNvPr id="6" name="object 6"/>
          <p:cNvSpPr txBox="1"/>
          <p:nvPr/>
        </p:nvSpPr>
        <p:spPr>
          <a:xfrm>
            <a:off x="609408" y="1199966"/>
            <a:ext cx="9231630" cy="4467860"/>
          </a:xfrm>
          <a:prstGeom prst="rect">
            <a:avLst/>
          </a:prstGeom>
        </p:spPr>
        <p:txBody>
          <a:bodyPr vert="horz" wrap="square" lIns="0" tIns="127000" rIns="0" bIns="0" rtlCol="0">
            <a:spAutoFit/>
          </a:bodyPr>
          <a:lstStyle/>
          <a:p>
            <a:pPr marL="12700">
              <a:lnSpc>
                <a:spcPct val="100000"/>
              </a:lnSpc>
              <a:spcBef>
                <a:spcPts val="1000"/>
              </a:spcBef>
            </a:pPr>
            <a:r>
              <a:rPr sz="1800" spc="-5" dirty="0">
                <a:latin typeface="Courier New"/>
                <a:cs typeface="Courier New"/>
              </a:rPr>
              <a:t>def</a:t>
            </a:r>
            <a:r>
              <a:rPr sz="1800" spc="-10" dirty="0">
                <a:latin typeface="Courier New"/>
                <a:cs typeface="Courier New"/>
              </a:rPr>
              <a:t> </a:t>
            </a:r>
            <a:r>
              <a:rPr sz="1800" spc="-5" dirty="0">
                <a:latin typeface="Courier New"/>
                <a:cs typeface="Courier New"/>
              </a:rPr>
              <a:t>create_embeddings</a:t>
            </a:r>
            <a:r>
              <a:rPr sz="1800" spc="-5" dirty="0">
                <a:solidFill>
                  <a:srgbClr val="04182D"/>
                </a:solidFill>
                <a:latin typeface="Courier New"/>
                <a:cs typeface="Courier New"/>
              </a:rPr>
              <a:t>(texts):</a:t>
            </a:r>
            <a:endParaRPr sz="1800" dirty="0">
              <a:latin typeface="Courier New"/>
              <a:cs typeface="Courier New"/>
            </a:endParaRPr>
          </a:p>
          <a:p>
            <a:pPr marL="561975" marR="3989070" indent="-274955">
              <a:lnSpc>
                <a:spcPct val="141800"/>
              </a:lnSpc>
            </a:pPr>
            <a:r>
              <a:rPr sz="1800" spc="-5" dirty="0">
                <a:solidFill>
                  <a:srgbClr val="04182D"/>
                </a:solidFill>
                <a:latin typeface="Courier New"/>
                <a:cs typeface="Courier New"/>
              </a:rPr>
              <a:t>response</a:t>
            </a:r>
            <a:r>
              <a:rPr sz="1800" spc="5" dirty="0">
                <a:solidFill>
                  <a:srgbClr val="04182D"/>
                </a:solidFill>
                <a:latin typeface="Courier New"/>
                <a:cs typeface="Courier New"/>
              </a:rPr>
              <a:t> </a:t>
            </a:r>
            <a:r>
              <a:rPr sz="1800" dirty="0">
                <a:solidFill>
                  <a:srgbClr val="04182D"/>
                </a:solidFill>
                <a:latin typeface="Courier New"/>
                <a:cs typeface="Courier New"/>
              </a:rPr>
              <a:t>=</a:t>
            </a:r>
            <a:r>
              <a:rPr sz="1800" spc="5" dirty="0">
                <a:solidFill>
                  <a:srgbClr val="04182D"/>
                </a:solidFill>
                <a:latin typeface="Courier New"/>
                <a:cs typeface="Courier New"/>
              </a:rPr>
              <a:t> </a:t>
            </a:r>
            <a:r>
              <a:rPr sz="1800" spc="-5" dirty="0">
                <a:solidFill>
                  <a:srgbClr val="04182D"/>
                </a:solidFill>
                <a:latin typeface="Courier New"/>
                <a:cs typeface="Courier New"/>
              </a:rPr>
              <a:t>client.embeddings.create( </a:t>
            </a:r>
            <a:r>
              <a:rPr sz="1800" spc="-1065" dirty="0">
                <a:solidFill>
                  <a:srgbClr val="04182D"/>
                </a:solidFill>
                <a:latin typeface="Courier New"/>
                <a:cs typeface="Courier New"/>
              </a:rPr>
              <a:t> </a:t>
            </a:r>
            <a:r>
              <a:rPr sz="1800" spc="-5" dirty="0">
                <a:solidFill>
                  <a:srgbClr val="04182D"/>
                </a:solidFill>
                <a:latin typeface="Courier New"/>
                <a:cs typeface="Courier New"/>
              </a:rPr>
              <a:t>model=</a:t>
            </a:r>
            <a:r>
              <a:rPr sz="1800" spc="-5" dirty="0">
                <a:solidFill>
                  <a:srgbClr val="BE2F72"/>
                </a:solidFill>
                <a:latin typeface="Courier New"/>
                <a:cs typeface="Courier New"/>
              </a:rPr>
              <a:t>"text-embedding-3-small"</a:t>
            </a:r>
            <a:r>
              <a:rPr sz="1800" spc="-5" dirty="0">
                <a:solidFill>
                  <a:srgbClr val="04182D"/>
                </a:solidFill>
                <a:latin typeface="Courier New"/>
                <a:cs typeface="Courier New"/>
              </a:rPr>
              <a:t>, </a:t>
            </a:r>
            <a:r>
              <a:rPr sz="1800" dirty="0">
                <a:solidFill>
                  <a:srgbClr val="04182D"/>
                </a:solidFill>
                <a:latin typeface="Courier New"/>
                <a:cs typeface="Courier New"/>
              </a:rPr>
              <a:t> </a:t>
            </a:r>
            <a:r>
              <a:rPr sz="1800" spc="-5" dirty="0">
                <a:solidFill>
                  <a:srgbClr val="008600"/>
                </a:solidFill>
                <a:latin typeface="Courier New"/>
                <a:cs typeface="Courier New"/>
              </a:rPr>
              <a:t>input</a:t>
            </a:r>
            <a:r>
              <a:rPr sz="1800" spc="-5" dirty="0">
                <a:solidFill>
                  <a:srgbClr val="04182D"/>
                </a:solidFill>
                <a:latin typeface="Courier New"/>
                <a:cs typeface="Courier New"/>
              </a:rPr>
              <a:t>=texts</a:t>
            </a:r>
            <a:endParaRPr sz="1800" dirty="0">
              <a:latin typeface="Courier New"/>
              <a:cs typeface="Courier New"/>
            </a:endParaRPr>
          </a:p>
          <a:p>
            <a:pPr marL="287020">
              <a:lnSpc>
                <a:spcPct val="100000"/>
              </a:lnSpc>
              <a:spcBef>
                <a:spcPts val="900"/>
              </a:spcBef>
            </a:pPr>
            <a:r>
              <a:rPr sz="1800" dirty="0">
                <a:solidFill>
                  <a:srgbClr val="04182D"/>
                </a:solidFill>
                <a:latin typeface="Courier New"/>
                <a:cs typeface="Courier New"/>
              </a:rPr>
              <a:t>)</a:t>
            </a:r>
            <a:endParaRPr sz="1800" dirty="0">
              <a:latin typeface="Courier New"/>
              <a:cs typeface="Courier New"/>
            </a:endParaRPr>
          </a:p>
          <a:p>
            <a:pPr marL="287020">
              <a:lnSpc>
                <a:spcPct val="100000"/>
              </a:lnSpc>
              <a:spcBef>
                <a:spcPts val="905"/>
              </a:spcBef>
            </a:pPr>
            <a:r>
              <a:rPr sz="1800" spc="-5" dirty="0">
                <a:solidFill>
                  <a:srgbClr val="04182D"/>
                </a:solidFill>
                <a:latin typeface="Courier New"/>
                <a:cs typeface="Courier New"/>
              </a:rPr>
              <a:t>response_dict</a:t>
            </a:r>
            <a:r>
              <a:rPr sz="1800" spc="5" dirty="0">
                <a:solidFill>
                  <a:srgbClr val="04182D"/>
                </a:solidFill>
                <a:latin typeface="Courier New"/>
                <a:cs typeface="Courier New"/>
              </a:rPr>
              <a:t> </a:t>
            </a:r>
            <a:r>
              <a:rPr sz="1800" dirty="0">
                <a:solidFill>
                  <a:srgbClr val="04182D"/>
                </a:solidFill>
                <a:latin typeface="Courier New"/>
                <a:cs typeface="Courier New"/>
              </a:rPr>
              <a:t>=</a:t>
            </a:r>
            <a:r>
              <a:rPr sz="1800" spc="5" dirty="0">
                <a:solidFill>
                  <a:srgbClr val="04182D"/>
                </a:solidFill>
                <a:latin typeface="Courier New"/>
                <a:cs typeface="Courier New"/>
              </a:rPr>
              <a:t> </a:t>
            </a:r>
            <a:r>
              <a:rPr sz="1800" spc="-5" dirty="0">
                <a:solidFill>
                  <a:srgbClr val="04182D"/>
                </a:solidFill>
                <a:latin typeface="Courier New"/>
                <a:cs typeface="Courier New"/>
              </a:rPr>
              <a:t>response.model_dump()</a:t>
            </a:r>
            <a:endParaRPr sz="1800" dirty="0">
              <a:latin typeface="Courier New"/>
              <a:cs typeface="Courier New"/>
            </a:endParaRPr>
          </a:p>
          <a:p>
            <a:pPr>
              <a:lnSpc>
                <a:spcPct val="100000"/>
              </a:lnSpc>
            </a:pPr>
            <a:endParaRPr sz="2200" dirty="0">
              <a:latin typeface="Courier New"/>
              <a:cs typeface="Courier New"/>
            </a:endParaRPr>
          </a:p>
          <a:p>
            <a:pPr marL="287020">
              <a:lnSpc>
                <a:spcPct val="100000"/>
              </a:lnSpc>
              <a:spcBef>
                <a:spcPts val="1470"/>
              </a:spcBef>
              <a:tabLst>
                <a:tab pos="3858895" algn="l"/>
                <a:tab pos="5507355" algn="l"/>
              </a:tabLst>
            </a:pPr>
            <a:r>
              <a:rPr sz="1800" spc="-5" dirty="0">
                <a:latin typeface="Courier New"/>
                <a:cs typeface="Courier New"/>
              </a:rPr>
              <a:t>return</a:t>
            </a:r>
            <a:r>
              <a:rPr sz="1800" spc="35" dirty="0">
                <a:latin typeface="Courier New"/>
                <a:cs typeface="Courier New"/>
              </a:rPr>
              <a:t> </a:t>
            </a:r>
            <a:r>
              <a:rPr sz="1800" spc="-5" dirty="0">
                <a:solidFill>
                  <a:srgbClr val="04182D"/>
                </a:solidFill>
                <a:latin typeface="Courier New"/>
                <a:cs typeface="Courier New"/>
              </a:rPr>
              <a:t>[data[</a:t>
            </a:r>
            <a:r>
              <a:rPr sz="1800" spc="-5" dirty="0">
                <a:solidFill>
                  <a:srgbClr val="BE2F72"/>
                </a:solidFill>
                <a:latin typeface="Courier New"/>
                <a:cs typeface="Courier New"/>
              </a:rPr>
              <a:t>'embedding'</a:t>
            </a:r>
            <a:r>
              <a:rPr sz="1800" spc="-5" dirty="0">
                <a:solidFill>
                  <a:srgbClr val="04182D"/>
                </a:solidFill>
                <a:latin typeface="Courier New"/>
                <a:cs typeface="Courier New"/>
              </a:rPr>
              <a:t>]	</a:t>
            </a:r>
            <a:r>
              <a:rPr sz="1800" spc="-5" dirty="0">
                <a:latin typeface="Courier New"/>
                <a:cs typeface="Courier New"/>
              </a:rPr>
              <a:t>for</a:t>
            </a:r>
            <a:r>
              <a:rPr sz="1800" spc="5" dirty="0">
                <a:latin typeface="Courier New"/>
                <a:cs typeface="Courier New"/>
              </a:rPr>
              <a:t> </a:t>
            </a:r>
            <a:r>
              <a:rPr sz="1800" spc="-5" dirty="0">
                <a:solidFill>
                  <a:srgbClr val="04182D"/>
                </a:solidFill>
                <a:latin typeface="Courier New"/>
                <a:cs typeface="Courier New"/>
              </a:rPr>
              <a:t>data</a:t>
            </a:r>
            <a:r>
              <a:rPr sz="1800" spc="5" dirty="0">
                <a:solidFill>
                  <a:srgbClr val="04182D"/>
                </a:solidFill>
                <a:latin typeface="Courier New"/>
                <a:cs typeface="Courier New"/>
              </a:rPr>
              <a:t> </a:t>
            </a:r>
            <a:r>
              <a:rPr sz="1800" dirty="0">
                <a:latin typeface="Courier New"/>
                <a:cs typeface="Courier New"/>
              </a:rPr>
              <a:t>in	</a:t>
            </a:r>
            <a:r>
              <a:rPr sz="1800" spc="-5" dirty="0">
                <a:solidFill>
                  <a:srgbClr val="04182D"/>
                </a:solidFill>
                <a:latin typeface="Courier New"/>
                <a:cs typeface="Courier New"/>
              </a:rPr>
              <a:t>response_dict[</a:t>
            </a:r>
            <a:r>
              <a:rPr sz="1800" spc="-5" dirty="0">
                <a:solidFill>
                  <a:srgbClr val="BE2F72"/>
                </a:solidFill>
                <a:latin typeface="Courier New"/>
                <a:cs typeface="Courier New"/>
              </a:rPr>
              <a:t>'data'</a:t>
            </a:r>
            <a:r>
              <a:rPr sz="1800" spc="-5" dirty="0">
                <a:solidFill>
                  <a:srgbClr val="04182D"/>
                </a:solidFill>
                <a:latin typeface="Courier New"/>
                <a:cs typeface="Courier New"/>
              </a:rPr>
              <a:t>]]</a:t>
            </a:r>
            <a:endParaRPr sz="1800" dirty="0">
              <a:latin typeface="Courier New"/>
              <a:cs typeface="Courier New"/>
            </a:endParaRPr>
          </a:p>
          <a:p>
            <a:pPr>
              <a:lnSpc>
                <a:spcPct val="100000"/>
              </a:lnSpc>
            </a:pPr>
            <a:endParaRPr sz="2200" dirty="0">
              <a:latin typeface="Courier New"/>
              <a:cs typeface="Courier New"/>
            </a:endParaRPr>
          </a:p>
          <a:p>
            <a:pPr marL="12700" marR="5080">
              <a:lnSpc>
                <a:spcPct val="149200"/>
              </a:lnSpc>
              <a:spcBef>
                <a:spcPts val="1540"/>
              </a:spcBef>
              <a:tabLst>
                <a:tab pos="6607809" algn="l"/>
              </a:tabLst>
            </a:pPr>
            <a:r>
              <a:rPr sz="1800" spc="-5" dirty="0">
                <a:solidFill>
                  <a:srgbClr val="008600"/>
                </a:solidFill>
                <a:latin typeface="Courier New"/>
                <a:cs typeface="Courier New"/>
              </a:rPr>
              <a:t>print</a:t>
            </a:r>
            <a:r>
              <a:rPr sz="1800" spc="-5" dirty="0">
                <a:solidFill>
                  <a:srgbClr val="04182D"/>
                </a:solidFill>
                <a:latin typeface="Courier New"/>
                <a:cs typeface="Courier New"/>
              </a:rPr>
              <a:t>(create_embeddings([</a:t>
            </a:r>
            <a:r>
              <a:rPr sz="1800" spc="-5" dirty="0">
                <a:solidFill>
                  <a:srgbClr val="BE2F72"/>
                </a:solidFill>
                <a:latin typeface="Courier New"/>
                <a:cs typeface="Courier New"/>
              </a:rPr>
              <a:t>"Python</a:t>
            </a:r>
            <a:r>
              <a:rPr sz="1800" spc="35" dirty="0">
                <a:solidFill>
                  <a:srgbClr val="BE2F72"/>
                </a:solidFill>
                <a:latin typeface="Courier New"/>
                <a:cs typeface="Courier New"/>
              </a:rPr>
              <a:t> </a:t>
            </a:r>
            <a:r>
              <a:rPr sz="1800" dirty="0">
                <a:solidFill>
                  <a:srgbClr val="BE2F72"/>
                </a:solidFill>
                <a:latin typeface="Courier New"/>
                <a:cs typeface="Courier New"/>
              </a:rPr>
              <a:t>is</a:t>
            </a:r>
            <a:r>
              <a:rPr sz="1800" spc="35" dirty="0">
                <a:solidFill>
                  <a:srgbClr val="BE2F72"/>
                </a:solidFill>
                <a:latin typeface="Courier New"/>
                <a:cs typeface="Courier New"/>
              </a:rPr>
              <a:t> </a:t>
            </a:r>
            <a:r>
              <a:rPr sz="1800" spc="-5" dirty="0">
                <a:solidFill>
                  <a:srgbClr val="BE2F72"/>
                </a:solidFill>
                <a:latin typeface="Courier New"/>
                <a:cs typeface="Courier New"/>
              </a:rPr>
              <a:t>the</a:t>
            </a:r>
            <a:r>
              <a:rPr sz="1800" spc="35" dirty="0">
                <a:solidFill>
                  <a:srgbClr val="BE2F72"/>
                </a:solidFill>
                <a:latin typeface="Courier New"/>
                <a:cs typeface="Courier New"/>
              </a:rPr>
              <a:t> </a:t>
            </a:r>
            <a:r>
              <a:rPr sz="1800" spc="-5" dirty="0">
                <a:solidFill>
                  <a:srgbClr val="BE2F72"/>
                </a:solidFill>
                <a:latin typeface="Courier New"/>
                <a:cs typeface="Courier New"/>
              </a:rPr>
              <a:t>best!"</a:t>
            </a:r>
            <a:r>
              <a:rPr sz="1800" spc="-5" dirty="0">
                <a:solidFill>
                  <a:srgbClr val="04182D"/>
                </a:solidFill>
                <a:latin typeface="Courier New"/>
                <a:cs typeface="Courier New"/>
              </a:rPr>
              <a:t>,	</a:t>
            </a:r>
            <a:r>
              <a:rPr sz="1800" dirty="0">
                <a:solidFill>
                  <a:srgbClr val="BE2F72"/>
                </a:solidFill>
                <a:latin typeface="Courier New"/>
                <a:cs typeface="Courier New"/>
              </a:rPr>
              <a:t>"R is </a:t>
            </a:r>
            <a:r>
              <a:rPr sz="1800" spc="-5" dirty="0">
                <a:solidFill>
                  <a:srgbClr val="BE2F72"/>
                </a:solidFill>
                <a:latin typeface="Courier New"/>
                <a:cs typeface="Courier New"/>
              </a:rPr>
              <a:t>the best!"</a:t>
            </a:r>
            <a:r>
              <a:rPr sz="1800" spc="-5" dirty="0">
                <a:solidFill>
                  <a:srgbClr val="04182D"/>
                </a:solidFill>
                <a:latin typeface="Courier New"/>
                <a:cs typeface="Courier New"/>
              </a:rPr>
              <a:t>])) </a:t>
            </a:r>
            <a:r>
              <a:rPr sz="1800" spc="-1070" dirty="0">
                <a:solidFill>
                  <a:srgbClr val="04182D"/>
                </a:solidFill>
                <a:latin typeface="Courier New"/>
                <a:cs typeface="Courier New"/>
              </a:rPr>
              <a:t> </a:t>
            </a:r>
            <a:r>
              <a:rPr sz="1800" spc="-5" dirty="0">
                <a:solidFill>
                  <a:srgbClr val="008600"/>
                </a:solidFill>
                <a:latin typeface="Courier New"/>
                <a:cs typeface="Courier New"/>
              </a:rPr>
              <a:t>print</a:t>
            </a:r>
            <a:r>
              <a:rPr sz="1800" spc="-5" dirty="0">
                <a:solidFill>
                  <a:srgbClr val="04182D"/>
                </a:solidFill>
                <a:latin typeface="Courier New"/>
                <a:cs typeface="Courier New"/>
              </a:rPr>
              <a:t>(</a:t>
            </a:r>
            <a:r>
              <a:rPr sz="1800" spc="-5" dirty="0" err="1">
                <a:solidFill>
                  <a:srgbClr val="04182D"/>
                </a:solidFill>
                <a:latin typeface="Courier New"/>
                <a:cs typeface="Courier New"/>
              </a:rPr>
              <a:t>create_embeddings</a:t>
            </a:r>
            <a:r>
              <a:rPr sz="1800" spc="-5" dirty="0">
                <a:solidFill>
                  <a:srgbClr val="04182D"/>
                </a:solidFill>
                <a:latin typeface="Courier New"/>
                <a:cs typeface="Courier New"/>
              </a:rPr>
              <a:t>(</a:t>
            </a:r>
            <a:r>
              <a:rPr sz="1800" spc="-5" dirty="0">
                <a:solidFill>
                  <a:srgbClr val="BE2F72"/>
                </a:solidFill>
                <a:latin typeface="Courier New"/>
                <a:cs typeface="Courier New"/>
              </a:rPr>
              <a:t>"</a:t>
            </a:r>
            <a:r>
              <a:rPr lang="en-US" sz="1800" spc="-5" dirty="0" err="1">
                <a:solidFill>
                  <a:srgbClr val="BE2F72"/>
                </a:solidFill>
                <a:latin typeface="Courier New"/>
                <a:cs typeface="Courier New"/>
              </a:rPr>
              <a:t>Trivera</a:t>
            </a:r>
            <a:r>
              <a:rPr sz="1800" dirty="0">
                <a:solidFill>
                  <a:srgbClr val="BE2F72"/>
                </a:solidFill>
                <a:latin typeface="Courier New"/>
                <a:cs typeface="Courier New"/>
              </a:rPr>
              <a:t> is</a:t>
            </a:r>
            <a:r>
              <a:rPr sz="1800" spc="5" dirty="0">
                <a:solidFill>
                  <a:srgbClr val="BE2F72"/>
                </a:solidFill>
                <a:latin typeface="Courier New"/>
                <a:cs typeface="Courier New"/>
              </a:rPr>
              <a:t> </a:t>
            </a:r>
            <a:r>
              <a:rPr sz="1800" spc="-5" dirty="0">
                <a:solidFill>
                  <a:srgbClr val="BE2F72"/>
                </a:solidFill>
                <a:latin typeface="Courier New"/>
                <a:cs typeface="Courier New"/>
              </a:rPr>
              <a:t>awesome!"</a:t>
            </a:r>
            <a:r>
              <a:rPr sz="1800" spc="-5" dirty="0">
                <a:solidFill>
                  <a:srgbClr val="04182D"/>
                </a:solidFill>
                <a:latin typeface="Courier New"/>
                <a:cs typeface="Courier New"/>
              </a:rPr>
              <a:t>)[</a:t>
            </a:r>
            <a:r>
              <a:rPr sz="1800" spc="-5" dirty="0">
                <a:solidFill>
                  <a:srgbClr val="BE2F72"/>
                </a:solidFill>
                <a:latin typeface="Courier New"/>
                <a:cs typeface="Courier New"/>
              </a:rPr>
              <a:t>0</a:t>
            </a:r>
            <a:r>
              <a:rPr sz="1800" spc="-5" dirty="0">
                <a:solidFill>
                  <a:srgbClr val="04182D"/>
                </a:solidFill>
                <a:latin typeface="Courier New"/>
                <a:cs typeface="Courier New"/>
              </a:rPr>
              <a:t>])</a:t>
            </a:r>
            <a:endParaRPr sz="1800" dirty="0">
              <a:latin typeface="Courier New"/>
              <a:cs typeface="Courier New"/>
            </a:endParaRPr>
          </a:p>
        </p:txBody>
      </p:sp>
      <p:sp>
        <p:nvSpPr>
          <p:cNvPr id="7" name="object 7"/>
          <p:cNvSpPr txBox="1"/>
          <p:nvPr/>
        </p:nvSpPr>
        <p:spPr>
          <a:xfrm>
            <a:off x="609408" y="6153800"/>
            <a:ext cx="7446009" cy="1212850"/>
          </a:xfrm>
          <a:prstGeom prst="rect">
            <a:avLst/>
          </a:prstGeom>
        </p:spPr>
        <p:txBody>
          <a:bodyPr vert="horz" wrap="square" lIns="0" tIns="127000" rIns="0" bIns="0" rtlCol="0">
            <a:spAutoFit/>
          </a:bodyPr>
          <a:lstStyle/>
          <a:p>
            <a:pPr marL="12700">
              <a:lnSpc>
                <a:spcPct val="100000"/>
              </a:lnSpc>
              <a:spcBef>
                <a:spcPts val="1000"/>
              </a:spcBef>
            </a:pPr>
            <a:r>
              <a:rPr sz="1800" spc="-5" dirty="0">
                <a:solidFill>
                  <a:srgbClr val="FFFFFF"/>
                </a:solidFill>
                <a:latin typeface="Courier New"/>
                <a:cs typeface="Courier New"/>
              </a:rPr>
              <a:t>[[0.0050565884448587894,</a:t>
            </a:r>
            <a:r>
              <a:rPr sz="1800" spc="20" dirty="0">
                <a:solidFill>
                  <a:srgbClr val="FFFFFF"/>
                </a:solidFill>
                <a:latin typeface="Courier New"/>
                <a:cs typeface="Courier New"/>
              </a:rPr>
              <a:t> </a:t>
            </a:r>
            <a:r>
              <a:rPr sz="1800" spc="-5" dirty="0">
                <a:solidFill>
                  <a:srgbClr val="FFFFFF"/>
                </a:solidFill>
                <a:latin typeface="Courier New"/>
                <a:cs typeface="Courier New"/>
              </a:rPr>
              <a:t>...,</a:t>
            </a:r>
            <a:r>
              <a:rPr sz="1800" spc="20" dirty="0">
                <a:solidFill>
                  <a:srgbClr val="FFFFFF"/>
                </a:solidFill>
                <a:latin typeface="Courier New"/>
                <a:cs typeface="Courier New"/>
              </a:rPr>
              <a:t> </a:t>
            </a:r>
            <a:r>
              <a:rPr sz="1800" dirty="0">
                <a:solidFill>
                  <a:srgbClr val="FFFFFF"/>
                </a:solidFill>
                <a:latin typeface="Courier New"/>
                <a:cs typeface="Courier New"/>
              </a:rPr>
              <a:t>,</a:t>
            </a:r>
            <a:r>
              <a:rPr sz="1800" spc="20" dirty="0">
                <a:solidFill>
                  <a:srgbClr val="FFFFFF"/>
                </a:solidFill>
                <a:latin typeface="Courier New"/>
                <a:cs typeface="Courier New"/>
              </a:rPr>
              <a:t> </a:t>
            </a:r>
            <a:r>
              <a:rPr sz="1800" spc="-5" dirty="0">
                <a:solidFill>
                  <a:srgbClr val="FFFFFF"/>
                </a:solidFill>
                <a:latin typeface="Courier New"/>
                <a:cs typeface="Courier New"/>
              </a:rPr>
              <a:t>-0.04000323638319969],</a:t>
            </a:r>
            <a:endParaRPr sz="1800">
              <a:latin typeface="Courier New"/>
              <a:cs typeface="Courier New"/>
            </a:endParaRPr>
          </a:p>
          <a:p>
            <a:pPr marL="149860">
              <a:lnSpc>
                <a:spcPct val="100000"/>
              </a:lnSpc>
              <a:spcBef>
                <a:spcPts val="900"/>
              </a:spcBef>
            </a:pPr>
            <a:r>
              <a:rPr sz="1800" spc="-5" dirty="0">
                <a:solidFill>
                  <a:srgbClr val="FFFFFF"/>
                </a:solidFill>
                <a:latin typeface="Courier New"/>
                <a:cs typeface="Courier New"/>
              </a:rPr>
              <a:t>[-0.0018890155479311943,</a:t>
            </a:r>
            <a:r>
              <a:rPr sz="1800" spc="25" dirty="0">
                <a:solidFill>
                  <a:srgbClr val="FFFFFF"/>
                </a:solidFill>
                <a:latin typeface="Courier New"/>
                <a:cs typeface="Courier New"/>
              </a:rPr>
              <a:t> </a:t>
            </a:r>
            <a:r>
              <a:rPr sz="1800" spc="-5" dirty="0">
                <a:solidFill>
                  <a:srgbClr val="FFFFFF"/>
                </a:solidFill>
                <a:latin typeface="Courier New"/>
                <a:cs typeface="Courier New"/>
              </a:rPr>
              <a:t>...,</a:t>
            </a:r>
            <a:r>
              <a:rPr sz="1800" spc="25" dirty="0">
                <a:solidFill>
                  <a:srgbClr val="FFFFFF"/>
                </a:solidFill>
                <a:latin typeface="Courier New"/>
                <a:cs typeface="Courier New"/>
              </a:rPr>
              <a:t> </a:t>
            </a:r>
            <a:r>
              <a:rPr sz="1800" spc="-5" dirty="0">
                <a:solidFill>
                  <a:srgbClr val="FFFFFF"/>
                </a:solidFill>
                <a:latin typeface="Courier New"/>
                <a:cs typeface="Courier New"/>
              </a:rPr>
              <a:t>-0.04085670784115791]]</a:t>
            </a:r>
            <a:endParaRPr sz="1800">
              <a:latin typeface="Courier New"/>
              <a:cs typeface="Courier New"/>
            </a:endParaRPr>
          </a:p>
          <a:p>
            <a:pPr marL="12700">
              <a:lnSpc>
                <a:spcPct val="100000"/>
              </a:lnSpc>
              <a:spcBef>
                <a:spcPts val="1065"/>
              </a:spcBef>
            </a:pPr>
            <a:r>
              <a:rPr sz="1800" spc="-5" dirty="0">
                <a:solidFill>
                  <a:srgbClr val="FFFFFF"/>
                </a:solidFill>
                <a:latin typeface="Courier New"/>
                <a:cs typeface="Courier New"/>
              </a:rPr>
              <a:t>[0.00037010075175203383,</a:t>
            </a:r>
            <a:r>
              <a:rPr sz="1800" spc="25" dirty="0">
                <a:solidFill>
                  <a:srgbClr val="FFFFFF"/>
                </a:solidFill>
                <a:latin typeface="Courier New"/>
                <a:cs typeface="Courier New"/>
              </a:rPr>
              <a:t> </a:t>
            </a:r>
            <a:r>
              <a:rPr sz="1800" spc="-5" dirty="0">
                <a:solidFill>
                  <a:srgbClr val="FFFFFF"/>
                </a:solidFill>
                <a:latin typeface="Courier New"/>
                <a:cs typeface="Courier New"/>
              </a:rPr>
              <a:t>...,</a:t>
            </a:r>
            <a:r>
              <a:rPr sz="1800" spc="25" dirty="0">
                <a:solidFill>
                  <a:srgbClr val="FFFFFF"/>
                </a:solidFill>
                <a:latin typeface="Courier New"/>
                <a:cs typeface="Courier New"/>
              </a:rPr>
              <a:t> </a:t>
            </a:r>
            <a:r>
              <a:rPr sz="1800" spc="-5" dirty="0">
                <a:solidFill>
                  <a:srgbClr val="FFFFFF"/>
                </a:solidFill>
                <a:latin typeface="Courier New"/>
                <a:cs typeface="Courier New"/>
              </a:rPr>
              <a:t>-0.021759100258350372]</a:t>
            </a:r>
            <a:endParaRPr sz="1800">
              <a:latin typeface="Courier New"/>
              <a:cs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10564495"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490" dirty="0"/>
              <a:t>x</a:t>
            </a:r>
            <a:r>
              <a:rPr sz="4500" spc="-15" dirty="0"/>
              <a:t>a</a:t>
            </a:r>
            <a:r>
              <a:rPr sz="4500" spc="-305" dirty="0"/>
              <a:t>m</a:t>
            </a:r>
            <a:r>
              <a:rPr sz="4500" spc="-185" dirty="0"/>
              <a:t>p</a:t>
            </a:r>
            <a:r>
              <a:rPr sz="4500" spc="-285" dirty="0"/>
              <a:t>l</a:t>
            </a:r>
            <a:r>
              <a:rPr sz="4500" spc="-160" dirty="0"/>
              <a:t>e</a:t>
            </a:r>
            <a:r>
              <a:rPr sz="4500" spc="-430" dirty="0"/>
              <a:t>:</a:t>
            </a:r>
            <a:r>
              <a:rPr sz="4500" spc="-165" dirty="0"/>
              <a:t> </a:t>
            </a:r>
            <a:r>
              <a:rPr sz="4500" spc="340" dirty="0"/>
              <a:t>C</a:t>
            </a:r>
            <a:r>
              <a:rPr sz="4500" spc="-240" dirty="0"/>
              <a:t>o</a:t>
            </a:r>
            <a:r>
              <a:rPr sz="4500" spc="-305" dirty="0"/>
              <a:t>m</a:t>
            </a:r>
            <a:r>
              <a:rPr sz="4500" spc="-140" dirty="0"/>
              <a:t>p</a:t>
            </a:r>
            <a:r>
              <a:rPr sz="4500" spc="-15" dirty="0"/>
              <a:t>a</a:t>
            </a:r>
            <a:r>
              <a:rPr sz="4500" spc="-240" dirty="0"/>
              <a:t>r</a:t>
            </a:r>
            <a:r>
              <a:rPr sz="4500" spc="-260" dirty="0"/>
              <a:t>i</a:t>
            </a:r>
            <a:r>
              <a:rPr sz="4500" spc="-365" dirty="0"/>
              <a:t>n</a:t>
            </a:r>
            <a:r>
              <a:rPr sz="4500" spc="-5" dirty="0"/>
              <a:t>g</a:t>
            </a:r>
            <a:r>
              <a:rPr sz="4500" spc="-165" dirty="0"/>
              <a:t> </a:t>
            </a:r>
            <a:r>
              <a:rPr sz="4500" spc="-310" dirty="0"/>
              <a:t>h</a:t>
            </a:r>
            <a:r>
              <a:rPr sz="4500" spc="-160" dirty="0"/>
              <a:t>e</a:t>
            </a:r>
            <a:r>
              <a:rPr sz="4500" spc="-60" dirty="0"/>
              <a:t>a</a:t>
            </a:r>
            <a:r>
              <a:rPr sz="4500" spc="-140" dirty="0"/>
              <a:t>d</a:t>
            </a:r>
            <a:r>
              <a:rPr sz="4500" spc="-240" dirty="0"/>
              <a:t>l</a:t>
            </a:r>
            <a:r>
              <a:rPr sz="4500" spc="-260" dirty="0"/>
              <a:t>i</a:t>
            </a:r>
            <a:r>
              <a:rPr sz="4500" spc="-325" dirty="0"/>
              <a:t>n</a:t>
            </a:r>
            <a:r>
              <a:rPr sz="4500" spc="-75" dirty="0"/>
              <a:t>e</a:t>
            </a:r>
            <a:r>
              <a:rPr sz="4500" spc="-165" dirty="0"/>
              <a:t> </a:t>
            </a:r>
            <a:r>
              <a:rPr sz="4500" spc="-280" dirty="0"/>
              <a:t>s</a:t>
            </a:r>
            <a:r>
              <a:rPr sz="4500" spc="-260" dirty="0"/>
              <a:t>i</a:t>
            </a:r>
            <a:r>
              <a:rPr sz="4500" spc="-300" dirty="0"/>
              <a:t>m</a:t>
            </a:r>
            <a:r>
              <a:rPr sz="4500" spc="-260" dirty="0"/>
              <a:t>i</a:t>
            </a:r>
            <a:r>
              <a:rPr sz="4500" spc="-285" dirty="0"/>
              <a:t>l</a:t>
            </a:r>
            <a:r>
              <a:rPr sz="4500" spc="-15" dirty="0"/>
              <a:t>a</a:t>
            </a:r>
            <a:r>
              <a:rPr sz="4500" spc="-240" dirty="0"/>
              <a:t>r</a:t>
            </a:r>
            <a:r>
              <a:rPr sz="4500" spc="-285" dirty="0"/>
              <a:t>i</a:t>
            </a:r>
            <a:r>
              <a:rPr sz="4500" spc="-229" dirty="0"/>
              <a:t>t</a:t>
            </a:r>
            <a:r>
              <a:rPr sz="4500" spc="80" dirty="0"/>
              <a:t>y</a:t>
            </a:r>
            <a:endParaRPr sz="4500"/>
          </a:p>
        </p:txBody>
      </p:sp>
      <p:pic>
        <p:nvPicPr>
          <p:cNvPr id="3" name="object 3"/>
          <p:cNvPicPr/>
          <p:nvPr/>
        </p:nvPicPr>
        <p:blipFill>
          <a:blip r:embed="rId2" cstate="print"/>
          <a:stretch>
            <a:fillRect/>
          </a:stretch>
        </p:blipFill>
        <p:spPr>
          <a:xfrm>
            <a:off x="491289" y="1166812"/>
            <a:ext cx="14574918" cy="5424653"/>
          </a:xfrm>
          <a:prstGeom prst="rect">
            <a:avLst/>
          </a:prstGeom>
        </p:spPr>
      </p:pic>
      <p:sp>
        <p:nvSpPr>
          <p:cNvPr id="4" name="object 4"/>
          <p:cNvSpPr/>
          <p:nvPr/>
        </p:nvSpPr>
        <p:spPr>
          <a:xfrm>
            <a:off x="491289" y="6837111"/>
            <a:ext cx="14575155" cy="675640"/>
          </a:xfrm>
          <a:custGeom>
            <a:avLst/>
            <a:gdLst/>
            <a:ahLst/>
            <a:cxnLst/>
            <a:rect l="l" t="t" r="r" b="b"/>
            <a:pathLst>
              <a:path w="14575155" h="675640">
                <a:moveTo>
                  <a:pt x="14498413" y="675522"/>
                </a:moveTo>
                <a:lnTo>
                  <a:pt x="76505" y="675522"/>
                </a:lnTo>
                <a:lnTo>
                  <a:pt x="71180" y="674997"/>
                </a:lnTo>
                <a:lnTo>
                  <a:pt x="31920" y="658735"/>
                </a:lnTo>
                <a:lnTo>
                  <a:pt x="4175" y="620007"/>
                </a:lnTo>
                <a:lnTo>
                  <a:pt x="0" y="599017"/>
                </a:lnTo>
                <a:lnTo>
                  <a:pt x="0" y="593641"/>
                </a:lnTo>
                <a:lnTo>
                  <a:pt x="0" y="76504"/>
                </a:lnTo>
                <a:lnTo>
                  <a:pt x="16786" y="31920"/>
                </a:lnTo>
                <a:lnTo>
                  <a:pt x="55513" y="4174"/>
                </a:lnTo>
                <a:lnTo>
                  <a:pt x="76505" y="0"/>
                </a:lnTo>
                <a:lnTo>
                  <a:pt x="14498413" y="0"/>
                </a:lnTo>
                <a:lnTo>
                  <a:pt x="14542998" y="16785"/>
                </a:lnTo>
                <a:lnTo>
                  <a:pt x="14570742" y="55512"/>
                </a:lnTo>
                <a:lnTo>
                  <a:pt x="14574918" y="76504"/>
                </a:lnTo>
                <a:lnTo>
                  <a:pt x="14574918" y="599017"/>
                </a:lnTo>
                <a:lnTo>
                  <a:pt x="14558132" y="643601"/>
                </a:lnTo>
                <a:lnTo>
                  <a:pt x="14519404" y="671346"/>
                </a:lnTo>
                <a:lnTo>
                  <a:pt x="14503737" y="674997"/>
                </a:lnTo>
                <a:lnTo>
                  <a:pt x="14498413" y="675522"/>
                </a:lnTo>
                <a:close/>
              </a:path>
            </a:pathLst>
          </a:custGeom>
          <a:solidFill>
            <a:srgbClr val="04182D"/>
          </a:solidFill>
        </p:spPr>
        <p:txBody>
          <a:bodyPr wrap="square" lIns="0" tIns="0" rIns="0" bIns="0" rtlCol="0"/>
          <a:lstStyle/>
          <a:p>
            <a:endParaRPr/>
          </a:p>
        </p:txBody>
      </p:sp>
      <p:sp>
        <p:nvSpPr>
          <p:cNvPr id="5" name="object 5"/>
          <p:cNvSpPr txBox="1"/>
          <p:nvPr/>
        </p:nvSpPr>
        <p:spPr>
          <a:xfrm>
            <a:off x="611007" y="1200539"/>
            <a:ext cx="8930640" cy="5184140"/>
          </a:xfrm>
          <a:prstGeom prst="rect">
            <a:avLst/>
          </a:prstGeom>
        </p:spPr>
        <p:txBody>
          <a:bodyPr vert="horz" wrap="square" lIns="0" tIns="12065" rIns="0" bIns="0" rtlCol="0">
            <a:spAutoFit/>
          </a:bodyPr>
          <a:lstStyle/>
          <a:p>
            <a:pPr marL="12700" marR="4178935">
              <a:lnSpc>
                <a:spcPct val="141800"/>
              </a:lnSpc>
              <a:spcBef>
                <a:spcPts val="95"/>
              </a:spcBef>
            </a:pPr>
            <a:r>
              <a:rPr sz="1800" spc="10" dirty="0">
                <a:latin typeface="Courier New"/>
                <a:cs typeface="Courier New"/>
              </a:rPr>
              <a:t>from </a:t>
            </a:r>
            <a:r>
              <a:rPr sz="1800" spc="10" dirty="0">
                <a:solidFill>
                  <a:srgbClr val="04182D"/>
                </a:solidFill>
                <a:latin typeface="Courier New"/>
                <a:cs typeface="Courier New"/>
              </a:rPr>
              <a:t>scipy.spatial </a:t>
            </a:r>
            <a:r>
              <a:rPr sz="1800" spc="10" dirty="0">
                <a:latin typeface="Courier New"/>
                <a:cs typeface="Courier New"/>
              </a:rPr>
              <a:t>import </a:t>
            </a:r>
            <a:r>
              <a:rPr sz="1800" spc="10" dirty="0">
                <a:solidFill>
                  <a:srgbClr val="04182D"/>
                </a:solidFill>
                <a:latin typeface="Courier New"/>
                <a:cs typeface="Courier New"/>
              </a:rPr>
              <a:t>distance </a:t>
            </a:r>
            <a:r>
              <a:rPr sz="1800" spc="-1070" dirty="0">
                <a:solidFill>
                  <a:srgbClr val="04182D"/>
                </a:solidFill>
                <a:latin typeface="Courier New"/>
                <a:cs typeface="Courier New"/>
              </a:rPr>
              <a:t> </a:t>
            </a:r>
            <a:r>
              <a:rPr sz="1800" spc="10" dirty="0">
                <a:latin typeface="Courier New"/>
                <a:cs typeface="Courier New"/>
              </a:rPr>
              <a:t>import</a:t>
            </a:r>
            <a:r>
              <a:rPr sz="1800" spc="5" dirty="0">
                <a:latin typeface="Courier New"/>
                <a:cs typeface="Courier New"/>
              </a:rPr>
              <a:t> </a:t>
            </a:r>
            <a:r>
              <a:rPr sz="1800" spc="10" dirty="0">
                <a:solidFill>
                  <a:srgbClr val="04182D"/>
                </a:solidFill>
                <a:latin typeface="Courier New"/>
                <a:cs typeface="Courier New"/>
              </a:rPr>
              <a:t>numpy</a:t>
            </a:r>
            <a:r>
              <a:rPr sz="1800" spc="5" dirty="0">
                <a:solidFill>
                  <a:srgbClr val="04182D"/>
                </a:solidFill>
                <a:latin typeface="Courier New"/>
                <a:cs typeface="Courier New"/>
              </a:rPr>
              <a:t> </a:t>
            </a:r>
            <a:r>
              <a:rPr sz="1800" spc="10" dirty="0">
                <a:latin typeface="Courier New"/>
                <a:cs typeface="Courier New"/>
              </a:rPr>
              <a:t>as </a:t>
            </a:r>
            <a:r>
              <a:rPr sz="1800" spc="10" dirty="0">
                <a:solidFill>
                  <a:srgbClr val="04182D"/>
                </a:solidFill>
                <a:latin typeface="Courier New"/>
                <a:cs typeface="Courier New"/>
              </a:rPr>
              <a:t>np</a:t>
            </a:r>
            <a:endParaRPr sz="1800">
              <a:latin typeface="Courier New"/>
              <a:cs typeface="Courier New"/>
            </a:endParaRPr>
          </a:p>
          <a:p>
            <a:pPr>
              <a:lnSpc>
                <a:spcPct val="100000"/>
              </a:lnSpc>
            </a:pPr>
            <a:endParaRPr sz="2200">
              <a:latin typeface="Courier New"/>
              <a:cs typeface="Courier New"/>
            </a:endParaRPr>
          </a:p>
          <a:p>
            <a:pPr marL="12700">
              <a:lnSpc>
                <a:spcPct val="100000"/>
              </a:lnSpc>
              <a:spcBef>
                <a:spcPts val="1470"/>
              </a:spcBef>
            </a:pPr>
            <a:r>
              <a:rPr sz="1800" spc="10" dirty="0">
                <a:solidFill>
                  <a:srgbClr val="04182D"/>
                </a:solidFill>
                <a:latin typeface="Courier New"/>
                <a:cs typeface="Courier New"/>
              </a:rPr>
              <a:t>search_text</a:t>
            </a:r>
            <a:r>
              <a:rPr sz="1800" spc="-15" dirty="0">
                <a:solidFill>
                  <a:srgbClr val="04182D"/>
                </a:solidFill>
                <a:latin typeface="Courier New"/>
                <a:cs typeface="Courier New"/>
              </a:rPr>
              <a:t> </a:t>
            </a:r>
            <a:r>
              <a:rPr sz="1800" spc="15" dirty="0">
                <a:solidFill>
                  <a:srgbClr val="04182D"/>
                </a:solidFill>
                <a:latin typeface="Courier New"/>
                <a:cs typeface="Courier New"/>
              </a:rPr>
              <a:t>=</a:t>
            </a:r>
            <a:r>
              <a:rPr sz="1800" spc="-10" dirty="0">
                <a:solidFill>
                  <a:srgbClr val="04182D"/>
                </a:solidFill>
                <a:latin typeface="Courier New"/>
                <a:cs typeface="Courier New"/>
              </a:rPr>
              <a:t> </a:t>
            </a:r>
            <a:r>
              <a:rPr sz="1800" spc="10" dirty="0">
                <a:solidFill>
                  <a:srgbClr val="BE2F72"/>
                </a:solidFill>
                <a:latin typeface="Courier New"/>
                <a:cs typeface="Courier New"/>
              </a:rPr>
              <a:t>"computer"</a:t>
            </a:r>
            <a:endParaRPr sz="1800">
              <a:latin typeface="Courier New"/>
              <a:cs typeface="Courier New"/>
            </a:endParaRPr>
          </a:p>
          <a:p>
            <a:pPr marL="12700">
              <a:lnSpc>
                <a:spcPct val="100000"/>
              </a:lnSpc>
              <a:spcBef>
                <a:spcPts val="1065"/>
              </a:spcBef>
            </a:pPr>
            <a:r>
              <a:rPr sz="1800" spc="10" dirty="0">
                <a:solidFill>
                  <a:srgbClr val="04182D"/>
                </a:solidFill>
                <a:latin typeface="Courier New"/>
                <a:cs typeface="Courier New"/>
              </a:rPr>
              <a:t>search_embedding</a:t>
            </a:r>
            <a:r>
              <a:rPr sz="1800" dirty="0">
                <a:solidFill>
                  <a:srgbClr val="04182D"/>
                </a:solidFill>
                <a:latin typeface="Courier New"/>
                <a:cs typeface="Courier New"/>
              </a:rPr>
              <a:t> </a:t>
            </a:r>
            <a:r>
              <a:rPr sz="1800" spc="15" dirty="0">
                <a:solidFill>
                  <a:srgbClr val="04182D"/>
                </a:solidFill>
                <a:latin typeface="Courier New"/>
                <a:cs typeface="Courier New"/>
              </a:rPr>
              <a:t>=</a:t>
            </a:r>
            <a:r>
              <a:rPr sz="1800" spc="5" dirty="0">
                <a:solidFill>
                  <a:srgbClr val="04182D"/>
                </a:solidFill>
                <a:latin typeface="Courier New"/>
                <a:cs typeface="Courier New"/>
              </a:rPr>
              <a:t> </a:t>
            </a:r>
            <a:r>
              <a:rPr sz="1800" spc="10" dirty="0">
                <a:solidFill>
                  <a:srgbClr val="04182D"/>
                </a:solidFill>
                <a:latin typeface="Courier New"/>
                <a:cs typeface="Courier New"/>
              </a:rPr>
              <a:t>create_embeddings(search_text)[</a:t>
            </a:r>
            <a:r>
              <a:rPr sz="1800" spc="10" dirty="0">
                <a:solidFill>
                  <a:srgbClr val="BE2F72"/>
                </a:solidFill>
                <a:latin typeface="Courier New"/>
                <a:cs typeface="Courier New"/>
              </a:rPr>
              <a:t>0</a:t>
            </a:r>
            <a:r>
              <a:rPr sz="1800" spc="10" dirty="0">
                <a:solidFill>
                  <a:srgbClr val="04182D"/>
                </a:solidFill>
                <a:latin typeface="Courier New"/>
                <a:cs typeface="Courier New"/>
              </a:rPr>
              <a:t>]</a:t>
            </a:r>
            <a:endParaRPr sz="1800">
              <a:latin typeface="Courier New"/>
              <a:cs typeface="Courier New"/>
            </a:endParaRPr>
          </a:p>
          <a:p>
            <a:pPr>
              <a:lnSpc>
                <a:spcPct val="100000"/>
              </a:lnSpc>
            </a:pPr>
            <a:endParaRPr sz="2200">
              <a:latin typeface="Courier New"/>
              <a:cs typeface="Courier New"/>
            </a:endParaRPr>
          </a:p>
          <a:p>
            <a:pPr marL="12700">
              <a:lnSpc>
                <a:spcPct val="100000"/>
              </a:lnSpc>
              <a:spcBef>
                <a:spcPts val="1470"/>
              </a:spcBef>
            </a:pPr>
            <a:r>
              <a:rPr sz="1800" spc="10" dirty="0">
                <a:solidFill>
                  <a:srgbClr val="04182D"/>
                </a:solidFill>
                <a:latin typeface="Courier New"/>
                <a:cs typeface="Courier New"/>
              </a:rPr>
              <a:t>distances</a:t>
            </a:r>
            <a:r>
              <a:rPr sz="1800" spc="-20" dirty="0">
                <a:solidFill>
                  <a:srgbClr val="04182D"/>
                </a:solidFill>
                <a:latin typeface="Courier New"/>
                <a:cs typeface="Courier New"/>
              </a:rPr>
              <a:t> </a:t>
            </a:r>
            <a:r>
              <a:rPr sz="1800" spc="15" dirty="0">
                <a:solidFill>
                  <a:srgbClr val="04182D"/>
                </a:solidFill>
                <a:latin typeface="Courier New"/>
                <a:cs typeface="Courier New"/>
              </a:rPr>
              <a:t>=</a:t>
            </a:r>
            <a:r>
              <a:rPr sz="1800" spc="-20" dirty="0">
                <a:solidFill>
                  <a:srgbClr val="04182D"/>
                </a:solidFill>
                <a:latin typeface="Courier New"/>
                <a:cs typeface="Courier New"/>
              </a:rPr>
              <a:t> </a:t>
            </a:r>
            <a:r>
              <a:rPr sz="1800" spc="10" dirty="0">
                <a:solidFill>
                  <a:srgbClr val="04182D"/>
                </a:solidFill>
                <a:latin typeface="Courier New"/>
                <a:cs typeface="Courier New"/>
              </a:rPr>
              <a:t>[]</a:t>
            </a:r>
            <a:endParaRPr sz="1800">
              <a:latin typeface="Courier New"/>
              <a:cs typeface="Courier New"/>
            </a:endParaRPr>
          </a:p>
          <a:p>
            <a:pPr marL="12700">
              <a:lnSpc>
                <a:spcPct val="100000"/>
              </a:lnSpc>
              <a:spcBef>
                <a:spcPts val="1065"/>
              </a:spcBef>
            </a:pPr>
            <a:r>
              <a:rPr sz="1800" spc="10" dirty="0">
                <a:latin typeface="Courier New"/>
                <a:cs typeface="Courier New"/>
              </a:rPr>
              <a:t>for</a:t>
            </a:r>
            <a:r>
              <a:rPr sz="1800" spc="-10" dirty="0">
                <a:latin typeface="Courier New"/>
                <a:cs typeface="Courier New"/>
              </a:rPr>
              <a:t> </a:t>
            </a:r>
            <a:r>
              <a:rPr sz="1800" spc="10" dirty="0">
                <a:solidFill>
                  <a:srgbClr val="04182D"/>
                </a:solidFill>
                <a:latin typeface="Courier New"/>
                <a:cs typeface="Courier New"/>
              </a:rPr>
              <a:t>article</a:t>
            </a:r>
            <a:r>
              <a:rPr sz="1800" spc="-5" dirty="0">
                <a:solidFill>
                  <a:srgbClr val="04182D"/>
                </a:solidFill>
                <a:latin typeface="Courier New"/>
                <a:cs typeface="Courier New"/>
              </a:rPr>
              <a:t> </a:t>
            </a:r>
            <a:r>
              <a:rPr sz="1800" spc="10" dirty="0">
                <a:latin typeface="Courier New"/>
                <a:cs typeface="Courier New"/>
              </a:rPr>
              <a:t>in</a:t>
            </a:r>
            <a:r>
              <a:rPr sz="1800" spc="-5" dirty="0">
                <a:latin typeface="Courier New"/>
                <a:cs typeface="Courier New"/>
              </a:rPr>
              <a:t> </a:t>
            </a:r>
            <a:r>
              <a:rPr sz="1800" spc="10" dirty="0">
                <a:solidFill>
                  <a:srgbClr val="04182D"/>
                </a:solidFill>
                <a:latin typeface="Courier New"/>
                <a:cs typeface="Courier New"/>
              </a:rPr>
              <a:t>articles:</a:t>
            </a:r>
            <a:endParaRPr sz="1800">
              <a:latin typeface="Courier New"/>
              <a:cs typeface="Courier New"/>
            </a:endParaRPr>
          </a:p>
          <a:p>
            <a:pPr marL="290830" marR="5080">
              <a:lnSpc>
                <a:spcPct val="141800"/>
              </a:lnSpc>
              <a:spcBef>
                <a:spcPts val="160"/>
              </a:spcBef>
            </a:pPr>
            <a:r>
              <a:rPr sz="1800" spc="10" dirty="0">
                <a:solidFill>
                  <a:srgbClr val="04182D"/>
                </a:solidFill>
                <a:latin typeface="Courier New"/>
                <a:cs typeface="Courier New"/>
              </a:rPr>
              <a:t>dist </a:t>
            </a:r>
            <a:r>
              <a:rPr sz="1800" spc="15" dirty="0">
                <a:solidFill>
                  <a:srgbClr val="04182D"/>
                </a:solidFill>
                <a:latin typeface="Courier New"/>
                <a:cs typeface="Courier New"/>
              </a:rPr>
              <a:t>= </a:t>
            </a:r>
            <a:r>
              <a:rPr sz="1800" spc="10" dirty="0">
                <a:solidFill>
                  <a:srgbClr val="04182D"/>
                </a:solidFill>
                <a:latin typeface="Courier New"/>
                <a:cs typeface="Courier New"/>
              </a:rPr>
              <a:t>distance.cosine(search_embedding, article[</a:t>
            </a:r>
            <a:r>
              <a:rPr sz="1800" spc="10" dirty="0">
                <a:solidFill>
                  <a:srgbClr val="BE2F72"/>
                </a:solidFill>
                <a:latin typeface="Courier New"/>
                <a:cs typeface="Courier New"/>
              </a:rPr>
              <a:t>"embedding"</a:t>
            </a:r>
            <a:r>
              <a:rPr sz="1800" spc="10" dirty="0">
                <a:solidFill>
                  <a:srgbClr val="04182D"/>
                </a:solidFill>
                <a:latin typeface="Courier New"/>
                <a:cs typeface="Courier New"/>
              </a:rPr>
              <a:t>]) </a:t>
            </a:r>
            <a:r>
              <a:rPr sz="1800" spc="-1070" dirty="0">
                <a:solidFill>
                  <a:srgbClr val="04182D"/>
                </a:solidFill>
                <a:latin typeface="Courier New"/>
                <a:cs typeface="Courier New"/>
              </a:rPr>
              <a:t> </a:t>
            </a:r>
            <a:r>
              <a:rPr sz="1800" spc="10" dirty="0">
                <a:solidFill>
                  <a:srgbClr val="04182D"/>
                </a:solidFill>
                <a:latin typeface="Courier New"/>
                <a:cs typeface="Courier New"/>
              </a:rPr>
              <a:t>distances.append(dist)</a:t>
            </a:r>
            <a:endParaRPr sz="1800">
              <a:latin typeface="Courier New"/>
              <a:cs typeface="Courier New"/>
            </a:endParaRPr>
          </a:p>
          <a:p>
            <a:pPr>
              <a:lnSpc>
                <a:spcPct val="100000"/>
              </a:lnSpc>
              <a:spcBef>
                <a:spcPts val="5"/>
              </a:spcBef>
            </a:pPr>
            <a:endParaRPr sz="2700">
              <a:latin typeface="Courier New"/>
              <a:cs typeface="Courier New"/>
            </a:endParaRPr>
          </a:p>
          <a:p>
            <a:pPr marL="12700" marR="3204845">
              <a:lnSpc>
                <a:spcPct val="149200"/>
              </a:lnSpc>
            </a:pPr>
            <a:r>
              <a:rPr sz="1800" spc="10" dirty="0">
                <a:solidFill>
                  <a:srgbClr val="04182D"/>
                </a:solidFill>
                <a:latin typeface="Courier New"/>
                <a:cs typeface="Courier New"/>
              </a:rPr>
              <a:t>min_dist_ind </a:t>
            </a:r>
            <a:r>
              <a:rPr sz="1800" spc="15" dirty="0">
                <a:solidFill>
                  <a:srgbClr val="04182D"/>
                </a:solidFill>
                <a:latin typeface="Courier New"/>
                <a:cs typeface="Courier New"/>
              </a:rPr>
              <a:t>= </a:t>
            </a:r>
            <a:r>
              <a:rPr sz="1800" spc="10" dirty="0">
                <a:solidFill>
                  <a:srgbClr val="04182D"/>
                </a:solidFill>
                <a:latin typeface="Courier New"/>
                <a:cs typeface="Courier New"/>
              </a:rPr>
              <a:t>np.argmin(distances) </a:t>
            </a:r>
            <a:r>
              <a:rPr sz="1800" spc="15" dirty="0">
                <a:solidFill>
                  <a:srgbClr val="04182D"/>
                </a:solidFill>
                <a:latin typeface="Courier New"/>
                <a:cs typeface="Courier New"/>
              </a:rPr>
              <a:t> </a:t>
            </a:r>
            <a:r>
              <a:rPr sz="1800" spc="10" dirty="0">
                <a:solidFill>
                  <a:srgbClr val="008600"/>
                </a:solidFill>
                <a:latin typeface="Courier New"/>
                <a:cs typeface="Courier New"/>
              </a:rPr>
              <a:t>print</a:t>
            </a:r>
            <a:r>
              <a:rPr sz="1800" spc="10" dirty="0">
                <a:solidFill>
                  <a:srgbClr val="04182D"/>
                </a:solidFill>
                <a:latin typeface="Courier New"/>
                <a:cs typeface="Courier New"/>
              </a:rPr>
              <a:t>(articles[min_dist_ind][</a:t>
            </a:r>
            <a:r>
              <a:rPr sz="1800" spc="10" dirty="0">
                <a:solidFill>
                  <a:srgbClr val="BE2F72"/>
                </a:solidFill>
                <a:latin typeface="Courier New"/>
                <a:cs typeface="Courier New"/>
              </a:rPr>
              <a:t>'headline'</a:t>
            </a:r>
            <a:r>
              <a:rPr sz="1800" spc="10" dirty="0">
                <a:solidFill>
                  <a:srgbClr val="04182D"/>
                </a:solidFill>
                <a:latin typeface="Courier New"/>
                <a:cs typeface="Courier New"/>
              </a:rPr>
              <a:t>])</a:t>
            </a:r>
            <a:endParaRPr sz="1800">
              <a:latin typeface="Courier New"/>
              <a:cs typeface="Courier New"/>
            </a:endParaRPr>
          </a:p>
        </p:txBody>
      </p:sp>
      <p:sp>
        <p:nvSpPr>
          <p:cNvPr id="6" name="object 6"/>
          <p:cNvSpPr txBox="1"/>
          <p:nvPr/>
        </p:nvSpPr>
        <p:spPr>
          <a:xfrm>
            <a:off x="611007" y="7001684"/>
            <a:ext cx="10043795" cy="304165"/>
          </a:xfrm>
          <a:prstGeom prst="rect">
            <a:avLst/>
          </a:prstGeom>
        </p:spPr>
        <p:txBody>
          <a:bodyPr vert="horz" wrap="square" lIns="0" tIns="15875" rIns="0" bIns="0" rtlCol="0">
            <a:spAutoFit/>
          </a:bodyPr>
          <a:lstStyle/>
          <a:p>
            <a:pPr marL="12700">
              <a:lnSpc>
                <a:spcPct val="100000"/>
              </a:lnSpc>
              <a:spcBef>
                <a:spcPts val="125"/>
              </a:spcBef>
            </a:pPr>
            <a:r>
              <a:rPr sz="1800" spc="10" dirty="0">
                <a:solidFill>
                  <a:srgbClr val="FFFFFF"/>
                </a:solidFill>
                <a:latin typeface="Courier New"/>
                <a:cs typeface="Courier New"/>
              </a:rPr>
              <a:t>Tech</a:t>
            </a:r>
            <a:r>
              <a:rPr sz="1800" spc="15" dirty="0">
                <a:solidFill>
                  <a:srgbClr val="FFFFFF"/>
                </a:solidFill>
                <a:latin typeface="Courier New"/>
                <a:cs typeface="Courier New"/>
              </a:rPr>
              <a:t> </a:t>
            </a:r>
            <a:r>
              <a:rPr sz="1800" spc="10" dirty="0">
                <a:solidFill>
                  <a:srgbClr val="FFFFFF"/>
                </a:solidFill>
                <a:latin typeface="Courier New"/>
                <a:cs typeface="Courier New"/>
              </a:rPr>
              <a:t>Company</a:t>
            </a:r>
            <a:r>
              <a:rPr sz="1800" spc="15" dirty="0">
                <a:solidFill>
                  <a:srgbClr val="FFFFFF"/>
                </a:solidFill>
                <a:latin typeface="Courier New"/>
                <a:cs typeface="Courier New"/>
              </a:rPr>
              <a:t> </a:t>
            </a:r>
            <a:r>
              <a:rPr sz="1800" spc="10" dirty="0">
                <a:solidFill>
                  <a:srgbClr val="FFFFFF"/>
                </a:solidFill>
                <a:latin typeface="Courier New"/>
                <a:cs typeface="Courier New"/>
              </a:rPr>
              <a:t>Launches</a:t>
            </a:r>
            <a:r>
              <a:rPr sz="1800" spc="15" dirty="0">
                <a:solidFill>
                  <a:srgbClr val="FFFFFF"/>
                </a:solidFill>
                <a:latin typeface="Courier New"/>
                <a:cs typeface="Courier New"/>
              </a:rPr>
              <a:t> </a:t>
            </a:r>
            <a:r>
              <a:rPr sz="1800" spc="10" dirty="0">
                <a:solidFill>
                  <a:srgbClr val="FFFFFF"/>
                </a:solidFill>
                <a:latin typeface="Courier New"/>
                <a:cs typeface="Courier New"/>
              </a:rPr>
              <a:t>Innovative</a:t>
            </a:r>
            <a:r>
              <a:rPr sz="1800" spc="15" dirty="0">
                <a:solidFill>
                  <a:srgbClr val="FFFFFF"/>
                </a:solidFill>
                <a:latin typeface="Courier New"/>
                <a:cs typeface="Courier New"/>
              </a:rPr>
              <a:t> </a:t>
            </a:r>
            <a:r>
              <a:rPr sz="1800" spc="10" dirty="0">
                <a:solidFill>
                  <a:srgbClr val="FFFFFF"/>
                </a:solidFill>
                <a:latin typeface="Courier New"/>
                <a:cs typeface="Courier New"/>
              </a:rPr>
              <a:t>Product</a:t>
            </a:r>
            <a:r>
              <a:rPr sz="1800" spc="15" dirty="0">
                <a:solidFill>
                  <a:srgbClr val="FFFFFF"/>
                </a:solidFill>
                <a:latin typeface="Courier New"/>
                <a:cs typeface="Courier New"/>
              </a:rPr>
              <a:t> </a:t>
            </a:r>
            <a:r>
              <a:rPr sz="1800" spc="10" dirty="0">
                <a:solidFill>
                  <a:srgbClr val="FFFFFF"/>
                </a:solidFill>
                <a:latin typeface="Courier New"/>
                <a:cs typeface="Courier New"/>
              </a:rPr>
              <a:t>to</a:t>
            </a:r>
            <a:r>
              <a:rPr sz="1800" spc="15" dirty="0">
                <a:solidFill>
                  <a:srgbClr val="FFFFFF"/>
                </a:solidFill>
                <a:latin typeface="Courier New"/>
                <a:cs typeface="Courier New"/>
              </a:rPr>
              <a:t> </a:t>
            </a:r>
            <a:r>
              <a:rPr sz="1800" spc="10" dirty="0">
                <a:solidFill>
                  <a:srgbClr val="FFFFFF"/>
                </a:solidFill>
                <a:latin typeface="Courier New"/>
                <a:cs typeface="Courier New"/>
              </a:rPr>
              <a:t>Improve</a:t>
            </a:r>
            <a:r>
              <a:rPr sz="1800" spc="15" dirty="0">
                <a:solidFill>
                  <a:srgbClr val="FFFFFF"/>
                </a:solidFill>
                <a:latin typeface="Courier New"/>
                <a:cs typeface="Courier New"/>
              </a:rPr>
              <a:t> </a:t>
            </a:r>
            <a:r>
              <a:rPr sz="1800" spc="10" dirty="0">
                <a:solidFill>
                  <a:srgbClr val="FFFFFF"/>
                </a:solidFill>
                <a:latin typeface="Courier New"/>
                <a:cs typeface="Courier New"/>
              </a:rPr>
              <a:t>Online</a:t>
            </a:r>
            <a:r>
              <a:rPr sz="1800" spc="15" dirty="0">
                <a:solidFill>
                  <a:srgbClr val="FFFFFF"/>
                </a:solidFill>
                <a:latin typeface="Courier New"/>
                <a:cs typeface="Courier New"/>
              </a:rPr>
              <a:t> </a:t>
            </a:r>
            <a:r>
              <a:rPr sz="1800" spc="10" dirty="0">
                <a:solidFill>
                  <a:srgbClr val="FFFFFF"/>
                </a:solidFill>
                <a:latin typeface="Courier New"/>
                <a:cs typeface="Courier New"/>
              </a:rPr>
              <a:t>Accessibility</a:t>
            </a:r>
            <a:endParaRPr sz="1800">
              <a:latin typeface="Courier New"/>
              <a:cs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1759" y="1351045"/>
            <a:ext cx="102352" cy="102351"/>
          </a:xfrm>
          <a:prstGeom prst="rect">
            <a:avLst/>
          </a:prstGeom>
        </p:spPr>
      </p:pic>
      <p:pic>
        <p:nvPicPr>
          <p:cNvPr id="3" name="object 3"/>
          <p:cNvPicPr/>
          <p:nvPr/>
        </p:nvPicPr>
        <p:blipFill>
          <a:blip r:embed="rId3" cstate="print"/>
          <a:stretch>
            <a:fillRect/>
          </a:stretch>
        </p:blipFill>
        <p:spPr>
          <a:xfrm>
            <a:off x="511759" y="2006097"/>
            <a:ext cx="102352" cy="102351"/>
          </a:xfrm>
          <a:prstGeom prst="rect">
            <a:avLst/>
          </a:prstGeom>
        </p:spPr>
      </p:pic>
      <p:sp>
        <p:nvSpPr>
          <p:cNvPr id="4" name="object 4"/>
          <p:cNvSpPr txBox="1">
            <a:spLocks noGrp="1"/>
          </p:cNvSpPr>
          <p:nvPr>
            <p:ph type="title"/>
          </p:nvPr>
        </p:nvSpPr>
        <p:spPr>
          <a:xfrm>
            <a:off x="478589" y="0"/>
            <a:ext cx="8094345" cy="2346960"/>
          </a:xfrm>
          <a:prstGeom prst="rect">
            <a:avLst/>
          </a:prstGeom>
        </p:spPr>
        <p:txBody>
          <a:bodyPr vert="horz" wrap="square" lIns="0" tIns="386715" rIns="0" bIns="0" rtlCol="0">
            <a:spAutoFit/>
          </a:bodyPr>
          <a:lstStyle/>
          <a:p>
            <a:pPr marL="12700">
              <a:lnSpc>
                <a:spcPct val="100000"/>
              </a:lnSpc>
              <a:spcBef>
                <a:spcPts val="3045"/>
              </a:spcBef>
            </a:pPr>
            <a:r>
              <a:rPr sz="4500" spc="-490" dirty="0"/>
              <a:t>W</a:t>
            </a:r>
            <a:r>
              <a:rPr sz="4500" spc="-310" dirty="0"/>
              <a:t>h</a:t>
            </a:r>
            <a:r>
              <a:rPr sz="4500" spc="-15" dirty="0"/>
              <a:t>a</a:t>
            </a:r>
            <a:r>
              <a:rPr sz="4500" spc="-135" dirty="0"/>
              <a:t>t</a:t>
            </a:r>
            <a:r>
              <a:rPr sz="4500" spc="-165" dirty="0"/>
              <a:t> </a:t>
            </a:r>
            <a:r>
              <a:rPr sz="4500" spc="-15" dirty="0"/>
              <a:t>a</a:t>
            </a:r>
            <a:r>
              <a:rPr sz="4500" spc="-315" dirty="0"/>
              <a:t>r</a:t>
            </a:r>
            <a:r>
              <a:rPr sz="4500" spc="-75" dirty="0"/>
              <a:t>e</a:t>
            </a:r>
            <a:r>
              <a:rPr sz="4500" spc="-165" dirty="0"/>
              <a:t> </a:t>
            </a:r>
            <a:r>
              <a:rPr sz="4500" spc="-204"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280" dirty="0"/>
              <a:t>s</a:t>
            </a:r>
            <a:r>
              <a:rPr sz="4500" spc="-185" dirty="0"/>
              <a:t>?</a:t>
            </a:r>
            <a:endParaRPr sz="4500"/>
          </a:p>
          <a:p>
            <a:pPr marL="381000" marR="5080">
              <a:lnSpc>
                <a:spcPts val="5160"/>
              </a:lnSpc>
            </a:pPr>
            <a:r>
              <a:rPr sz="2550" b="0" spc="175" dirty="0">
                <a:latin typeface="Tahoma"/>
                <a:cs typeface="Tahoma"/>
              </a:rPr>
              <a:t>Concept</a:t>
            </a:r>
            <a:r>
              <a:rPr sz="2550" b="0" spc="-45" dirty="0">
                <a:latin typeface="Tahoma"/>
                <a:cs typeface="Tahoma"/>
              </a:rPr>
              <a:t> </a:t>
            </a:r>
            <a:r>
              <a:rPr sz="2550" b="0" spc="90" dirty="0">
                <a:latin typeface="Tahoma"/>
                <a:cs typeface="Tahoma"/>
              </a:rPr>
              <a:t>from</a:t>
            </a:r>
            <a:r>
              <a:rPr sz="2550" b="0" spc="-45" dirty="0">
                <a:latin typeface="Tahoma"/>
                <a:cs typeface="Tahoma"/>
              </a:rPr>
              <a:t> </a:t>
            </a:r>
            <a:r>
              <a:rPr sz="2550" spc="90" dirty="0"/>
              <a:t>N</a:t>
            </a:r>
            <a:r>
              <a:rPr sz="2550" b="0" spc="90" dirty="0">
                <a:latin typeface="Tahoma"/>
                <a:cs typeface="Tahoma"/>
              </a:rPr>
              <a:t>atural</a:t>
            </a:r>
            <a:r>
              <a:rPr sz="2550" b="0" spc="-40" dirty="0">
                <a:latin typeface="Tahoma"/>
                <a:cs typeface="Tahoma"/>
              </a:rPr>
              <a:t> </a:t>
            </a:r>
            <a:r>
              <a:rPr sz="2550" spc="120" dirty="0"/>
              <a:t>L</a:t>
            </a:r>
            <a:r>
              <a:rPr sz="2550" b="0" spc="120" dirty="0">
                <a:latin typeface="Tahoma"/>
                <a:cs typeface="Tahoma"/>
              </a:rPr>
              <a:t>anguage</a:t>
            </a:r>
            <a:r>
              <a:rPr sz="2550" b="0" spc="-45" dirty="0">
                <a:latin typeface="Tahoma"/>
                <a:cs typeface="Tahoma"/>
              </a:rPr>
              <a:t> </a:t>
            </a:r>
            <a:r>
              <a:rPr sz="2550" spc="85" dirty="0"/>
              <a:t>P</a:t>
            </a:r>
            <a:r>
              <a:rPr sz="2550" b="0" spc="85" dirty="0">
                <a:latin typeface="Tahoma"/>
                <a:cs typeface="Tahoma"/>
              </a:rPr>
              <a:t>rocessing</a:t>
            </a:r>
            <a:r>
              <a:rPr sz="2550" b="0" spc="-40" dirty="0">
                <a:latin typeface="Tahoma"/>
                <a:cs typeface="Tahoma"/>
              </a:rPr>
              <a:t> </a:t>
            </a:r>
            <a:r>
              <a:rPr sz="2550" b="0" spc="-100" dirty="0">
                <a:latin typeface="Tahoma"/>
                <a:cs typeface="Tahoma"/>
              </a:rPr>
              <a:t>(</a:t>
            </a:r>
            <a:r>
              <a:rPr sz="2550" spc="-100" dirty="0"/>
              <a:t>NLP</a:t>
            </a:r>
            <a:r>
              <a:rPr sz="2550" b="0" spc="-100" dirty="0">
                <a:latin typeface="Tahoma"/>
                <a:cs typeface="Tahoma"/>
              </a:rPr>
              <a:t>) </a:t>
            </a:r>
            <a:r>
              <a:rPr sz="2550" b="0" spc="-780" dirty="0">
                <a:latin typeface="Tahoma"/>
                <a:cs typeface="Tahoma"/>
              </a:rPr>
              <a:t> </a:t>
            </a:r>
            <a:r>
              <a:rPr sz="2550" b="0" spc="135" dirty="0">
                <a:latin typeface="Tahoma"/>
                <a:cs typeface="Tahoma"/>
              </a:rPr>
              <a:t>Numerical</a:t>
            </a:r>
            <a:r>
              <a:rPr sz="2550" b="0" spc="-55" dirty="0">
                <a:latin typeface="Tahoma"/>
                <a:cs typeface="Tahoma"/>
              </a:rPr>
              <a:t> </a:t>
            </a:r>
            <a:r>
              <a:rPr sz="2550" b="0" spc="85" dirty="0">
                <a:latin typeface="Tahoma"/>
                <a:cs typeface="Tahoma"/>
              </a:rPr>
              <a:t>representation</a:t>
            </a:r>
            <a:r>
              <a:rPr sz="2550" b="0" spc="-50" dirty="0">
                <a:latin typeface="Tahoma"/>
                <a:cs typeface="Tahoma"/>
              </a:rPr>
              <a:t> </a:t>
            </a:r>
            <a:r>
              <a:rPr sz="2550" b="0" spc="125" dirty="0">
                <a:latin typeface="Tahoma"/>
                <a:cs typeface="Tahoma"/>
              </a:rPr>
              <a:t>of</a:t>
            </a:r>
            <a:r>
              <a:rPr sz="2550" b="0" spc="-50" dirty="0">
                <a:latin typeface="Tahoma"/>
                <a:cs typeface="Tahoma"/>
              </a:rPr>
              <a:t> </a:t>
            </a:r>
            <a:r>
              <a:rPr sz="2550" b="0" spc="70" dirty="0">
                <a:latin typeface="Tahoma"/>
                <a:cs typeface="Tahoma"/>
              </a:rPr>
              <a:t>text</a:t>
            </a:r>
            <a:endParaRPr sz="2550">
              <a:latin typeface="Tahoma"/>
              <a:cs typeface="Tahoma"/>
            </a:endParaRPr>
          </a:p>
        </p:txBody>
      </p:sp>
      <p:pic>
        <p:nvPicPr>
          <p:cNvPr id="5" name="object 5"/>
          <p:cNvPicPr/>
          <p:nvPr/>
        </p:nvPicPr>
        <p:blipFill>
          <a:blip r:embed="rId4" cstate="print"/>
          <a:stretch>
            <a:fillRect/>
          </a:stretch>
        </p:blipFill>
        <p:spPr>
          <a:xfrm>
            <a:off x="3067027" y="2761246"/>
            <a:ext cx="9629717" cy="439657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20" dirty="0"/>
              <a:t>Semantic</a:t>
            </a:r>
            <a:r>
              <a:rPr spc="-110" dirty="0"/>
              <a:t> </a:t>
            </a:r>
            <a:r>
              <a:rPr spc="-120" dirty="0"/>
              <a:t>search</a:t>
            </a:r>
          </a:p>
        </p:txBody>
      </p:sp>
      <p:pic>
        <p:nvPicPr>
          <p:cNvPr id="3" name="object 3"/>
          <p:cNvPicPr/>
          <p:nvPr/>
        </p:nvPicPr>
        <p:blipFill>
          <a:blip r:embed="rId2" cstate="print"/>
          <a:stretch>
            <a:fillRect/>
          </a:stretch>
        </p:blipFill>
        <p:spPr>
          <a:xfrm>
            <a:off x="511759" y="1351045"/>
            <a:ext cx="102352" cy="102351"/>
          </a:xfrm>
          <a:prstGeom prst="rect">
            <a:avLst/>
          </a:prstGeom>
        </p:spPr>
      </p:pic>
      <p:sp>
        <p:nvSpPr>
          <p:cNvPr id="4" name="object 4"/>
          <p:cNvSpPr txBox="1"/>
          <p:nvPr/>
        </p:nvSpPr>
        <p:spPr>
          <a:xfrm>
            <a:off x="847056" y="1164501"/>
            <a:ext cx="9853930" cy="1083945"/>
          </a:xfrm>
          <a:prstGeom prst="rect">
            <a:avLst/>
          </a:prstGeom>
        </p:spPr>
        <p:txBody>
          <a:bodyPr vert="horz" wrap="square" lIns="0" tIns="13335" rIns="0" bIns="0" rtlCol="0">
            <a:spAutoFit/>
          </a:bodyPr>
          <a:lstStyle/>
          <a:p>
            <a:pPr marL="12700">
              <a:lnSpc>
                <a:spcPct val="100000"/>
              </a:lnSpc>
              <a:spcBef>
                <a:spcPts val="105"/>
              </a:spcBef>
            </a:pPr>
            <a:r>
              <a:rPr sz="2550" spc="75" dirty="0">
                <a:solidFill>
                  <a:srgbClr val="04182D"/>
                </a:solidFill>
                <a:latin typeface="Tahoma"/>
                <a:cs typeface="Tahoma"/>
              </a:rPr>
              <a:t>Use</a:t>
            </a:r>
            <a:r>
              <a:rPr sz="2550" spc="-15" dirty="0">
                <a:solidFill>
                  <a:srgbClr val="04182D"/>
                </a:solidFill>
                <a:latin typeface="Tahoma"/>
                <a:cs typeface="Tahoma"/>
              </a:rPr>
              <a:t> </a:t>
            </a:r>
            <a:r>
              <a:rPr sz="2550" spc="120" dirty="0">
                <a:solidFill>
                  <a:srgbClr val="04182D"/>
                </a:solidFill>
                <a:latin typeface="Tahoma"/>
                <a:cs typeface="Tahoma"/>
              </a:rPr>
              <a:t>embeddings</a:t>
            </a:r>
            <a:r>
              <a:rPr sz="2550" spc="-15" dirty="0">
                <a:solidFill>
                  <a:srgbClr val="04182D"/>
                </a:solidFill>
                <a:latin typeface="Tahoma"/>
                <a:cs typeface="Tahoma"/>
              </a:rPr>
              <a:t> </a:t>
            </a:r>
            <a:r>
              <a:rPr sz="2550" spc="80" dirty="0">
                <a:solidFill>
                  <a:srgbClr val="04182D"/>
                </a:solidFill>
                <a:latin typeface="Tahoma"/>
                <a:cs typeface="Tahoma"/>
              </a:rPr>
              <a:t>to</a:t>
            </a:r>
            <a:r>
              <a:rPr sz="2550" spc="-15" dirty="0">
                <a:solidFill>
                  <a:srgbClr val="04182D"/>
                </a:solidFill>
                <a:latin typeface="Tahoma"/>
                <a:cs typeface="Tahoma"/>
              </a:rPr>
              <a:t> </a:t>
            </a:r>
            <a:r>
              <a:rPr sz="2550" dirty="0">
                <a:solidFill>
                  <a:srgbClr val="04182D"/>
                </a:solidFill>
                <a:latin typeface="Tahoma"/>
                <a:cs typeface="Tahoma"/>
              </a:rPr>
              <a:t>return</a:t>
            </a:r>
            <a:r>
              <a:rPr sz="2550" spc="-10" dirty="0">
                <a:solidFill>
                  <a:srgbClr val="04182D"/>
                </a:solidFill>
                <a:latin typeface="Tahoma"/>
                <a:cs typeface="Tahoma"/>
              </a:rPr>
              <a:t> </a:t>
            </a:r>
            <a:r>
              <a:rPr sz="2650" i="1" dirty="0">
                <a:solidFill>
                  <a:srgbClr val="04182D"/>
                </a:solidFill>
                <a:latin typeface="Trebuchet MS"/>
                <a:cs typeface="Trebuchet MS"/>
              </a:rPr>
              <a:t>most</a:t>
            </a:r>
            <a:r>
              <a:rPr sz="2650" i="1" spc="-15" dirty="0">
                <a:solidFill>
                  <a:srgbClr val="04182D"/>
                </a:solidFill>
                <a:latin typeface="Trebuchet MS"/>
                <a:cs typeface="Trebuchet MS"/>
              </a:rPr>
              <a:t> </a:t>
            </a:r>
            <a:r>
              <a:rPr sz="2650" i="1" spc="-35" dirty="0">
                <a:solidFill>
                  <a:srgbClr val="04182D"/>
                </a:solidFill>
                <a:latin typeface="Trebuchet MS"/>
                <a:cs typeface="Trebuchet MS"/>
              </a:rPr>
              <a:t>similar</a:t>
            </a:r>
            <a:r>
              <a:rPr sz="2650" i="1" spc="-15" dirty="0">
                <a:solidFill>
                  <a:srgbClr val="04182D"/>
                </a:solidFill>
                <a:latin typeface="Trebuchet MS"/>
                <a:cs typeface="Trebuchet MS"/>
              </a:rPr>
              <a:t> </a:t>
            </a:r>
            <a:r>
              <a:rPr sz="2550" spc="65" dirty="0">
                <a:solidFill>
                  <a:srgbClr val="04182D"/>
                </a:solidFill>
                <a:latin typeface="Tahoma"/>
                <a:cs typeface="Tahoma"/>
              </a:rPr>
              <a:t>results</a:t>
            </a:r>
            <a:r>
              <a:rPr sz="2550" spc="-10" dirty="0">
                <a:solidFill>
                  <a:srgbClr val="04182D"/>
                </a:solidFill>
                <a:latin typeface="Tahoma"/>
                <a:cs typeface="Tahoma"/>
              </a:rPr>
              <a:t> </a:t>
            </a:r>
            <a:r>
              <a:rPr sz="2550" spc="80" dirty="0">
                <a:solidFill>
                  <a:srgbClr val="04182D"/>
                </a:solidFill>
                <a:latin typeface="Tahoma"/>
                <a:cs typeface="Tahoma"/>
              </a:rPr>
              <a:t>to</a:t>
            </a:r>
            <a:r>
              <a:rPr sz="2550" spc="-15" dirty="0">
                <a:solidFill>
                  <a:srgbClr val="04182D"/>
                </a:solidFill>
                <a:latin typeface="Tahoma"/>
                <a:cs typeface="Tahoma"/>
              </a:rPr>
              <a:t> </a:t>
            </a:r>
            <a:r>
              <a:rPr sz="2550" spc="225" dirty="0">
                <a:solidFill>
                  <a:srgbClr val="04182D"/>
                </a:solidFill>
                <a:latin typeface="Tahoma"/>
                <a:cs typeface="Tahoma"/>
              </a:rPr>
              <a:t>a</a:t>
            </a:r>
            <a:r>
              <a:rPr sz="2550" spc="-15" dirty="0">
                <a:solidFill>
                  <a:srgbClr val="04182D"/>
                </a:solidFill>
                <a:latin typeface="Tahoma"/>
                <a:cs typeface="Tahoma"/>
              </a:rPr>
              <a:t> </a:t>
            </a:r>
            <a:r>
              <a:rPr sz="2550" spc="120" dirty="0">
                <a:solidFill>
                  <a:srgbClr val="04182D"/>
                </a:solidFill>
                <a:latin typeface="Tahoma"/>
                <a:cs typeface="Tahoma"/>
              </a:rPr>
              <a:t>search</a:t>
            </a:r>
            <a:r>
              <a:rPr sz="2550" spc="-10" dirty="0">
                <a:solidFill>
                  <a:srgbClr val="04182D"/>
                </a:solidFill>
                <a:latin typeface="Tahoma"/>
                <a:cs typeface="Tahoma"/>
              </a:rPr>
              <a:t> </a:t>
            </a:r>
            <a:r>
              <a:rPr sz="2550" spc="100" dirty="0">
                <a:solidFill>
                  <a:srgbClr val="04182D"/>
                </a:solidFill>
                <a:latin typeface="Tahoma"/>
                <a:cs typeface="Tahoma"/>
              </a:rPr>
              <a:t>query</a:t>
            </a:r>
            <a:endParaRPr sz="2550">
              <a:latin typeface="Tahoma"/>
              <a:cs typeface="Tahoma"/>
            </a:endParaRPr>
          </a:p>
          <a:p>
            <a:pPr marL="12700">
              <a:lnSpc>
                <a:spcPct val="100000"/>
              </a:lnSpc>
              <a:spcBef>
                <a:spcPts val="2080"/>
              </a:spcBef>
            </a:pPr>
            <a:r>
              <a:rPr sz="2550" b="1" spc="-90" dirty="0">
                <a:solidFill>
                  <a:srgbClr val="04182D"/>
                </a:solidFill>
                <a:latin typeface="Tahoma"/>
                <a:cs typeface="Tahoma"/>
              </a:rPr>
              <a:t>Example</a:t>
            </a:r>
            <a:r>
              <a:rPr sz="2550" spc="-90" dirty="0">
                <a:solidFill>
                  <a:srgbClr val="04182D"/>
                </a:solidFill>
                <a:latin typeface="Tahoma"/>
                <a:cs typeface="Tahoma"/>
              </a:rPr>
              <a:t>:</a:t>
            </a:r>
            <a:r>
              <a:rPr sz="2550" spc="-55" dirty="0">
                <a:solidFill>
                  <a:srgbClr val="04182D"/>
                </a:solidFill>
                <a:latin typeface="Tahoma"/>
                <a:cs typeface="Tahoma"/>
              </a:rPr>
              <a:t> </a:t>
            </a:r>
            <a:r>
              <a:rPr sz="2550" spc="110" dirty="0">
                <a:solidFill>
                  <a:srgbClr val="04182D"/>
                </a:solidFill>
                <a:latin typeface="Tahoma"/>
                <a:cs typeface="Tahoma"/>
              </a:rPr>
              <a:t>Semantic</a:t>
            </a:r>
            <a:r>
              <a:rPr sz="2550" spc="-40" dirty="0">
                <a:solidFill>
                  <a:srgbClr val="04182D"/>
                </a:solidFill>
                <a:latin typeface="Tahoma"/>
                <a:cs typeface="Tahoma"/>
              </a:rPr>
              <a:t> </a:t>
            </a:r>
            <a:r>
              <a:rPr sz="2550" spc="120" dirty="0">
                <a:solidFill>
                  <a:srgbClr val="04182D"/>
                </a:solidFill>
                <a:latin typeface="Tahoma"/>
                <a:cs typeface="Tahoma"/>
              </a:rPr>
              <a:t>search</a:t>
            </a:r>
            <a:r>
              <a:rPr sz="2550" spc="-40" dirty="0">
                <a:solidFill>
                  <a:srgbClr val="04182D"/>
                </a:solidFill>
                <a:latin typeface="Tahoma"/>
                <a:cs typeface="Tahoma"/>
              </a:rPr>
              <a:t> </a:t>
            </a:r>
            <a:r>
              <a:rPr sz="2550" spc="50" dirty="0">
                <a:solidFill>
                  <a:srgbClr val="04182D"/>
                </a:solidFill>
                <a:latin typeface="Tahoma"/>
                <a:cs typeface="Tahoma"/>
              </a:rPr>
              <a:t>for</a:t>
            </a:r>
            <a:r>
              <a:rPr sz="2550" spc="-40" dirty="0">
                <a:solidFill>
                  <a:srgbClr val="04182D"/>
                </a:solidFill>
                <a:latin typeface="Tahoma"/>
                <a:cs typeface="Tahoma"/>
              </a:rPr>
              <a:t> </a:t>
            </a:r>
            <a:r>
              <a:rPr sz="2550" spc="75" dirty="0">
                <a:solidFill>
                  <a:srgbClr val="04182D"/>
                </a:solidFill>
                <a:latin typeface="Tahoma"/>
                <a:cs typeface="Tahoma"/>
              </a:rPr>
              <a:t>online</a:t>
            </a:r>
            <a:r>
              <a:rPr sz="2550" spc="-40" dirty="0">
                <a:solidFill>
                  <a:srgbClr val="04182D"/>
                </a:solidFill>
                <a:latin typeface="Tahoma"/>
                <a:cs typeface="Tahoma"/>
              </a:rPr>
              <a:t> </a:t>
            </a:r>
            <a:r>
              <a:rPr sz="2550" spc="95" dirty="0">
                <a:solidFill>
                  <a:srgbClr val="04182D"/>
                </a:solidFill>
                <a:latin typeface="Tahoma"/>
                <a:cs typeface="Tahoma"/>
              </a:rPr>
              <a:t>news</a:t>
            </a:r>
            <a:r>
              <a:rPr sz="2550" spc="-40" dirty="0">
                <a:solidFill>
                  <a:srgbClr val="04182D"/>
                </a:solidFill>
                <a:latin typeface="Tahoma"/>
                <a:cs typeface="Tahoma"/>
              </a:rPr>
              <a:t> </a:t>
            </a:r>
            <a:r>
              <a:rPr sz="2550" spc="90" dirty="0">
                <a:solidFill>
                  <a:srgbClr val="04182D"/>
                </a:solidFill>
                <a:latin typeface="Tahoma"/>
                <a:cs typeface="Tahoma"/>
              </a:rPr>
              <a:t>website</a:t>
            </a:r>
            <a:endParaRPr sz="2550">
              <a:latin typeface="Tahoma"/>
              <a:cs typeface="Tahoma"/>
            </a:endParaRPr>
          </a:p>
        </p:txBody>
      </p:sp>
      <p:pic>
        <p:nvPicPr>
          <p:cNvPr id="5" name="object 5"/>
          <p:cNvPicPr/>
          <p:nvPr/>
        </p:nvPicPr>
        <p:blipFill>
          <a:blip r:embed="rId3" cstate="print"/>
          <a:stretch>
            <a:fillRect/>
          </a:stretch>
        </p:blipFill>
        <p:spPr>
          <a:xfrm>
            <a:off x="511759" y="2006097"/>
            <a:ext cx="102352" cy="102351"/>
          </a:xfrm>
          <a:prstGeom prst="rect">
            <a:avLst/>
          </a:prstGeom>
        </p:spPr>
      </p:pic>
      <p:pic>
        <p:nvPicPr>
          <p:cNvPr id="6" name="object 6"/>
          <p:cNvPicPr/>
          <p:nvPr/>
        </p:nvPicPr>
        <p:blipFill>
          <a:blip r:embed="rId4" cstate="print"/>
          <a:stretch>
            <a:fillRect/>
          </a:stretch>
        </p:blipFill>
        <p:spPr>
          <a:xfrm>
            <a:off x="2876664" y="2749557"/>
            <a:ext cx="9921194" cy="34080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20" dirty="0"/>
              <a:t>Semantic</a:t>
            </a:r>
            <a:r>
              <a:rPr spc="-110" dirty="0"/>
              <a:t> </a:t>
            </a:r>
            <a:r>
              <a:rPr spc="-120" dirty="0"/>
              <a:t>search</a:t>
            </a:r>
          </a:p>
        </p:txBody>
      </p:sp>
      <p:pic>
        <p:nvPicPr>
          <p:cNvPr id="3" name="object 3"/>
          <p:cNvPicPr/>
          <p:nvPr/>
        </p:nvPicPr>
        <p:blipFill>
          <a:blip r:embed="rId2" cstate="print"/>
          <a:stretch>
            <a:fillRect/>
          </a:stretch>
        </p:blipFill>
        <p:spPr>
          <a:xfrm>
            <a:off x="2876664" y="1439451"/>
            <a:ext cx="9921194" cy="3408010"/>
          </a:xfrm>
          <a:prstGeom prst="rect">
            <a:avLst/>
          </a:prstGeom>
        </p:spPr>
      </p:pic>
      <p:sp>
        <p:nvSpPr>
          <p:cNvPr id="4" name="object 4"/>
          <p:cNvSpPr txBox="1"/>
          <p:nvPr/>
        </p:nvSpPr>
        <p:spPr>
          <a:xfrm>
            <a:off x="478589" y="5371011"/>
            <a:ext cx="8228330" cy="1731010"/>
          </a:xfrm>
          <a:prstGeom prst="rect">
            <a:avLst/>
          </a:prstGeom>
        </p:spPr>
        <p:txBody>
          <a:bodyPr vert="horz" wrap="square" lIns="0" tIns="15875" rIns="0" bIns="0" rtlCol="0">
            <a:spAutoFit/>
          </a:bodyPr>
          <a:lstStyle/>
          <a:p>
            <a:pPr marL="462915" indent="-368935">
              <a:lnSpc>
                <a:spcPct val="100000"/>
              </a:lnSpc>
              <a:spcBef>
                <a:spcPts val="125"/>
              </a:spcBef>
              <a:buFont typeface="Tahoma"/>
              <a:buAutoNum type="arabicPeriod"/>
              <a:tabLst>
                <a:tab pos="462915" algn="l"/>
              </a:tabLst>
            </a:pPr>
            <a:r>
              <a:rPr sz="2550" b="1" dirty="0">
                <a:solidFill>
                  <a:srgbClr val="04182D"/>
                </a:solidFill>
                <a:latin typeface="Tahoma"/>
                <a:cs typeface="Tahoma"/>
              </a:rPr>
              <a:t>Embed</a:t>
            </a:r>
            <a:r>
              <a:rPr sz="2550" b="1" spc="-20" dirty="0">
                <a:solidFill>
                  <a:srgbClr val="04182D"/>
                </a:solidFill>
                <a:latin typeface="Tahoma"/>
                <a:cs typeface="Tahoma"/>
              </a:rPr>
              <a:t> </a:t>
            </a:r>
            <a:r>
              <a:rPr sz="2550" spc="95" dirty="0">
                <a:solidFill>
                  <a:srgbClr val="04182D"/>
                </a:solidFill>
                <a:latin typeface="Tahoma"/>
                <a:cs typeface="Tahoma"/>
              </a:rPr>
              <a:t>the</a:t>
            </a:r>
            <a:r>
              <a:rPr sz="2550" spc="-70" dirty="0">
                <a:solidFill>
                  <a:srgbClr val="04182D"/>
                </a:solidFill>
                <a:latin typeface="Tahoma"/>
                <a:cs typeface="Tahoma"/>
              </a:rPr>
              <a:t> </a:t>
            </a:r>
            <a:r>
              <a:rPr sz="2550" spc="120" dirty="0">
                <a:solidFill>
                  <a:srgbClr val="04182D"/>
                </a:solidFill>
                <a:latin typeface="Tahoma"/>
                <a:cs typeface="Tahoma"/>
              </a:rPr>
              <a:t>search</a:t>
            </a:r>
            <a:r>
              <a:rPr sz="2550" spc="-70" dirty="0">
                <a:solidFill>
                  <a:srgbClr val="04182D"/>
                </a:solidFill>
                <a:latin typeface="Tahoma"/>
                <a:cs typeface="Tahoma"/>
              </a:rPr>
              <a:t> </a:t>
            </a:r>
            <a:r>
              <a:rPr sz="2550" spc="110" dirty="0">
                <a:solidFill>
                  <a:srgbClr val="04182D"/>
                </a:solidFill>
                <a:latin typeface="Tahoma"/>
                <a:cs typeface="Tahoma"/>
              </a:rPr>
              <a:t>query</a:t>
            </a:r>
            <a:r>
              <a:rPr sz="2550" spc="-70" dirty="0">
                <a:solidFill>
                  <a:srgbClr val="04182D"/>
                </a:solidFill>
                <a:latin typeface="Tahoma"/>
                <a:cs typeface="Tahoma"/>
              </a:rPr>
              <a:t> </a:t>
            </a:r>
            <a:r>
              <a:rPr sz="2550" spc="150" dirty="0">
                <a:solidFill>
                  <a:srgbClr val="04182D"/>
                </a:solidFill>
                <a:latin typeface="Tahoma"/>
                <a:cs typeface="Tahoma"/>
              </a:rPr>
              <a:t>and</a:t>
            </a:r>
            <a:r>
              <a:rPr sz="2550" spc="-70" dirty="0">
                <a:solidFill>
                  <a:srgbClr val="04182D"/>
                </a:solidFill>
                <a:latin typeface="Tahoma"/>
                <a:cs typeface="Tahoma"/>
              </a:rPr>
              <a:t> </a:t>
            </a:r>
            <a:r>
              <a:rPr sz="2550" spc="75" dirty="0">
                <a:solidFill>
                  <a:srgbClr val="04182D"/>
                </a:solidFill>
                <a:latin typeface="Tahoma"/>
                <a:cs typeface="Tahoma"/>
              </a:rPr>
              <a:t>other</a:t>
            </a:r>
            <a:r>
              <a:rPr sz="2550" spc="-70" dirty="0">
                <a:solidFill>
                  <a:srgbClr val="04182D"/>
                </a:solidFill>
                <a:latin typeface="Tahoma"/>
                <a:cs typeface="Tahoma"/>
              </a:rPr>
              <a:t> </a:t>
            </a:r>
            <a:r>
              <a:rPr sz="2550" spc="45" dirty="0">
                <a:solidFill>
                  <a:srgbClr val="04182D"/>
                </a:solidFill>
                <a:latin typeface="Tahoma"/>
                <a:cs typeface="Tahoma"/>
              </a:rPr>
              <a:t>texts</a:t>
            </a:r>
            <a:endParaRPr sz="2550">
              <a:latin typeface="Tahoma"/>
              <a:cs typeface="Tahoma"/>
            </a:endParaRPr>
          </a:p>
          <a:p>
            <a:pPr marL="462915" indent="-429895">
              <a:lnSpc>
                <a:spcPct val="100000"/>
              </a:lnSpc>
              <a:spcBef>
                <a:spcPts val="2100"/>
              </a:spcBef>
              <a:buAutoNum type="arabicPeriod"/>
              <a:tabLst>
                <a:tab pos="462915" algn="l"/>
              </a:tabLst>
            </a:pPr>
            <a:r>
              <a:rPr sz="2550" spc="150" dirty="0">
                <a:solidFill>
                  <a:srgbClr val="04182D"/>
                </a:solidFill>
                <a:latin typeface="Tahoma"/>
                <a:cs typeface="Tahoma"/>
              </a:rPr>
              <a:t>Compute</a:t>
            </a:r>
            <a:r>
              <a:rPr sz="2550" spc="-95" dirty="0">
                <a:solidFill>
                  <a:srgbClr val="04182D"/>
                </a:solidFill>
                <a:latin typeface="Tahoma"/>
                <a:cs typeface="Tahoma"/>
              </a:rPr>
              <a:t> </a:t>
            </a:r>
            <a:r>
              <a:rPr sz="2550" spc="95" dirty="0">
                <a:solidFill>
                  <a:srgbClr val="04182D"/>
                </a:solidFill>
                <a:latin typeface="Tahoma"/>
                <a:cs typeface="Tahoma"/>
              </a:rPr>
              <a:t>the</a:t>
            </a:r>
            <a:r>
              <a:rPr sz="2550" spc="-95" dirty="0">
                <a:solidFill>
                  <a:srgbClr val="04182D"/>
                </a:solidFill>
                <a:latin typeface="Tahoma"/>
                <a:cs typeface="Tahoma"/>
              </a:rPr>
              <a:t> </a:t>
            </a:r>
            <a:r>
              <a:rPr sz="2550" b="1" spc="-30" dirty="0">
                <a:solidFill>
                  <a:srgbClr val="04182D"/>
                </a:solidFill>
                <a:latin typeface="Tahoma"/>
                <a:cs typeface="Tahoma"/>
              </a:rPr>
              <a:t>cosine</a:t>
            </a:r>
            <a:r>
              <a:rPr sz="2550" b="1" spc="-40" dirty="0">
                <a:solidFill>
                  <a:srgbClr val="04182D"/>
                </a:solidFill>
                <a:latin typeface="Tahoma"/>
                <a:cs typeface="Tahoma"/>
              </a:rPr>
              <a:t> </a:t>
            </a:r>
            <a:r>
              <a:rPr sz="2550" b="1" spc="-10" dirty="0">
                <a:solidFill>
                  <a:srgbClr val="04182D"/>
                </a:solidFill>
                <a:latin typeface="Tahoma"/>
                <a:cs typeface="Tahoma"/>
              </a:rPr>
              <a:t>distances</a:t>
            </a:r>
            <a:endParaRPr sz="2550">
              <a:latin typeface="Tahoma"/>
              <a:cs typeface="Tahoma"/>
            </a:endParaRPr>
          </a:p>
          <a:p>
            <a:pPr marL="462915" indent="-450215">
              <a:lnSpc>
                <a:spcPct val="100000"/>
              </a:lnSpc>
              <a:spcBef>
                <a:spcPts val="2000"/>
              </a:spcBef>
              <a:buFont typeface="Tahoma"/>
              <a:buAutoNum type="arabicPeriod"/>
              <a:tabLst>
                <a:tab pos="462915" algn="l"/>
              </a:tabLst>
            </a:pPr>
            <a:r>
              <a:rPr sz="2550" b="1" spc="-25" dirty="0">
                <a:solidFill>
                  <a:srgbClr val="04182D"/>
                </a:solidFill>
                <a:latin typeface="Tahoma"/>
                <a:cs typeface="Tahoma"/>
              </a:rPr>
              <a:t>Extract</a:t>
            </a:r>
            <a:r>
              <a:rPr sz="2550" b="1" spc="-20" dirty="0">
                <a:solidFill>
                  <a:srgbClr val="04182D"/>
                </a:solidFill>
                <a:latin typeface="Tahoma"/>
                <a:cs typeface="Tahoma"/>
              </a:rPr>
              <a:t> </a:t>
            </a:r>
            <a:r>
              <a:rPr sz="2550" spc="95" dirty="0">
                <a:solidFill>
                  <a:srgbClr val="04182D"/>
                </a:solidFill>
                <a:latin typeface="Tahoma"/>
                <a:cs typeface="Tahoma"/>
              </a:rPr>
              <a:t>the</a:t>
            </a:r>
            <a:r>
              <a:rPr sz="2550" spc="-70" dirty="0">
                <a:solidFill>
                  <a:srgbClr val="04182D"/>
                </a:solidFill>
                <a:latin typeface="Tahoma"/>
                <a:cs typeface="Tahoma"/>
              </a:rPr>
              <a:t> </a:t>
            </a:r>
            <a:r>
              <a:rPr sz="2550" spc="65" dirty="0">
                <a:solidFill>
                  <a:srgbClr val="04182D"/>
                </a:solidFill>
                <a:latin typeface="Tahoma"/>
                <a:cs typeface="Tahoma"/>
              </a:rPr>
              <a:t>texts</a:t>
            </a:r>
            <a:r>
              <a:rPr sz="2550" spc="-70" dirty="0">
                <a:solidFill>
                  <a:srgbClr val="04182D"/>
                </a:solidFill>
                <a:latin typeface="Tahoma"/>
                <a:cs typeface="Tahoma"/>
              </a:rPr>
              <a:t> </a:t>
            </a:r>
            <a:r>
              <a:rPr sz="2550" spc="65" dirty="0">
                <a:solidFill>
                  <a:srgbClr val="04182D"/>
                </a:solidFill>
                <a:latin typeface="Tahoma"/>
                <a:cs typeface="Tahoma"/>
              </a:rPr>
              <a:t>with</a:t>
            </a:r>
            <a:r>
              <a:rPr sz="2550" spc="-70" dirty="0">
                <a:solidFill>
                  <a:srgbClr val="04182D"/>
                </a:solidFill>
                <a:latin typeface="Tahoma"/>
                <a:cs typeface="Tahoma"/>
              </a:rPr>
              <a:t> </a:t>
            </a:r>
            <a:r>
              <a:rPr sz="2550" spc="95" dirty="0">
                <a:solidFill>
                  <a:srgbClr val="04182D"/>
                </a:solidFill>
                <a:latin typeface="Tahoma"/>
                <a:cs typeface="Tahoma"/>
              </a:rPr>
              <a:t>the</a:t>
            </a:r>
            <a:r>
              <a:rPr sz="2550" spc="-70" dirty="0">
                <a:solidFill>
                  <a:srgbClr val="04182D"/>
                </a:solidFill>
                <a:latin typeface="Tahoma"/>
                <a:cs typeface="Tahoma"/>
              </a:rPr>
              <a:t> </a:t>
            </a:r>
            <a:r>
              <a:rPr sz="2650" i="1" dirty="0">
                <a:solidFill>
                  <a:srgbClr val="04182D"/>
                </a:solidFill>
                <a:latin typeface="Trebuchet MS"/>
                <a:cs typeface="Trebuchet MS"/>
              </a:rPr>
              <a:t>smallest</a:t>
            </a:r>
            <a:r>
              <a:rPr sz="2650" i="1" spc="-75" dirty="0">
                <a:solidFill>
                  <a:srgbClr val="04182D"/>
                </a:solidFill>
                <a:latin typeface="Trebuchet MS"/>
                <a:cs typeface="Trebuchet MS"/>
              </a:rPr>
              <a:t> </a:t>
            </a:r>
            <a:r>
              <a:rPr sz="2550" spc="114" dirty="0">
                <a:solidFill>
                  <a:srgbClr val="04182D"/>
                </a:solidFill>
                <a:latin typeface="Tahoma"/>
                <a:cs typeface="Tahoma"/>
              </a:rPr>
              <a:t>cosine</a:t>
            </a:r>
            <a:r>
              <a:rPr sz="2550" spc="-65" dirty="0">
                <a:solidFill>
                  <a:srgbClr val="04182D"/>
                </a:solidFill>
                <a:latin typeface="Tahoma"/>
                <a:cs typeface="Tahoma"/>
              </a:rPr>
              <a:t> </a:t>
            </a:r>
            <a:r>
              <a:rPr sz="2550" spc="110" dirty="0">
                <a:solidFill>
                  <a:srgbClr val="04182D"/>
                </a:solidFill>
                <a:latin typeface="Tahoma"/>
                <a:cs typeface="Tahoma"/>
              </a:rPr>
              <a:t>distance</a:t>
            </a:r>
            <a:endParaRPr sz="2550">
              <a:latin typeface="Tahoma"/>
              <a:cs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185" dirty="0"/>
              <a:t>Enriched</a:t>
            </a:r>
            <a:r>
              <a:rPr spc="-114" dirty="0"/>
              <a:t> </a:t>
            </a:r>
            <a:r>
              <a:rPr spc="-185" dirty="0"/>
              <a:t>embeddings</a:t>
            </a:r>
          </a:p>
        </p:txBody>
      </p:sp>
      <p:sp>
        <p:nvSpPr>
          <p:cNvPr id="3" name="object 3"/>
          <p:cNvSpPr/>
          <p:nvPr/>
        </p:nvSpPr>
        <p:spPr>
          <a:xfrm>
            <a:off x="491289" y="1166812"/>
            <a:ext cx="14575155" cy="4360545"/>
          </a:xfrm>
          <a:custGeom>
            <a:avLst/>
            <a:gdLst/>
            <a:ahLst/>
            <a:cxnLst/>
            <a:rect l="l" t="t" r="r" b="b"/>
            <a:pathLst>
              <a:path w="14575155" h="4360545">
                <a:moveTo>
                  <a:pt x="14498413" y="4360193"/>
                </a:moveTo>
                <a:lnTo>
                  <a:pt x="76505" y="4360193"/>
                </a:lnTo>
                <a:lnTo>
                  <a:pt x="71180" y="4359668"/>
                </a:lnTo>
                <a:lnTo>
                  <a:pt x="31920" y="4343405"/>
                </a:lnTo>
                <a:lnTo>
                  <a:pt x="4175" y="4304679"/>
                </a:lnTo>
                <a:lnTo>
                  <a:pt x="0" y="4283687"/>
                </a:lnTo>
                <a:lnTo>
                  <a:pt x="0" y="4278312"/>
                </a:lnTo>
                <a:lnTo>
                  <a:pt x="0" y="76505"/>
                </a:lnTo>
                <a:lnTo>
                  <a:pt x="16786" y="31920"/>
                </a:lnTo>
                <a:lnTo>
                  <a:pt x="55513" y="4175"/>
                </a:lnTo>
                <a:lnTo>
                  <a:pt x="76505" y="0"/>
                </a:lnTo>
                <a:lnTo>
                  <a:pt x="14498413" y="0"/>
                </a:lnTo>
                <a:lnTo>
                  <a:pt x="14542998" y="16786"/>
                </a:lnTo>
                <a:lnTo>
                  <a:pt x="14570742" y="55513"/>
                </a:lnTo>
                <a:lnTo>
                  <a:pt x="14574918" y="76505"/>
                </a:lnTo>
                <a:lnTo>
                  <a:pt x="14574918" y="4283687"/>
                </a:lnTo>
                <a:lnTo>
                  <a:pt x="14558132" y="4328272"/>
                </a:lnTo>
                <a:lnTo>
                  <a:pt x="14519404" y="4356016"/>
                </a:lnTo>
                <a:lnTo>
                  <a:pt x="14503737" y="4359668"/>
                </a:lnTo>
                <a:lnTo>
                  <a:pt x="14498413" y="4360193"/>
                </a:lnTo>
                <a:close/>
              </a:path>
            </a:pathLst>
          </a:custGeom>
          <a:solidFill>
            <a:srgbClr val="F6F2EB"/>
          </a:solidFill>
        </p:spPr>
        <p:txBody>
          <a:bodyPr wrap="square" lIns="0" tIns="0" rIns="0" bIns="0" rtlCol="0"/>
          <a:lstStyle/>
          <a:p>
            <a:endParaRPr/>
          </a:p>
        </p:txBody>
      </p:sp>
      <p:sp>
        <p:nvSpPr>
          <p:cNvPr id="4" name="object 4"/>
          <p:cNvSpPr/>
          <p:nvPr/>
        </p:nvSpPr>
        <p:spPr>
          <a:xfrm>
            <a:off x="491289" y="5772650"/>
            <a:ext cx="14575155" cy="1658620"/>
          </a:xfrm>
          <a:custGeom>
            <a:avLst/>
            <a:gdLst/>
            <a:ahLst/>
            <a:cxnLst/>
            <a:rect l="l" t="t" r="r" b="b"/>
            <a:pathLst>
              <a:path w="14575155" h="1658620">
                <a:moveTo>
                  <a:pt x="14498413" y="1658101"/>
                </a:moveTo>
                <a:lnTo>
                  <a:pt x="76505" y="1658101"/>
                </a:lnTo>
                <a:lnTo>
                  <a:pt x="71180" y="1657576"/>
                </a:lnTo>
                <a:lnTo>
                  <a:pt x="31920" y="1641314"/>
                </a:lnTo>
                <a:lnTo>
                  <a:pt x="4175" y="1602587"/>
                </a:lnTo>
                <a:lnTo>
                  <a:pt x="0" y="1581596"/>
                </a:lnTo>
                <a:lnTo>
                  <a:pt x="0" y="1576220"/>
                </a:lnTo>
                <a:lnTo>
                  <a:pt x="0" y="76505"/>
                </a:lnTo>
                <a:lnTo>
                  <a:pt x="16786" y="31920"/>
                </a:lnTo>
                <a:lnTo>
                  <a:pt x="55513" y="4174"/>
                </a:lnTo>
                <a:lnTo>
                  <a:pt x="76505" y="0"/>
                </a:lnTo>
                <a:lnTo>
                  <a:pt x="14498413" y="0"/>
                </a:lnTo>
                <a:lnTo>
                  <a:pt x="14542998" y="16785"/>
                </a:lnTo>
                <a:lnTo>
                  <a:pt x="14570742" y="55513"/>
                </a:lnTo>
                <a:lnTo>
                  <a:pt x="14574918" y="76505"/>
                </a:lnTo>
                <a:lnTo>
                  <a:pt x="14574918" y="1581596"/>
                </a:lnTo>
                <a:lnTo>
                  <a:pt x="14558132" y="1626180"/>
                </a:lnTo>
                <a:lnTo>
                  <a:pt x="14519404" y="1653925"/>
                </a:lnTo>
                <a:lnTo>
                  <a:pt x="14503737" y="1657576"/>
                </a:lnTo>
                <a:lnTo>
                  <a:pt x="14498413" y="1658101"/>
                </a:lnTo>
                <a:close/>
              </a:path>
            </a:pathLst>
          </a:custGeom>
          <a:solidFill>
            <a:srgbClr val="04182D"/>
          </a:solidFill>
        </p:spPr>
        <p:txBody>
          <a:bodyPr wrap="square" lIns="0" tIns="0" rIns="0" bIns="0" rtlCol="0"/>
          <a:lstStyle/>
          <a:p>
            <a:endParaRPr/>
          </a:p>
        </p:txBody>
      </p:sp>
      <p:sp>
        <p:nvSpPr>
          <p:cNvPr id="5" name="object 5"/>
          <p:cNvSpPr txBox="1"/>
          <p:nvPr/>
        </p:nvSpPr>
        <p:spPr>
          <a:xfrm>
            <a:off x="634036" y="1229033"/>
            <a:ext cx="11293475" cy="5982335"/>
          </a:xfrm>
          <a:prstGeom prst="rect">
            <a:avLst/>
          </a:prstGeom>
        </p:spPr>
        <p:txBody>
          <a:bodyPr vert="horz" wrap="square" lIns="0" tIns="135255" rIns="0" bIns="0" rtlCol="0">
            <a:spAutoFit/>
          </a:bodyPr>
          <a:lstStyle/>
          <a:p>
            <a:pPr marL="12700">
              <a:lnSpc>
                <a:spcPct val="100000"/>
              </a:lnSpc>
              <a:spcBef>
                <a:spcPts val="1065"/>
              </a:spcBef>
            </a:pPr>
            <a:r>
              <a:rPr sz="2150" dirty="0">
                <a:solidFill>
                  <a:srgbClr val="04182D"/>
                </a:solidFill>
                <a:latin typeface="Courier New"/>
                <a:cs typeface="Courier New"/>
              </a:rPr>
              <a:t>articles</a:t>
            </a:r>
            <a:r>
              <a:rPr sz="2150" spc="-85" dirty="0">
                <a:solidFill>
                  <a:srgbClr val="04182D"/>
                </a:solidFill>
                <a:latin typeface="Courier New"/>
                <a:cs typeface="Courier New"/>
              </a:rPr>
              <a:t> </a:t>
            </a:r>
            <a:r>
              <a:rPr sz="2150" dirty="0">
                <a:solidFill>
                  <a:srgbClr val="04182D"/>
                </a:solidFill>
                <a:latin typeface="Courier New"/>
                <a:cs typeface="Courier New"/>
              </a:rPr>
              <a:t>=</a:t>
            </a:r>
            <a:r>
              <a:rPr sz="2150" spc="-80" dirty="0">
                <a:solidFill>
                  <a:srgbClr val="04182D"/>
                </a:solidFill>
                <a:latin typeface="Courier New"/>
                <a:cs typeface="Courier New"/>
              </a:rPr>
              <a:t> </a:t>
            </a:r>
            <a:r>
              <a:rPr sz="2150" spc="-50" dirty="0">
                <a:solidFill>
                  <a:srgbClr val="04182D"/>
                </a:solidFill>
                <a:latin typeface="Courier New"/>
                <a:cs typeface="Courier New"/>
              </a:rPr>
              <a:t>[</a:t>
            </a:r>
            <a:endParaRPr sz="2150">
              <a:latin typeface="Courier New"/>
              <a:cs typeface="Courier New"/>
            </a:endParaRPr>
          </a:p>
          <a:p>
            <a:pPr marL="828675" marR="5080" indent="-163195">
              <a:lnSpc>
                <a:spcPct val="137400"/>
              </a:lnSpc>
            </a:pPr>
            <a:r>
              <a:rPr sz="2150" dirty="0">
                <a:solidFill>
                  <a:srgbClr val="04182D"/>
                </a:solidFill>
                <a:latin typeface="Courier New"/>
                <a:cs typeface="Courier New"/>
              </a:rPr>
              <a:t>{</a:t>
            </a:r>
            <a:r>
              <a:rPr sz="2150" dirty="0">
                <a:solidFill>
                  <a:srgbClr val="BE2F72"/>
                </a:solidFill>
                <a:latin typeface="Courier New"/>
                <a:cs typeface="Courier New"/>
              </a:rPr>
              <a:t>"headline"</a:t>
            </a:r>
            <a:r>
              <a:rPr sz="2150" dirty="0">
                <a:solidFill>
                  <a:srgbClr val="04182D"/>
                </a:solidFill>
                <a:latin typeface="Courier New"/>
                <a:cs typeface="Courier New"/>
              </a:rPr>
              <a:t>:</a:t>
            </a:r>
            <a:r>
              <a:rPr sz="2150" spc="-145" dirty="0">
                <a:solidFill>
                  <a:srgbClr val="04182D"/>
                </a:solidFill>
                <a:latin typeface="Courier New"/>
                <a:cs typeface="Courier New"/>
              </a:rPr>
              <a:t> </a:t>
            </a:r>
            <a:r>
              <a:rPr sz="2150" dirty="0">
                <a:solidFill>
                  <a:srgbClr val="BE2F72"/>
                </a:solidFill>
                <a:latin typeface="Courier New"/>
                <a:cs typeface="Courier New"/>
              </a:rPr>
              <a:t>"Economic</a:t>
            </a:r>
            <a:r>
              <a:rPr sz="2150" spc="-135" dirty="0">
                <a:solidFill>
                  <a:srgbClr val="BE2F72"/>
                </a:solidFill>
                <a:latin typeface="Courier New"/>
                <a:cs typeface="Courier New"/>
              </a:rPr>
              <a:t> </a:t>
            </a:r>
            <a:r>
              <a:rPr sz="2150" dirty="0">
                <a:solidFill>
                  <a:srgbClr val="BE2F72"/>
                </a:solidFill>
                <a:latin typeface="Courier New"/>
                <a:cs typeface="Courier New"/>
              </a:rPr>
              <a:t>Growth</a:t>
            </a:r>
            <a:r>
              <a:rPr sz="2150" spc="-140" dirty="0">
                <a:solidFill>
                  <a:srgbClr val="BE2F72"/>
                </a:solidFill>
                <a:latin typeface="Courier New"/>
                <a:cs typeface="Courier New"/>
              </a:rPr>
              <a:t> </a:t>
            </a:r>
            <a:r>
              <a:rPr sz="2150" dirty="0">
                <a:solidFill>
                  <a:srgbClr val="BE2F72"/>
                </a:solidFill>
                <a:latin typeface="Courier New"/>
                <a:cs typeface="Courier New"/>
              </a:rPr>
              <a:t>Continues</a:t>
            </a:r>
            <a:r>
              <a:rPr sz="2150" spc="-135" dirty="0">
                <a:solidFill>
                  <a:srgbClr val="BE2F72"/>
                </a:solidFill>
                <a:latin typeface="Courier New"/>
                <a:cs typeface="Courier New"/>
              </a:rPr>
              <a:t> </a:t>
            </a:r>
            <a:r>
              <a:rPr sz="2150" dirty="0">
                <a:solidFill>
                  <a:srgbClr val="BE2F72"/>
                </a:solidFill>
                <a:latin typeface="Courier New"/>
                <a:cs typeface="Courier New"/>
              </a:rPr>
              <a:t>Amid</a:t>
            </a:r>
            <a:r>
              <a:rPr sz="2150" spc="-140" dirty="0">
                <a:solidFill>
                  <a:srgbClr val="BE2F72"/>
                </a:solidFill>
                <a:latin typeface="Courier New"/>
                <a:cs typeface="Courier New"/>
              </a:rPr>
              <a:t> </a:t>
            </a:r>
            <a:r>
              <a:rPr sz="2150" dirty="0">
                <a:solidFill>
                  <a:srgbClr val="BE2F72"/>
                </a:solidFill>
                <a:latin typeface="Courier New"/>
                <a:cs typeface="Courier New"/>
              </a:rPr>
              <a:t>Global</a:t>
            </a:r>
            <a:r>
              <a:rPr sz="2150" spc="-135" dirty="0">
                <a:solidFill>
                  <a:srgbClr val="BE2F72"/>
                </a:solidFill>
                <a:latin typeface="Courier New"/>
                <a:cs typeface="Courier New"/>
              </a:rPr>
              <a:t> </a:t>
            </a:r>
            <a:r>
              <a:rPr sz="2150" spc="-10" dirty="0">
                <a:solidFill>
                  <a:srgbClr val="BE2F72"/>
                </a:solidFill>
                <a:latin typeface="Courier New"/>
                <a:cs typeface="Courier New"/>
              </a:rPr>
              <a:t>Uncertainty"</a:t>
            </a:r>
            <a:r>
              <a:rPr sz="2150" spc="-10" dirty="0">
                <a:solidFill>
                  <a:srgbClr val="04182D"/>
                </a:solidFill>
                <a:latin typeface="Courier New"/>
                <a:cs typeface="Courier New"/>
              </a:rPr>
              <a:t>, </a:t>
            </a:r>
            <a:r>
              <a:rPr sz="2150" dirty="0">
                <a:solidFill>
                  <a:srgbClr val="BE2F72"/>
                </a:solidFill>
                <a:latin typeface="Courier New"/>
                <a:cs typeface="Courier New"/>
              </a:rPr>
              <a:t>"topic"</a:t>
            </a:r>
            <a:r>
              <a:rPr sz="2150" dirty="0">
                <a:solidFill>
                  <a:srgbClr val="04182D"/>
                </a:solidFill>
                <a:latin typeface="Courier New"/>
                <a:cs typeface="Courier New"/>
              </a:rPr>
              <a:t>:</a:t>
            </a:r>
            <a:r>
              <a:rPr sz="2150" spc="-150" dirty="0">
                <a:solidFill>
                  <a:srgbClr val="04182D"/>
                </a:solidFill>
                <a:latin typeface="Courier New"/>
                <a:cs typeface="Courier New"/>
              </a:rPr>
              <a:t> </a:t>
            </a:r>
            <a:r>
              <a:rPr sz="2150" spc="-10" dirty="0">
                <a:solidFill>
                  <a:srgbClr val="BE2F72"/>
                </a:solidFill>
                <a:latin typeface="Courier New"/>
                <a:cs typeface="Courier New"/>
              </a:rPr>
              <a:t>"Business"</a:t>
            </a:r>
            <a:r>
              <a:rPr sz="2150" spc="-10" dirty="0">
                <a:solidFill>
                  <a:srgbClr val="04182D"/>
                </a:solidFill>
                <a:latin typeface="Courier New"/>
                <a:cs typeface="Courier New"/>
              </a:rPr>
              <a:t>,</a:t>
            </a:r>
            <a:endParaRPr sz="2150">
              <a:latin typeface="Courier New"/>
              <a:cs typeface="Courier New"/>
            </a:endParaRPr>
          </a:p>
          <a:p>
            <a:pPr marL="828675">
              <a:lnSpc>
                <a:spcPct val="100000"/>
              </a:lnSpc>
              <a:spcBef>
                <a:spcPts val="970"/>
              </a:spcBef>
            </a:pPr>
            <a:r>
              <a:rPr sz="2150" dirty="0">
                <a:solidFill>
                  <a:srgbClr val="BE2F72"/>
                </a:solidFill>
                <a:latin typeface="Courier New"/>
                <a:cs typeface="Courier New"/>
              </a:rPr>
              <a:t>"keywords"</a:t>
            </a:r>
            <a:r>
              <a:rPr sz="2150" dirty="0">
                <a:solidFill>
                  <a:srgbClr val="04182D"/>
                </a:solidFill>
                <a:latin typeface="Courier New"/>
                <a:cs typeface="Courier New"/>
              </a:rPr>
              <a:t>:</a:t>
            </a:r>
            <a:r>
              <a:rPr sz="2150" spc="-200" dirty="0">
                <a:solidFill>
                  <a:srgbClr val="04182D"/>
                </a:solidFill>
                <a:latin typeface="Courier New"/>
                <a:cs typeface="Courier New"/>
              </a:rPr>
              <a:t> </a:t>
            </a:r>
            <a:r>
              <a:rPr sz="2150" dirty="0">
                <a:solidFill>
                  <a:srgbClr val="04182D"/>
                </a:solidFill>
                <a:latin typeface="Courier New"/>
                <a:cs typeface="Courier New"/>
              </a:rPr>
              <a:t>[</a:t>
            </a:r>
            <a:r>
              <a:rPr sz="2150" dirty="0">
                <a:solidFill>
                  <a:srgbClr val="BE2F72"/>
                </a:solidFill>
                <a:latin typeface="Courier New"/>
                <a:cs typeface="Courier New"/>
              </a:rPr>
              <a:t>"economy"</a:t>
            </a:r>
            <a:r>
              <a:rPr sz="2150" dirty="0">
                <a:solidFill>
                  <a:srgbClr val="04182D"/>
                </a:solidFill>
                <a:latin typeface="Courier New"/>
                <a:cs typeface="Courier New"/>
              </a:rPr>
              <a:t>,</a:t>
            </a:r>
            <a:r>
              <a:rPr sz="2150" spc="-200" dirty="0">
                <a:solidFill>
                  <a:srgbClr val="04182D"/>
                </a:solidFill>
                <a:latin typeface="Courier New"/>
                <a:cs typeface="Courier New"/>
              </a:rPr>
              <a:t> </a:t>
            </a:r>
            <a:r>
              <a:rPr sz="2150" dirty="0">
                <a:solidFill>
                  <a:srgbClr val="BE2F72"/>
                </a:solidFill>
                <a:latin typeface="Courier New"/>
                <a:cs typeface="Courier New"/>
              </a:rPr>
              <a:t>"business"</a:t>
            </a:r>
            <a:r>
              <a:rPr sz="2150" dirty="0">
                <a:solidFill>
                  <a:srgbClr val="04182D"/>
                </a:solidFill>
                <a:latin typeface="Courier New"/>
                <a:cs typeface="Courier New"/>
              </a:rPr>
              <a:t>,</a:t>
            </a:r>
            <a:r>
              <a:rPr sz="2150" spc="-200" dirty="0">
                <a:solidFill>
                  <a:srgbClr val="04182D"/>
                </a:solidFill>
                <a:latin typeface="Courier New"/>
                <a:cs typeface="Courier New"/>
              </a:rPr>
              <a:t> </a:t>
            </a:r>
            <a:r>
              <a:rPr sz="2150" spc="-10" dirty="0">
                <a:solidFill>
                  <a:srgbClr val="BE2F72"/>
                </a:solidFill>
                <a:latin typeface="Courier New"/>
                <a:cs typeface="Courier New"/>
              </a:rPr>
              <a:t>"finance"</a:t>
            </a:r>
            <a:r>
              <a:rPr sz="2150" spc="-10" dirty="0">
                <a:solidFill>
                  <a:srgbClr val="04182D"/>
                </a:solidFill>
                <a:latin typeface="Courier New"/>
                <a:cs typeface="Courier New"/>
              </a:rPr>
              <a:t>]},</a:t>
            </a:r>
            <a:endParaRPr sz="2150">
              <a:latin typeface="Courier New"/>
              <a:cs typeface="Courier New"/>
            </a:endParaRPr>
          </a:p>
          <a:p>
            <a:pPr marL="665480">
              <a:lnSpc>
                <a:spcPct val="100000"/>
              </a:lnSpc>
              <a:spcBef>
                <a:spcPts val="965"/>
              </a:spcBef>
            </a:pPr>
            <a:r>
              <a:rPr sz="2150" spc="-25" dirty="0">
                <a:solidFill>
                  <a:srgbClr val="04182D"/>
                </a:solidFill>
                <a:latin typeface="Courier New"/>
                <a:cs typeface="Courier New"/>
              </a:rPr>
              <a:t>...</a:t>
            </a:r>
            <a:endParaRPr sz="2150">
              <a:latin typeface="Courier New"/>
              <a:cs typeface="Courier New"/>
            </a:endParaRPr>
          </a:p>
          <a:p>
            <a:pPr marL="828675" marR="1148080" indent="-163195">
              <a:lnSpc>
                <a:spcPct val="137400"/>
              </a:lnSpc>
            </a:pPr>
            <a:r>
              <a:rPr sz="2150" dirty="0">
                <a:solidFill>
                  <a:srgbClr val="04182D"/>
                </a:solidFill>
                <a:latin typeface="Courier New"/>
                <a:cs typeface="Courier New"/>
              </a:rPr>
              <a:t>{</a:t>
            </a:r>
            <a:r>
              <a:rPr sz="2150" dirty="0">
                <a:solidFill>
                  <a:srgbClr val="BE2F72"/>
                </a:solidFill>
                <a:latin typeface="Courier New"/>
                <a:cs typeface="Courier New"/>
              </a:rPr>
              <a:t>"headline"</a:t>
            </a:r>
            <a:r>
              <a:rPr sz="2150" dirty="0">
                <a:solidFill>
                  <a:srgbClr val="04182D"/>
                </a:solidFill>
                <a:latin typeface="Courier New"/>
                <a:cs typeface="Courier New"/>
              </a:rPr>
              <a:t>:</a:t>
            </a:r>
            <a:r>
              <a:rPr sz="2150" spc="-90" dirty="0">
                <a:solidFill>
                  <a:srgbClr val="04182D"/>
                </a:solidFill>
                <a:latin typeface="Courier New"/>
                <a:cs typeface="Courier New"/>
              </a:rPr>
              <a:t> </a:t>
            </a:r>
            <a:r>
              <a:rPr sz="2150" dirty="0">
                <a:solidFill>
                  <a:srgbClr val="BE2F72"/>
                </a:solidFill>
                <a:latin typeface="Courier New"/>
                <a:cs typeface="Courier New"/>
              </a:rPr>
              <a:t>"1.5</a:t>
            </a:r>
            <a:r>
              <a:rPr sz="2150" spc="-80" dirty="0">
                <a:solidFill>
                  <a:srgbClr val="BE2F72"/>
                </a:solidFill>
                <a:latin typeface="Courier New"/>
                <a:cs typeface="Courier New"/>
              </a:rPr>
              <a:t> </a:t>
            </a:r>
            <a:r>
              <a:rPr sz="2150" dirty="0">
                <a:solidFill>
                  <a:srgbClr val="BE2F72"/>
                </a:solidFill>
                <a:latin typeface="Courier New"/>
                <a:cs typeface="Courier New"/>
              </a:rPr>
              <a:t>Billion</a:t>
            </a:r>
            <a:r>
              <a:rPr sz="2150" spc="-80" dirty="0">
                <a:solidFill>
                  <a:srgbClr val="BE2F72"/>
                </a:solidFill>
                <a:latin typeface="Courier New"/>
                <a:cs typeface="Courier New"/>
              </a:rPr>
              <a:t> </a:t>
            </a:r>
            <a:r>
              <a:rPr sz="2150" spc="-25" dirty="0">
                <a:solidFill>
                  <a:srgbClr val="BE2F72"/>
                </a:solidFill>
                <a:latin typeface="Courier New"/>
                <a:cs typeface="Courier New"/>
              </a:rPr>
              <a:t>Tune-</a:t>
            </a:r>
            <a:r>
              <a:rPr sz="2150" dirty="0">
                <a:solidFill>
                  <a:srgbClr val="BE2F72"/>
                </a:solidFill>
                <a:latin typeface="Courier New"/>
                <a:cs typeface="Courier New"/>
              </a:rPr>
              <a:t>in</a:t>
            </a:r>
            <a:r>
              <a:rPr sz="2150" spc="-80" dirty="0">
                <a:solidFill>
                  <a:srgbClr val="BE2F72"/>
                </a:solidFill>
                <a:latin typeface="Courier New"/>
                <a:cs typeface="Courier New"/>
              </a:rPr>
              <a:t> </a:t>
            </a:r>
            <a:r>
              <a:rPr sz="2150" dirty="0">
                <a:solidFill>
                  <a:srgbClr val="BE2F72"/>
                </a:solidFill>
                <a:latin typeface="Courier New"/>
                <a:cs typeface="Courier New"/>
              </a:rPr>
              <a:t>to</a:t>
            </a:r>
            <a:r>
              <a:rPr sz="2150" spc="-80" dirty="0">
                <a:solidFill>
                  <a:srgbClr val="BE2F72"/>
                </a:solidFill>
                <a:latin typeface="Courier New"/>
                <a:cs typeface="Courier New"/>
              </a:rPr>
              <a:t> </a:t>
            </a:r>
            <a:r>
              <a:rPr sz="2150" dirty="0">
                <a:solidFill>
                  <a:srgbClr val="BE2F72"/>
                </a:solidFill>
                <a:latin typeface="Courier New"/>
                <a:cs typeface="Courier New"/>
              </a:rPr>
              <a:t>the</a:t>
            </a:r>
            <a:r>
              <a:rPr sz="2150" spc="-80" dirty="0">
                <a:solidFill>
                  <a:srgbClr val="BE2F72"/>
                </a:solidFill>
                <a:latin typeface="Courier New"/>
                <a:cs typeface="Courier New"/>
              </a:rPr>
              <a:t> </a:t>
            </a:r>
            <a:r>
              <a:rPr sz="2150" dirty="0">
                <a:solidFill>
                  <a:srgbClr val="BE2F72"/>
                </a:solidFill>
                <a:latin typeface="Courier New"/>
                <a:cs typeface="Courier New"/>
              </a:rPr>
              <a:t>World</a:t>
            </a:r>
            <a:r>
              <a:rPr sz="2150" spc="-80" dirty="0">
                <a:solidFill>
                  <a:srgbClr val="BE2F72"/>
                </a:solidFill>
                <a:latin typeface="Courier New"/>
                <a:cs typeface="Courier New"/>
              </a:rPr>
              <a:t> </a:t>
            </a:r>
            <a:r>
              <a:rPr sz="2150" dirty="0">
                <a:solidFill>
                  <a:srgbClr val="BE2F72"/>
                </a:solidFill>
                <a:latin typeface="Courier New"/>
                <a:cs typeface="Courier New"/>
              </a:rPr>
              <a:t>Cup</a:t>
            </a:r>
            <a:r>
              <a:rPr sz="2150" spc="-80" dirty="0">
                <a:solidFill>
                  <a:srgbClr val="BE2F72"/>
                </a:solidFill>
                <a:latin typeface="Courier New"/>
                <a:cs typeface="Courier New"/>
              </a:rPr>
              <a:t> </a:t>
            </a:r>
            <a:r>
              <a:rPr sz="2150" spc="-10" dirty="0">
                <a:solidFill>
                  <a:srgbClr val="BE2F72"/>
                </a:solidFill>
                <a:latin typeface="Courier New"/>
                <a:cs typeface="Courier New"/>
              </a:rPr>
              <a:t>Final"</a:t>
            </a:r>
            <a:r>
              <a:rPr sz="2150" spc="-10" dirty="0">
                <a:solidFill>
                  <a:srgbClr val="04182D"/>
                </a:solidFill>
                <a:latin typeface="Courier New"/>
                <a:cs typeface="Courier New"/>
              </a:rPr>
              <a:t>, </a:t>
            </a:r>
            <a:r>
              <a:rPr sz="2150" dirty="0">
                <a:solidFill>
                  <a:srgbClr val="BE2F72"/>
                </a:solidFill>
                <a:latin typeface="Courier New"/>
                <a:cs typeface="Courier New"/>
              </a:rPr>
              <a:t>"topic"</a:t>
            </a:r>
            <a:r>
              <a:rPr sz="2150" dirty="0">
                <a:solidFill>
                  <a:srgbClr val="04182D"/>
                </a:solidFill>
                <a:latin typeface="Courier New"/>
                <a:cs typeface="Courier New"/>
              </a:rPr>
              <a:t>:</a:t>
            </a:r>
            <a:r>
              <a:rPr sz="2150" spc="-150" dirty="0">
                <a:solidFill>
                  <a:srgbClr val="04182D"/>
                </a:solidFill>
                <a:latin typeface="Courier New"/>
                <a:cs typeface="Courier New"/>
              </a:rPr>
              <a:t> </a:t>
            </a:r>
            <a:r>
              <a:rPr sz="2150" spc="-10" dirty="0">
                <a:solidFill>
                  <a:srgbClr val="BE2F72"/>
                </a:solidFill>
                <a:latin typeface="Courier New"/>
                <a:cs typeface="Courier New"/>
              </a:rPr>
              <a:t>"Sport"</a:t>
            </a:r>
            <a:r>
              <a:rPr sz="2150" spc="-10" dirty="0">
                <a:solidFill>
                  <a:srgbClr val="04182D"/>
                </a:solidFill>
                <a:latin typeface="Courier New"/>
                <a:cs typeface="Courier New"/>
              </a:rPr>
              <a:t>,</a:t>
            </a:r>
            <a:endParaRPr sz="2150">
              <a:latin typeface="Courier New"/>
              <a:cs typeface="Courier New"/>
            </a:endParaRPr>
          </a:p>
          <a:p>
            <a:pPr marL="828675">
              <a:lnSpc>
                <a:spcPct val="100000"/>
              </a:lnSpc>
              <a:spcBef>
                <a:spcPts val="965"/>
              </a:spcBef>
            </a:pPr>
            <a:r>
              <a:rPr sz="2150" dirty="0">
                <a:solidFill>
                  <a:srgbClr val="BE2F72"/>
                </a:solidFill>
                <a:latin typeface="Courier New"/>
                <a:cs typeface="Courier New"/>
              </a:rPr>
              <a:t>"keywords"</a:t>
            </a:r>
            <a:r>
              <a:rPr sz="2150" dirty="0">
                <a:solidFill>
                  <a:srgbClr val="04182D"/>
                </a:solidFill>
                <a:latin typeface="Courier New"/>
                <a:cs typeface="Courier New"/>
              </a:rPr>
              <a:t>:</a:t>
            </a:r>
            <a:r>
              <a:rPr sz="2150" spc="-145" dirty="0">
                <a:solidFill>
                  <a:srgbClr val="04182D"/>
                </a:solidFill>
                <a:latin typeface="Courier New"/>
                <a:cs typeface="Courier New"/>
              </a:rPr>
              <a:t> </a:t>
            </a:r>
            <a:r>
              <a:rPr sz="2150" dirty="0">
                <a:solidFill>
                  <a:srgbClr val="04182D"/>
                </a:solidFill>
                <a:latin typeface="Courier New"/>
                <a:cs typeface="Courier New"/>
              </a:rPr>
              <a:t>[</a:t>
            </a:r>
            <a:r>
              <a:rPr sz="2150" dirty="0">
                <a:solidFill>
                  <a:srgbClr val="BE2F72"/>
                </a:solidFill>
                <a:latin typeface="Courier New"/>
                <a:cs typeface="Courier New"/>
              </a:rPr>
              <a:t>"soccer"</a:t>
            </a:r>
            <a:r>
              <a:rPr sz="2150" dirty="0">
                <a:solidFill>
                  <a:srgbClr val="04182D"/>
                </a:solidFill>
                <a:latin typeface="Courier New"/>
                <a:cs typeface="Courier New"/>
              </a:rPr>
              <a:t>,</a:t>
            </a:r>
            <a:r>
              <a:rPr sz="2150" spc="-150" dirty="0">
                <a:solidFill>
                  <a:srgbClr val="04182D"/>
                </a:solidFill>
                <a:latin typeface="Courier New"/>
                <a:cs typeface="Courier New"/>
              </a:rPr>
              <a:t> </a:t>
            </a:r>
            <a:r>
              <a:rPr sz="2150" dirty="0">
                <a:solidFill>
                  <a:srgbClr val="BE2F72"/>
                </a:solidFill>
                <a:latin typeface="Courier New"/>
                <a:cs typeface="Courier New"/>
              </a:rPr>
              <a:t>"world</a:t>
            </a:r>
            <a:r>
              <a:rPr sz="2150" spc="-140" dirty="0">
                <a:solidFill>
                  <a:srgbClr val="BE2F72"/>
                </a:solidFill>
                <a:latin typeface="Courier New"/>
                <a:cs typeface="Courier New"/>
              </a:rPr>
              <a:t> </a:t>
            </a:r>
            <a:r>
              <a:rPr sz="2150" dirty="0">
                <a:solidFill>
                  <a:srgbClr val="BE2F72"/>
                </a:solidFill>
                <a:latin typeface="Courier New"/>
                <a:cs typeface="Courier New"/>
              </a:rPr>
              <a:t>cup"</a:t>
            </a:r>
            <a:r>
              <a:rPr sz="2150" dirty="0">
                <a:solidFill>
                  <a:srgbClr val="04182D"/>
                </a:solidFill>
                <a:latin typeface="Courier New"/>
                <a:cs typeface="Courier New"/>
              </a:rPr>
              <a:t>,</a:t>
            </a:r>
            <a:r>
              <a:rPr sz="2150" spc="-150" dirty="0">
                <a:solidFill>
                  <a:srgbClr val="04182D"/>
                </a:solidFill>
                <a:latin typeface="Courier New"/>
                <a:cs typeface="Courier New"/>
              </a:rPr>
              <a:t> </a:t>
            </a:r>
            <a:r>
              <a:rPr sz="2150" spc="-10" dirty="0">
                <a:solidFill>
                  <a:srgbClr val="BE2F72"/>
                </a:solidFill>
                <a:latin typeface="Courier New"/>
                <a:cs typeface="Courier New"/>
              </a:rPr>
              <a:t>"tv"</a:t>
            </a:r>
            <a:r>
              <a:rPr sz="2150" spc="-10" dirty="0">
                <a:solidFill>
                  <a:srgbClr val="04182D"/>
                </a:solidFill>
                <a:latin typeface="Courier New"/>
                <a:cs typeface="Courier New"/>
              </a:rPr>
              <a:t>]}</a:t>
            </a:r>
            <a:endParaRPr sz="2150">
              <a:latin typeface="Courier New"/>
              <a:cs typeface="Courier New"/>
            </a:endParaRPr>
          </a:p>
          <a:p>
            <a:pPr marL="12700">
              <a:lnSpc>
                <a:spcPct val="100000"/>
              </a:lnSpc>
              <a:spcBef>
                <a:spcPts val="965"/>
              </a:spcBef>
            </a:pPr>
            <a:r>
              <a:rPr sz="2150" spc="-50" dirty="0">
                <a:solidFill>
                  <a:srgbClr val="04182D"/>
                </a:solidFill>
                <a:latin typeface="Courier New"/>
                <a:cs typeface="Courier New"/>
              </a:rPr>
              <a:t>]</a:t>
            </a:r>
            <a:endParaRPr sz="2150">
              <a:latin typeface="Courier New"/>
              <a:cs typeface="Courier New"/>
            </a:endParaRPr>
          </a:p>
          <a:p>
            <a:pPr>
              <a:lnSpc>
                <a:spcPct val="100000"/>
              </a:lnSpc>
              <a:spcBef>
                <a:spcPts val="1920"/>
              </a:spcBef>
            </a:pPr>
            <a:endParaRPr sz="2150">
              <a:latin typeface="Courier New"/>
              <a:cs typeface="Courier New"/>
            </a:endParaRPr>
          </a:p>
          <a:p>
            <a:pPr marL="12700" marR="1637030">
              <a:lnSpc>
                <a:spcPct val="137400"/>
              </a:lnSpc>
            </a:pPr>
            <a:r>
              <a:rPr sz="2150" dirty="0">
                <a:solidFill>
                  <a:srgbClr val="FFFFFF"/>
                </a:solidFill>
                <a:latin typeface="Courier New"/>
                <a:cs typeface="Courier New"/>
              </a:rPr>
              <a:t>Headline:</a:t>
            </a:r>
            <a:r>
              <a:rPr sz="2150" spc="-130" dirty="0">
                <a:solidFill>
                  <a:srgbClr val="FFFFFF"/>
                </a:solidFill>
                <a:latin typeface="Courier New"/>
                <a:cs typeface="Courier New"/>
              </a:rPr>
              <a:t> </a:t>
            </a:r>
            <a:r>
              <a:rPr sz="2150" dirty="0">
                <a:solidFill>
                  <a:srgbClr val="FFFFFF"/>
                </a:solidFill>
                <a:latin typeface="Courier New"/>
                <a:cs typeface="Courier New"/>
              </a:rPr>
              <a:t>Economic</a:t>
            </a:r>
            <a:r>
              <a:rPr sz="2150" spc="-125" dirty="0">
                <a:solidFill>
                  <a:srgbClr val="FFFFFF"/>
                </a:solidFill>
                <a:latin typeface="Courier New"/>
                <a:cs typeface="Courier New"/>
              </a:rPr>
              <a:t> </a:t>
            </a:r>
            <a:r>
              <a:rPr sz="2150" dirty="0">
                <a:solidFill>
                  <a:srgbClr val="FFFFFF"/>
                </a:solidFill>
                <a:latin typeface="Courier New"/>
                <a:cs typeface="Courier New"/>
              </a:rPr>
              <a:t>Growth</a:t>
            </a:r>
            <a:r>
              <a:rPr sz="2150" spc="-125" dirty="0">
                <a:solidFill>
                  <a:srgbClr val="FFFFFF"/>
                </a:solidFill>
                <a:latin typeface="Courier New"/>
                <a:cs typeface="Courier New"/>
              </a:rPr>
              <a:t> </a:t>
            </a:r>
            <a:r>
              <a:rPr sz="2150" dirty="0">
                <a:solidFill>
                  <a:srgbClr val="FFFFFF"/>
                </a:solidFill>
                <a:latin typeface="Courier New"/>
                <a:cs typeface="Courier New"/>
              </a:rPr>
              <a:t>Continues</a:t>
            </a:r>
            <a:r>
              <a:rPr sz="2150" spc="-125" dirty="0">
                <a:solidFill>
                  <a:srgbClr val="FFFFFF"/>
                </a:solidFill>
                <a:latin typeface="Courier New"/>
                <a:cs typeface="Courier New"/>
              </a:rPr>
              <a:t> </a:t>
            </a:r>
            <a:r>
              <a:rPr sz="2150" dirty="0">
                <a:solidFill>
                  <a:srgbClr val="FFFFFF"/>
                </a:solidFill>
                <a:latin typeface="Courier New"/>
                <a:cs typeface="Courier New"/>
              </a:rPr>
              <a:t>Amid</a:t>
            </a:r>
            <a:r>
              <a:rPr sz="2150" spc="-125" dirty="0">
                <a:solidFill>
                  <a:srgbClr val="FFFFFF"/>
                </a:solidFill>
                <a:latin typeface="Courier New"/>
                <a:cs typeface="Courier New"/>
              </a:rPr>
              <a:t> </a:t>
            </a:r>
            <a:r>
              <a:rPr sz="2150" dirty="0">
                <a:solidFill>
                  <a:srgbClr val="FFFFFF"/>
                </a:solidFill>
                <a:latin typeface="Courier New"/>
                <a:cs typeface="Courier New"/>
              </a:rPr>
              <a:t>Global</a:t>
            </a:r>
            <a:r>
              <a:rPr sz="2150" spc="-125" dirty="0">
                <a:solidFill>
                  <a:srgbClr val="FFFFFF"/>
                </a:solidFill>
                <a:latin typeface="Courier New"/>
                <a:cs typeface="Courier New"/>
              </a:rPr>
              <a:t> </a:t>
            </a:r>
            <a:r>
              <a:rPr sz="2150" spc="-10" dirty="0">
                <a:solidFill>
                  <a:srgbClr val="FFFFFF"/>
                </a:solidFill>
                <a:latin typeface="Courier New"/>
                <a:cs typeface="Courier New"/>
              </a:rPr>
              <a:t>Uncertainty </a:t>
            </a:r>
            <a:r>
              <a:rPr sz="2150" dirty="0">
                <a:solidFill>
                  <a:srgbClr val="FFFFFF"/>
                </a:solidFill>
                <a:latin typeface="Courier New"/>
                <a:cs typeface="Courier New"/>
              </a:rPr>
              <a:t>Topic:</a:t>
            </a:r>
            <a:r>
              <a:rPr sz="2150" spc="-110" dirty="0">
                <a:solidFill>
                  <a:srgbClr val="FFFFFF"/>
                </a:solidFill>
                <a:latin typeface="Courier New"/>
                <a:cs typeface="Courier New"/>
              </a:rPr>
              <a:t> </a:t>
            </a:r>
            <a:r>
              <a:rPr sz="2150" spc="-10" dirty="0">
                <a:solidFill>
                  <a:srgbClr val="FFFFFF"/>
                </a:solidFill>
                <a:latin typeface="Courier New"/>
                <a:cs typeface="Courier New"/>
              </a:rPr>
              <a:t>Business</a:t>
            </a:r>
            <a:endParaRPr sz="2150">
              <a:latin typeface="Courier New"/>
              <a:cs typeface="Courier New"/>
            </a:endParaRPr>
          </a:p>
          <a:p>
            <a:pPr marL="12700">
              <a:lnSpc>
                <a:spcPct val="100000"/>
              </a:lnSpc>
              <a:spcBef>
                <a:spcPts val="965"/>
              </a:spcBef>
            </a:pPr>
            <a:r>
              <a:rPr sz="2150" dirty="0">
                <a:solidFill>
                  <a:srgbClr val="FFFFFF"/>
                </a:solidFill>
                <a:latin typeface="Courier New"/>
                <a:cs typeface="Courier New"/>
              </a:rPr>
              <a:t>Keywords:</a:t>
            </a:r>
            <a:r>
              <a:rPr sz="2150" spc="-155" dirty="0">
                <a:solidFill>
                  <a:srgbClr val="FFFFFF"/>
                </a:solidFill>
                <a:latin typeface="Courier New"/>
                <a:cs typeface="Courier New"/>
              </a:rPr>
              <a:t> </a:t>
            </a:r>
            <a:r>
              <a:rPr sz="2150" dirty="0">
                <a:solidFill>
                  <a:srgbClr val="FFFFFF"/>
                </a:solidFill>
                <a:latin typeface="Courier New"/>
                <a:cs typeface="Courier New"/>
              </a:rPr>
              <a:t>economy,</a:t>
            </a:r>
            <a:r>
              <a:rPr sz="2150" spc="-155" dirty="0">
                <a:solidFill>
                  <a:srgbClr val="FFFFFF"/>
                </a:solidFill>
                <a:latin typeface="Courier New"/>
                <a:cs typeface="Courier New"/>
              </a:rPr>
              <a:t> </a:t>
            </a:r>
            <a:r>
              <a:rPr sz="2150" dirty="0">
                <a:solidFill>
                  <a:srgbClr val="FFFFFF"/>
                </a:solidFill>
                <a:latin typeface="Courier New"/>
                <a:cs typeface="Courier New"/>
              </a:rPr>
              <a:t>business,</a:t>
            </a:r>
            <a:r>
              <a:rPr sz="2150" spc="-155" dirty="0">
                <a:solidFill>
                  <a:srgbClr val="FFFFFF"/>
                </a:solidFill>
                <a:latin typeface="Courier New"/>
                <a:cs typeface="Courier New"/>
              </a:rPr>
              <a:t> </a:t>
            </a:r>
            <a:r>
              <a:rPr sz="2150" spc="-10" dirty="0">
                <a:solidFill>
                  <a:srgbClr val="FFFFFF"/>
                </a:solidFill>
                <a:latin typeface="Courier New"/>
                <a:cs typeface="Courier New"/>
              </a:rPr>
              <a:t>finance</a:t>
            </a:r>
            <a:endParaRPr sz="2150">
              <a:latin typeface="Courier New"/>
              <a:cs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195" dirty="0"/>
              <a:t>Combining</a:t>
            </a:r>
            <a:r>
              <a:rPr spc="-125" dirty="0"/>
              <a:t> </a:t>
            </a:r>
            <a:r>
              <a:rPr spc="-220" dirty="0"/>
              <a:t>features</a:t>
            </a:r>
            <a:r>
              <a:rPr spc="-125" dirty="0"/>
              <a:t> </a:t>
            </a:r>
            <a:r>
              <a:rPr spc="-330" dirty="0"/>
              <a:t>with</a:t>
            </a:r>
            <a:r>
              <a:rPr spc="-125" dirty="0"/>
              <a:t> </a:t>
            </a:r>
            <a:r>
              <a:rPr spc="-240" dirty="0"/>
              <a:t>F-</a:t>
            </a:r>
            <a:r>
              <a:rPr spc="-270" dirty="0"/>
              <a:t>strings</a:t>
            </a:r>
          </a:p>
        </p:txBody>
      </p:sp>
      <p:sp>
        <p:nvSpPr>
          <p:cNvPr id="3" name="object 3"/>
          <p:cNvSpPr/>
          <p:nvPr/>
        </p:nvSpPr>
        <p:spPr>
          <a:xfrm>
            <a:off x="491289" y="5997821"/>
            <a:ext cx="14575155" cy="1576705"/>
          </a:xfrm>
          <a:custGeom>
            <a:avLst/>
            <a:gdLst/>
            <a:ahLst/>
            <a:cxnLst/>
            <a:rect l="l" t="t" r="r" b="b"/>
            <a:pathLst>
              <a:path w="14575155" h="1576704">
                <a:moveTo>
                  <a:pt x="14498413" y="1576219"/>
                </a:moveTo>
                <a:lnTo>
                  <a:pt x="76505" y="1576219"/>
                </a:lnTo>
                <a:lnTo>
                  <a:pt x="71180" y="1575695"/>
                </a:lnTo>
                <a:lnTo>
                  <a:pt x="31920" y="1559433"/>
                </a:lnTo>
                <a:lnTo>
                  <a:pt x="4175" y="1520705"/>
                </a:lnTo>
                <a:lnTo>
                  <a:pt x="0" y="1499715"/>
                </a:lnTo>
                <a:lnTo>
                  <a:pt x="0" y="1494338"/>
                </a:lnTo>
                <a:lnTo>
                  <a:pt x="0" y="76504"/>
                </a:lnTo>
                <a:lnTo>
                  <a:pt x="16786" y="31919"/>
                </a:lnTo>
                <a:lnTo>
                  <a:pt x="55513" y="4174"/>
                </a:lnTo>
                <a:lnTo>
                  <a:pt x="76505" y="0"/>
                </a:lnTo>
                <a:lnTo>
                  <a:pt x="14498413" y="0"/>
                </a:lnTo>
                <a:lnTo>
                  <a:pt x="14542998" y="16785"/>
                </a:lnTo>
                <a:lnTo>
                  <a:pt x="14570742" y="55513"/>
                </a:lnTo>
                <a:lnTo>
                  <a:pt x="14574918" y="76504"/>
                </a:lnTo>
                <a:lnTo>
                  <a:pt x="14574918" y="1499715"/>
                </a:lnTo>
                <a:lnTo>
                  <a:pt x="14558132" y="1544298"/>
                </a:lnTo>
                <a:lnTo>
                  <a:pt x="14519404" y="1572044"/>
                </a:lnTo>
                <a:lnTo>
                  <a:pt x="14503737" y="1575695"/>
                </a:lnTo>
                <a:lnTo>
                  <a:pt x="14498413" y="1576219"/>
                </a:lnTo>
                <a:close/>
              </a:path>
            </a:pathLst>
          </a:custGeom>
          <a:solidFill>
            <a:srgbClr val="04182D"/>
          </a:solidFill>
        </p:spPr>
        <p:txBody>
          <a:bodyPr wrap="square" lIns="0" tIns="0" rIns="0" bIns="0" rtlCol="0"/>
          <a:lstStyle/>
          <a:p>
            <a:endParaRPr/>
          </a:p>
        </p:txBody>
      </p:sp>
      <p:pic>
        <p:nvPicPr>
          <p:cNvPr id="4" name="object 4"/>
          <p:cNvPicPr/>
          <p:nvPr/>
        </p:nvPicPr>
        <p:blipFill>
          <a:blip r:embed="rId2" cstate="print"/>
          <a:stretch>
            <a:fillRect/>
          </a:stretch>
        </p:blipFill>
        <p:spPr>
          <a:xfrm>
            <a:off x="491289" y="1166809"/>
            <a:ext cx="14574918" cy="4585367"/>
          </a:xfrm>
          <a:prstGeom prst="rect">
            <a:avLst/>
          </a:prstGeom>
        </p:spPr>
      </p:pic>
      <p:sp>
        <p:nvSpPr>
          <p:cNvPr id="5" name="object 5"/>
          <p:cNvSpPr txBox="1"/>
          <p:nvPr/>
        </p:nvSpPr>
        <p:spPr>
          <a:xfrm>
            <a:off x="624121" y="1225591"/>
            <a:ext cx="10731500" cy="2174875"/>
          </a:xfrm>
          <a:prstGeom prst="rect">
            <a:avLst/>
          </a:prstGeom>
        </p:spPr>
        <p:txBody>
          <a:bodyPr vert="horz" wrap="square" lIns="0" tIns="12700" rIns="0" bIns="0" rtlCol="0">
            <a:spAutoFit/>
          </a:bodyPr>
          <a:lstStyle/>
          <a:p>
            <a:pPr marL="2765425" marR="5080" indent="-2753360">
              <a:lnSpc>
                <a:spcPct val="141000"/>
              </a:lnSpc>
              <a:spcBef>
                <a:spcPts val="100"/>
              </a:spcBef>
            </a:pPr>
            <a:r>
              <a:rPr sz="2000" dirty="0">
                <a:solidFill>
                  <a:srgbClr val="04182D"/>
                </a:solidFill>
                <a:latin typeface="Courier New"/>
                <a:cs typeface="Courier New"/>
              </a:rPr>
              <a:t>articles</a:t>
            </a:r>
            <a:r>
              <a:rPr sz="2000" spc="-20" dirty="0">
                <a:solidFill>
                  <a:srgbClr val="04182D"/>
                </a:solidFill>
                <a:latin typeface="Courier New"/>
                <a:cs typeface="Courier New"/>
              </a:rPr>
              <a:t> </a:t>
            </a:r>
            <a:r>
              <a:rPr sz="2000" dirty="0">
                <a:solidFill>
                  <a:srgbClr val="04182D"/>
                </a:solidFill>
                <a:latin typeface="Courier New"/>
                <a:cs typeface="Courier New"/>
              </a:rPr>
              <a:t>=</a:t>
            </a:r>
            <a:r>
              <a:rPr sz="2000" spc="-15" dirty="0">
                <a:solidFill>
                  <a:srgbClr val="04182D"/>
                </a:solidFill>
                <a:latin typeface="Courier New"/>
                <a:cs typeface="Courier New"/>
              </a:rPr>
              <a:t> </a:t>
            </a:r>
            <a:r>
              <a:rPr sz="2000" dirty="0">
                <a:solidFill>
                  <a:srgbClr val="04182D"/>
                </a:solidFill>
                <a:latin typeface="Courier New"/>
                <a:cs typeface="Courier New"/>
              </a:rPr>
              <a:t>[...,</a:t>
            </a:r>
            <a:r>
              <a:rPr sz="2000" spc="-15" dirty="0">
                <a:solidFill>
                  <a:srgbClr val="04182D"/>
                </a:solidFill>
                <a:latin typeface="Courier New"/>
                <a:cs typeface="Courier New"/>
              </a:rPr>
              <a:t> </a:t>
            </a:r>
            <a:r>
              <a:rPr sz="2000" dirty="0">
                <a:solidFill>
                  <a:srgbClr val="04182D"/>
                </a:solidFill>
                <a:latin typeface="Courier New"/>
                <a:cs typeface="Courier New"/>
              </a:rPr>
              <a:t>{</a:t>
            </a:r>
            <a:r>
              <a:rPr sz="2000" dirty="0">
                <a:solidFill>
                  <a:srgbClr val="BE2F72"/>
                </a:solidFill>
                <a:latin typeface="Courier New"/>
                <a:cs typeface="Courier New"/>
              </a:rPr>
              <a:t>"headline"</a:t>
            </a:r>
            <a:r>
              <a:rPr sz="2000" dirty="0">
                <a:solidFill>
                  <a:srgbClr val="04182D"/>
                </a:solidFill>
                <a:latin typeface="Courier New"/>
                <a:cs typeface="Courier New"/>
              </a:rPr>
              <a:t>:</a:t>
            </a:r>
            <a:r>
              <a:rPr sz="2000" spc="-20" dirty="0">
                <a:solidFill>
                  <a:srgbClr val="04182D"/>
                </a:solidFill>
                <a:latin typeface="Courier New"/>
                <a:cs typeface="Courier New"/>
              </a:rPr>
              <a:t> </a:t>
            </a:r>
            <a:r>
              <a:rPr sz="2000" dirty="0">
                <a:solidFill>
                  <a:srgbClr val="BE2F72"/>
                </a:solidFill>
                <a:latin typeface="Courier New"/>
                <a:cs typeface="Courier New"/>
              </a:rPr>
              <a:t>"1.5</a:t>
            </a:r>
            <a:r>
              <a:rPr sz="2000" spc="-15" dirty="0">
                <a:solidFill>
                  <a:srgbClr val="BE2F72"/>
                </a:solidFill>
                <a:latin typeface="Courier New"/>
                <a:cs typeface="Courier New"/>
              </a:rPr>
              <a:t> </a:t>
            </a:r>
            <a:r>
              <a:rPr sz="2000" dirty="0">
                <a:solidFill>
                  <a:srgbClr val="BE2F72"/>
                </a:solidFill>
                <a:latin typeface="Courier New"/>
                <a:cs typeface="Courier New"/>
              </a:rPr>
              <a:t>Billion</a:t>
            </a:r>
            <a:r>
              <a:rPr sz="2000" spc="-15" dirty="0">
                <a:solidFill>
                  <a:srgbClr val="BE2F72"/>
                </a:solidFill>
                <a:latin typeface="Courier New"/>
                <a:cs typeface="Courier New"/>
              </a:rPr>
              <a:t> </a:t>
            </a:r>
            <a:r>
              <a:rPr sz="2000" spc="-10" dirty="0">
                <a:solidFill>
                  <a:srgbClr val="BE2F72"/>
                </a:solidFill>
                <a:latin typeface="Courier New"/>
                <a:cs typeface="Courier New"/>
              </a:rPr>
              <a:t>Tune-</a:t>
            </a:r>
            <a:r>
              <a:rPr sz="2000" dirty="0">
                <a:solidFill>
                  <a:srgbClr val="BE2F72"/>
                </a:solidFill>
                <a:latin typeface="Courier New"/>
                <a:cs typeface="Courier New"/>
              </a:rPr>
              <a:t>in</a:t>
            </a:r>
            <a:r>
              <a:rPr sz="2000" spc="-15" dirty="0">
                <a:solidFill>
                  <a:srgbClr val="BE2F72"/>
                </a:solidFill>
                <a:latin typeface="Courier New"/>
                <a:cs typeface="Courier New"/>
              </a:rPr>
              <a:t> </a:t>
            </a:r>
            <a:r>
              <a:rPr sz="2000" dirty="0">
                <a:solidFill>
                  <a:srgbClr val="BE2F72"/>
                </a:solidFill>
                <a:latin typeface="Courier New"/>
                <a:cs typeface="Courier New"/>
              </a:rPr>
              <a:t>to</a:t>
            </a:r>
            <a:r>
              <a:rPr sz="2000" spc="-20" dirty="0">
                <a:solidFill>
                  <a:srgbClr val="BE2F72"/>
                </a:solidFill>
                <a:latin typeface="Courier New"/>
                <a:cs typeface="Courier New"/>
              </a:rPr>
              <a:t> </a:t>
            </a:r>
            <a:r>
              <a:rPr sz="2000" dirty="0">
                <a:solidFill>
                  <a:srgbClr val="BE2F72"/>
                </a:solidFill>
                <a:latin typeface="Courier New"/>
                <a:cs typeface="Courier New"/>
              </a:rPr>
              <a:t>the</a:t>
            </a:r>
            <a:r>
              <a:rPr sz="2000" spc="-15" dirty="0">
                <a:solidFill>
                  <a:srgbClr val="BE2F72"/>
                </a:solidFill>
                <a:latin typeface="Courier New"/>
                <a:cs typeface="Courier New"/>
              </a:rPr>
              <a:t> </a:t>
            </a:r>
            <a:r>
              <a:rPr sz="2000" dirty="0">
                <a:solidFill>
                  <a:srgbClr val="BE2F72"/>
                </a:solidFill>
                <a:latin typeface="Courier New"/>
                <a:cs typeface="Courier New"/>
              </a:rPr>
              <a:t>World</a:t>
            </a:r>
            <a:r>
              <a:rPr sz="2000" spc="-15" dirty="0">
                <a:solidFill>
                  <a:srgbClr val="BE2F72"/>
                </a:solidFill>
                <a:latin typeface="Courier New"/>
                <a:cs typeface="Courier New"/>
              </a:rPr>
              <a:t> </a:t>
            </a:r>
            <a:r>
              <a:rPr sz="2000" dirty="0">
                <a:solidFill>
                  <a:srgbClr val="BE2F72"/>
                </a:solidFill>
                <a:latin typeface="Courier New"/>
                <a:cs typeface="Courier New"/>
              </a:rPr>
              <a:t>Cup</a:t>
            </a:r>
            <a:r>
              <a:rPr sz="2000" spc="-15" dirty="0">
                <a:solidFill>
                  <a:srgbClr val="BE2F72"/>
                </a:solidFill>
                <a:latin typeface="Courier New"/>
                <a:cs typeface="Courier New"/>
              </a:rPr>
              <a:t> </a:t>
            </a:r>
            <a:r>
              <a:rPr sz="2000" spc="-25" dirty="0">
                <a:solidFill>
                  <a:srgbClr val="BE2F72"/>
                </a:solidFill>
                <a:latin typeface="Courier New"/>
                <a:cs typeface="Courier New"/>
              </a:rPr>
              <a:t>"</a:t>
            </a:r>
            <a:r>
              <a:rPr sz="2000" spc="-25" dirty="0">
                <a:solidFill>
                  <a:srgbClr val="04182D"/>
                </a:solidFill>
                <a:latin typeface="Courier New"/>
                <a:cs typeface="Courier New"/>
              </a:rPr>
              <a:t>, </a:t>
            </a:r>
            <a:r>
              <a:rPr sz="2000" dirty="0">
                <a:solidFill>
                  <a:srgbClr val="BE2F72"/>
                </a:solidFill>
                <a:latin typeface="Courier New"/>
                <a:cs typeface="Courier New"/>
              </a:rPr>
              <a:t>"topic"</a:t>
            </a:r>
            <a:r>
              <a:rPr sz="2000" dirty="0">
                <a:solidFill>
                  <a:srgbClr val="04182D"/>
                </a:solidFill>
                <a:latin typeface="Courier New"/>
                <a:cs typeface="Courier New"/>
              </a:rPr>
              <a:t>:</a:t>
            </a:r>
            <a:r>
              <a:rPr sz="2000" spc="-35" dirty="0">
                <a:solidFill>
                  <a:srgbClr val="04182D"/>
                </a:solidFill>
                <a:latin typeface="Courier New"/>
                <a:cs typeface="Courier New"/>
              </a:rPr>
              <a:t> </a:t>
            </a:r>
            <a:r>
              <a:rPr sz="2000" spc="-10" dirty="0">
                <a:solidFill>
                  <a:srgbClr val="BE2F72"/>
                </a:solidFill>
                <a:latin typeface="Courier New"/>
                <a:cs typeface="Courier New"/>
              </a:rPr>
              <a:t>"Sport"</a:t>
            </a:r>
            <a:r>
              <a:rPr sz="2000" spc="-10" dirty="0">
                <a:solidFill>
                  <a:srgbClr val="04182D"/>
                </a:solidFill>
                <a:latin typeface="Courier New"/>
                <a:cs typeface="Courier New"/>
              </a:rPr>
              <a:t>,</a:t>
            </a:r>
            <a:endParaRPr sz="2000">
              <a:latin typeface="Courier New"/>
              <a:cs typeface="Courier New"/>
            </a:endParaRPr>
          </a:p>
          <a:p>
            <a:pPr marL="2765425">
              <a:lnSpc>
                <a:spcPct val="100000"/>
              </a:lnSpc>
              <a:spcBef>
                <a:spcPts val="985"/>
              </a:spcBef>
            </a:pPr>
            <a:r>
              <a:rPr sz="2000" dirty="0">
                <a:solidFill>
                  <a:srgbClr val="BE2F72"/>
                </a:solidFill>
                <a:latin typeface="Courier New"/>
                <a:cs typeface="Courier New"/>
              </a:rPr>
              <a:t>"keywords"</a:t>
            </a:r>
            <a:r>
              <a:rPr sz="2000" dirty="0">
                <a:solidFill>
                  <a:srgbClr val="04182D"/>
                </a:solidFill>
                <a:latin typeface="Courier New"/>
                <a:cs typeface="Courier New"/>
              </a:rPr>
              <a:t>:</a:t>
            </a:r>
            <a:r>
              <a:rPr sz="2000" spc="-35" dirty="0">
                <a:solidFill>
                  <a:srgbClr val="04182D"/>
                </a:solidFill>
                <a:latin typeface="Courier New"/>
                <a:cs typeface="Courier New"/>
              </a:rPr>
              <a:t> </a:t>
            </a:r>
            <a:r>
              <a:rPr sz="2000" dirty="0">
                <a:solidFill>
                  <a:srgbClr val="04182D"/>
                </a:solidFill>
                <a:latin typeface="Courier New"/>
                <a:cs typeface="Courier New"/>
              </a:rPr>
              <a:t>[</a:t>
            </a:r>
            <a:r>
              <a:rPr sz="2000" dirty="0">
                <a:solidFill>
                  <a:srgbClr val="BE2F72"/>
                </a:solidFill>
                <a:latin typeface="Courier New"/>
                <a:cs typeface="Courier New"/>
              </a:rPr>
              <a:t>"soccer"</a:t>
            </a:r>
            <a:r>
              <a:rPr sz="2000" dirty="0">
                <a:solidFill>
                  <a:srgbClr val="04182D"/>
                </a:solidFill>
                <a:latin typeface="Courier New"/>
                <a:cs typeface="Courier New"/>
              </a:rPr>
              <a:t>,</a:t>
            </a:r>
            <a:r>
              <a:rPr sz="2000" spc="-35" dirty="0">
                <a:solidFill>
                  <a:srgbClr val="04182D"/>
                </a:solidFill>
                <a:latin typeface="Courier New"/>
                <a:cs typeface="Courier New"/>
              </a:rPr>
              <a:t> </a:t>
            </a:r>
            <a:r>
              <a:rPr sz="2000" dirty="0">
                <a:solidFill>
                  <a:srgbClr val="BE2F72"/>
                </a:solidFill>
                <a:latin typeface="Courier New"/>
                <a:cs typeface="Courier New"/>
              </a:rPr>
              <a:t>"world</a:t>
            </a:r>
            <a:r>
              <a:rPr sz="2000" spc="-35" dirty="0">
                <a:solidFill>
                  <a:srgbClr val="BE2F72"/>
                </a:solidFill>
                <a:latin typeface="Courier New"/>
                <a:cs typeface="Courier New"/>
              </a:rPr>
              <a:t> </a:t>
            </a:r>
            <a:r>
              <a:rPr sz="2000" dirty="0">
                <a:solidFill>
                  <a:srgbClr val="BE2F72"/>
                </a:solidFill>
                <a:latin typeface="Courier New"/>
                <a:cs typeface="Courier New"/>
              </a:rPr>
              <a:t>cup"</a:t>
            </a:r>
            <a:r>
              <a:rPr sz="2000" dirty="0">
                <a:solidFill>
                  <a:srgbClr val="04182D"/>
                </a:solidFill>
                <a:latin typeface="Courier New"/>
                <a:cs typeface="Courier New"/>
              </a:rPr>
              <a:t>,</a:t>
            </a:r>
            <a:r>
              <a:rPr sz="2000" spc="-35" dirty="0">
                <a:solidFill>
                  <a:srgbClr val="04182D"/>
                </a:solidFill>
                <a:latin typeface="Courier New"/>
                <a:cs typeface="Courier New"/>
              </a:rPr>
              <a:t> </a:t>
            </a:r>
            <a:r>
              <a:rPr sz="2000" spc="-10" dirty="0">
                <a:solidFill>
                  <a:srgbClr val="BE2F72"/>
                </a:solidFill>
                <a:latin typeface="Courier New"/>
                <a:cs typeface="Courier New"/>
              </a:rPr>
              <a:t>"tv"</a:t>
            </a:r>
            <a:r>
              <a:rPr sz="2000" spc="-10" dirty="0">
                <a:solidFill>
                  <a:srgbClr val="04182D"/>
                </a:solidFill>
                <a:latin typeface="Courier New"/>
                <a:cs typeface="Courier New"/>
              </a:rPr>
              <a:t>]}]</a:t>
            </a:r>
            <a:endParaRPr sz="2000">
              <a:latin typeface="Courier New"/>
              <a:cs typeface="Courier New"/>
            </a:endParaRPr>
          </a:p>
          <a:p>
            <a:pPr>
              <a:lnSpc>
                <a:spcPct val="100000"/>
              </a:lnSpc>
              <a:spcBef>
                <a:spcPts val="2100"/>
              </a:spcBef>
            </a:pPr>
            <a:endParaRPr sz="2000">
              <a:latin typeface="Courier New"/>
              <a:cs typeface="Courier New"/>
            </a:endParaRPr>
          </a:p>
          <a:p>
            <a:pPr marL="3529965">
              <a:lnSpc>
                <a:spcPct val="100000"/>
              </a:lnSpc>
            </a:pPr>
            <a:r>
              <a:rPr sz="2000" spc="-10" dirty="0">
                <a:solidFill>
                  <a:srgbClr val="04182D"/>
                </a:solidFill>
                <a:latin typeface="Courier New"/>
                <a:cs typeface="Courier New"/>
              </a:rPr>
              <a:t>(article):</a:t>
            </a:r>
            <a:endParaRPr sz="2000">
              <a:latin typeface="Courier New"/>
              <a:cs typeface="Courier New"/>
            </a:endParaRPr>
          </a:p>
        </p:txBody>
      </p:sp>
      <p:sp>
        <p:nvSpPr>
          <p:cNvPr id="6" name="object 6"/>
          <p:cNvSpPr txBox="1"/>
          <p:nvPr/>
        </p:nvSpPr>
        <p:spPr>
          <a:xfrm>
            <a:off x="2000435" y="3498787"/>
            <a:ext cx="2014220" cy="33147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BE2F72"/>
                </a:solidFill>
                <a:latin typeface="Courier New"/>
                <a:cs typeface="Courier New"/>
              </a:rPr>
              <a:t>f"""Headline:</a:t>
            </a:r>
            <a:endParaRPr sz="2000">
              <a:latin typeface="Courier New"/>
              <a:cs typeface="Courier New"/>
            </a:endParaRPr>
          </a:p>
        </p:txBody>
      </p:sp>
      <p:sp>
        <p:nvSpPr>
          <p:cNvPr id="7" name="object 7"/>
          <p:cNvSpPr txBox="1"/>
          <p:nvPr/>
        </p:nvSpPr>
        <p:spPr>
          <a:xfrm>
            <a:off x="4155489" y="3520904"/>
            <a:ext cx="3214370" cy="307340"/>
          </a:xfrm>
          <a:prstGeom prst="rect">
            <a:avLst/>
          </a:prstGeom>
          <a:solidFill>
            <a:srgbClr val="F6F2EB"/>
          </a:solidFill>
        </p:spPr>
        <p:txBody>
          <a:bodyPr vert="horz" wrap="square" lIns="0" tIns="0" rIns="0" bIns="0" rtlCol="0">
            <a:spAutoFit/>
          </a:bodyPr>
          <a:lstStyle/>
          <a:p>
            <a:pPr>
              <a:lnSpc>
                <a:spcPts val="2335"/>
              </a:lnSpc>
            </a:pPr>
            <a:r>
              <a:rPr sz="2000" spc="-10" dirty="0">
                <a:solidFill>
                  <a:srgbClr val="04182D"/>
                </a:solidFill>
                <a:latin typeface="Courier New"/>
                <a:cs typeface="Courier New"/>
              </a:rPr>
              <a:t>{article[</a:t>
            </a:r>
            <a:r>
              <a:rPr sz="2000" spc="-10" dirty="0">
                <a:solidFill>
                  <a:srgbClr val="BE2F72"/>
                </a:solidFill>
                <a:latin typeface="Courier New"/>
                <a:cs typeface="Courier New"/>
              </a:rPr>
              <a:t>'headline'</a:t>
            </a:r>
            <a:r>
              <a:rPr sz="2000" spc="-10" dirty="0">
                <a:solidFill>
                  <a:srgbClr val="04182D"/>
                </a:solidFill>
                <a:latin typeface="Courier New"/>
                <a:cs typeface="Courier New"/>
              </a:rPr>
              <a:t>]}</a:t>
            </a:r>
            <a:endParaRPr sz="2000">
              <a:latin typeface="Courier New"/>
              <a:cs typeface="Courier New"/>
            </a:endParaRPr>
          </a:p>
        </p:txBody>
      </p:sp>
      <p:sp>
        <p:nvSpPr>
          <p:cNvPr id="8" name="object 8"/>
          <p:cNvSpPr txBox="1"/>
          <p:nvPr/>
        </p:nvSpPr>
        <p:spPr>
          <a:xfrm>
            <a:off x="624121" y="3928666"/>
            <a:ext cx="943610" cy="331470"/>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BE2F72"/>
                </a:solidFill>
                <a:latin typeface="Courier New"/>
                <a:cs typeface="Courier New"/>
              </a:rPr>
              <a:t>Topic:</a:t>
            </a:r>
            <a:endParaRPr sz="2000">
              <a:latin typeface="Courier New"/>
              <a:cs typeface="Courier New"/>
            </a:endParaRPr>
          </a:p>
        </p:txBody>
      </p:sp>
      <p:sp>
        <p:nvSpPr>
          <p:cNvPr id="9" name="object 9"/>
          <p:cNvSpPr txBox="1"/>
          <p:nvPr/>
        </p:nvSpPr>
        <p:spPr>
          <a:xfrm>
            <a:off x="1699042" y="3950782"/>
            <a:ext cx="2763520" cy="307340"/>
          </a:xfrm>
          <a:prstGeom prst="rect">
            <a:avLst/>
          </a:prstGeom>
          <a:solidFill>
            <a:srgbClr val="F6F2EB"/>
          </a:solidFill>
        </p:spPr>
        <p:txBody>
          <a:bodyPr vert="horz" wrap="square" lIns="0" tIns="0" rIns="0" bIns="0" rtlCol="0">
            <a:spAutoFit/>
          </a:bodyPr>
          <a:lstStyle/>
          <a:p>
            <a:pPr marL="8255">
              <a:lnSpc>
                <a:spcPts val="2335"/>
              </a:lnSpc>
            </a:pPr>
            <a:r>
              <a:rPr sz="2000" spc="-10" dirty="0">
                <a:solidFill>
                  <a:srgbClr val="04182D"/>
                </a:solidFill>
                <a:latin typeface="Courier New"/>
                <a:cs typeface="Courier New"/>
              </a:rPr>
              <a:t>{article[</a:t>
            </a:r>
            <a:r>
              <a:rPr sz="2000" spc="-10" dirty="0">
                <a:solidFill>
                  <a:srgbClr val="BE2F72"/>
                </a:solidFill>
                <a:latin typeface="Courier New"/>
                <a:cs typeface="Courier New"/>
              </a:rPr>
              <a:t>'topic'</a:t>
            </a:r>
            <a:r>
              <a:rPr sz="2000" spc="-10" dirty="0">
                <a:solidFill>
                  <a:srgbClr val="04182D"/>
                </a:solidFill>
                <a:latin typeface="Courier New"/>
                <a:cs typeface="Courier New"/>
              </a:rPr>
              <a:t>]}</a:t>
            </a:r>
            <a:endParaRPr sz="2000">
              <a:latin typeface="Courier New"/>
              <a:cs typeface="Courier New"/>
            </a:endParaRPr>
          </a:p>
        </p:txBody>
      </p:sp>
      <p:sp>
        <p:nvSpPr>
          <p:cNvPr id="10" name="object 10"/>
          <p:cNvSpPr/>
          <p:nvPr/>
        </p:nvSpPr>
        <p:spPr>
          <a:xfrm>
            <a:off x="2169861" y="4380660"/>
            <a:ext cx="4892675" cy="307340"/>
          </a:xfrm>
          <a:custGeom>
            <a:avLst/>
            <a:gdLst/>
            <a:ahLst/>
            <a:cxnLst/>
            <a:rect l="l" t="t" r="r" b="b"/>
            <a:pathLst>
              <a:path w="4892675" h="307339">
                <a:moveTo>
                  <a:pt x="4892423" y="307055"/>
                </a:moveTo>
                <a:lnTo>
                  <a:pt x="0" y="307055"/>
                </a:lnTo>
                <a:lnTo>
                  <a:pt x="0" y="0"/>
                </a:lnTo>
                <a:lnTo>
                  <a:pt x="4892423" y="0"/>
                </a:lnTo>
                <a:lnTo>
                  <a:pt x="4892423" y="307055"/>
                </a:lnTo>
                <a:close/>
              </a:path>
            </a:pathLst>
          </a:custGeom>
          <a:solidFill>
            <a:srgbClr val="F6F2EB"/>
          </a:solidFill>
        </p:spPr>
        <p:txBody>
          <a:bodyPr wrap="square" lIns="0" tIns="0" rIns="0" bIns="0" rtlCol="0"/>
          <a:lstStyle/>
          <a:p>
            <a:endParaRPr/>
          </a:p>
        </p:txBody>
      </p:sp>
      <p:sp>
        <p:nvSpPr>
          <p:cNvPr id="11" name="object 11"/>
          <p:cNvSpPr txBox="1"/>
          <p:nvPr/>
        </p:nvSpPr>
        <p:spPr>
          <a:xfrm>
            <a:off x="624121" y="4358544"/>
            <a:ext cx="6907530" cy="119126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BE2F72"/>
                </a:solidFill>
                <a:latin typeface="Courier New"/>
                <a:cs typeface="Courier New"/>
              </a:rPr>
              <a:t>Keywords:</a:t>
            </a:r>
            <a:r>
              <a:rPr sz="2000" spc="-25" dirty="0">
                <a:solidFill>
                  <a:srgbClr val="BE2F72"/>
                </a:solidFill>
                <a:latin typeface="Courier New"/>
                <a:cs typeface="Courier New"/>
              </a:rPr>
              <a:t> </a:t>
            </a:r>
            <a:r>
              <a:rPr sz="2000" dirty="0">
                <a:solidFill>
                  <a:srgbClr val="04182D"/>
                </a:solidFill>
                <a:latin typeface="Courier New"/>
                <a:cs typeface="Courier New"/>
              </a:rPr>
              <a:t>{</a:t>
            </a:r>
            <a:r>
              <a:rPr sz="2000" dirty="0">
                <a:solidFill>
                  <a:srgbClr val="BE2F72"/>
                </a:solidFill>
                <a:latin typeface="Courier New"/>
                <a:cs typeface="Courier New"/>
              </a:rPr>
              <a:t>',</a:t>
            </a:r>
            <a:r>
              <a:rPr sz="2000" spc="-25" dirty="0">
                <a:solidFill>
                  <a:srgbClr val="BE2F72"/>
                </a:solidFill>
                <a:latin typeface="Courier New"/>
                <a:cs typeface="Courier New"/>
              </a:rPr>
              <a:t> </a:t>
            </a:r>
            <a:r>
              <a:rPr sz="2000" spc="-10" dirty="0">
                <a:solidFill>
                  <a:srgbClr val="BE2F72"/>
                </a:solidFill>
                <a:latin typeface="Courier New"/>
                <a:cs typeface="Courier New"/>
              </a:rPr>
              <a:t>'</a:t>
            </a:r>
            <a:r>
              <a:rPr sz="2000" spc="-10" dirty="0">
                <a:solidFill>
                  <a:srgbClr val="04182D"/>
                </a:solidFill>
                <a:latin typeface="Courier New"/>
                <a:cs typeface="Courier New"/>
              </a:rPr>
              <a:t>.join(article[</a:t>
            </a:r>
            <a:r>
              <a:rPr sz="2000" spc="-10" dirty="0">
                <a:solidFill>
                  <a:srgbClr val="BE2F72"/>
                </a:solidFill>
                <a:latin typeface="Courier New"/>
                <a:cs typeface="Courier New"/>
              </a:rPr>
              <a:t>'keywords'</a:t>
            </a:r>
            <a:r>
              <a:rPr sz="2000" spc="-10" dirty="0">
                <a:solidFill>
                  <a:srgbClr val="04182D"/>
                </a:solidFill>
                <a:latin typeface="Courier New"/>
                <a:cs typeface="Courier New"/>
              </a:rPr>
              <a:t>])}</a:t>
            </a:r>
            <a:r>
              <a:rPr sz="2000" spc="-10" dirty="0">
                <a:solidFill>
                  <a:srgbClr val="BE2F72"/>
                </a:solidFill>
                <a:latin typeface="Courier New"/>
                <a:cs typeface="Courier New"/>
              </a:rPr>
              <a:t>"""</a:t>
            </a:r>
            <a:endParaRPr sz="2000">
              <a:latin typeface="Courier New"/>
              <a:cs typeface="Courier New"/>
            </a:endParaRPr>
          </a:p>
          <a:p>
            <a:pPr>
              <a:lnSpc>
                <a:spcPct val="100000"/>
              </a:lnSpc>
              <a:spcBef>
                <a:spcPts val="2105"/>
              </a:spcBef>
            </a:pPr>
            <a:endParaRPr sz="2000">
              <a:latin typeface="Courier New"/>
              <a:cs typeface="Courier New"/>
            </a:endParaRPr>
          </a:p>
          <a:p>
            <a:pPr marL="12700">
              <a:lnSpc>
                <a:spcPct val="100000"/>
              </a:lnSpc>
            </a:pPr>
            <a:r>
              <a:rPr sz="2000" spc="-10" dirty="0">
                <a:solidFill>
                  <a:srgbClr val="008600"/>
                </a:solidFill>
                <a:latin typeface="Courier New"/>
                <a:cs typeface="Courier New"/>
              </a:rPr>
              <a:t>print</a:t>
            </a:r>
            <a:r>
              <a:rPr sz="2000" spc="-10" dirty="0">
                <a:solidFill>
                  <a:srgbClr val="04182D"/>
                </a:solidFill>
                <a:latin typeface="Courier New"/>
                <a:cs typeface="Courier New"/>
              </a:rPr>
              <a:t>(create_article_text(articles[-</a:t>
            </a:r>
            <a:r>
              <a:rPr sz="2000" spc="-20" dirty="0">
                <a:solidFill>
                  <a:srgbClr val="BE2F72"/>
                </a:solidFill>
                <a:latin typeface="Courier New"/>
                <a:cs typeface="Courier New"/>
              </a:rPr>
              <a:t>1</a:t>
            </a:r>
            <a:r>
              <a:rPr sz="2000" spc="-20" dirty="0">
                <a:solidFill>
                  <a:srgbClr val="04182D"/>
                </a:solidFill>
                <a:latin typeface="Courier New"/>
                <a:cs typeface="Courier New"/>
              </a:rPr>
              <a:t>]))</a:t>
            </a:r>
            <a:endParaRPr sz="2000">
              <a:latin typeface="Courier New"/>
              <a:cs typeface="Courier New"/>
            </a:endParaRPr>
          </a:p>
        </p:txBody>
      </p:sp>
      <p:sp>
        <p:nvSpPr>
          <p:cNvPr id="12" name="object 12"/>
          <p:cNvSpPr txBox="1"/>
          <p:nvPr/>
        </p:nvSpPr>
        <p:spPr>
          <a:xfrm>
            <a:off x="624121" y="6056604"/>
            <a:ext cx="7979409" cy="1315085"/>
          </a:xfrm>
          <a:prstGeom prst="rect">
            <a:avLst/>
          </a:prstGeom>
        </p:spPr>
        <p:txBody>
          <a:bodyPr vert="horz" wrap="square" lIns="0" tIns="12700" rIns="0" bIns="0" rtlCol="0">
            <a:spAutoFit/>
          </a:bodyPr>
          <a:lstStyle/>
          <a:p>
            <a:pPr marL="12700" marR="5080">
              <a:lnSpc>
                <a:spcPct val="141000"/>
              </a:lnSpc>
              <a:spcBef>
                <a:spcPts val="100"/>
              </a:spcBef>
            </a:pPr>
            <a:r>
              <a:rPr sz="2000" dirty="0">
                <a:solidFill>
                  <a:srgbClr val="FFFFFF"/>
                </a:solidFill>
                <a:latin typeface="Courier New"/>
                <a:cs typeface="Courier New"/>
              </a:rPr>
              <a:t>Headline:</a:t>
            </a:r>
            <a:r>
              <a:rPr sz="2000" spc="-15" dirty="0">
                <a:solidFill>
                  <a:srgbClr val="FFFFFF"/>
                </a:solidFill>
                <a:latin typeface="Courier New"/>
                <a:cs typeface="Courier New"/>
              </a:rPr>
              <a:t> </a:t>
            </a:r>
            <a:r>
              <a:rPr sz="2000" dirty="0">
                <a:solidFill>
                  <a:srgbClr val="FFFFFF"/>
                </a:solidFill>
                <a:latin typeface="Courier New"/>
                <a:cs typeface="Courier New"/>
              </a:rPr>
              <a:t>1.5</a:t>
            </a:r>
            <a:r>
              <a:rPr sz="2000" spc="-15" dirty="0">
                <a:solidFill>
                  <a:srgbClr val="FFFFFF"/>
                </a:solidFill>
                <a:latin typeface="Courier New"/>
                <a:cs typeface="Courier New"/>
              </a:rPr>
              <a:t> </a:t>
            </a:r>
            <a:r>
              <a:rPr sz="2000" dirty="0">
                <a:solidFill>
                  <a:srgbClr val="FFFFFF"/>
                </a:solidFill>
                <a:latin typeface="Courier New"/>
                <a:cs typeface="Courier New"/>
              </a:rPr>
              <a:t>Billion</a:t>
            </a:r>
            <a:r>
              <a:rPr sz="2000" spc="-10" dirty="0">
                <a:solidFill>
                  <a:srgbClr val="FFFFFF"/>
                </a:solidFill>
                <a:latin typeface="Courier New"/>
                <a:cs typeface="Courier New"/>
              </a:rPr>
              <a:t> Tune-</a:t>
            </a:r>
            <a:r>
              <a:rPr sz="2000" dirty="0">
                <a:solidFill>
                  <a:srgbClr val="FFFFFF"/>
                </a:solidFill>
                <a:latin typeface="Courier New"/>
                <a:cs typeface="Courier New"/>
              </a:rPr>
              <a:t>in</a:t>
            </a:r>
            <a:r>
              <a:rPr sz="2000" spc="-15" dirty="0">
                <a:solidFill>
                  <a:srgbClr val="FFFFFF"/>
                </a:solidFill>
                <a:latin typeface="Courier New"/>
                <a:cs typeface="Courier New"/>
              </a:rPr>
              <a:t> </a:t>
            </a:r>
            <a:r>
              <a:rPr sz="2000" dirty="0">
                <a:solidFill>
                  <a:srgbClr val="FFFFFF"/>
                </a:solidFill>
                <a:latin typeface="Courier New"/>
                <a:cs typeface="Courier New"/>
              </a:rPr>
              <a:t>to</a:t>
            </a:r>
            <a:r>
              <a:rPr sz="2000" spc="-15" dirty="0">
                <a:solidFill>
                  <a:srgbClr val="FFFFFF"/>
                </a:solidFill>
                <a:latin typeface="Courier New"/>
                <a:cs typeface="Courier New"/>
              </a:rPr>
              <a:t> </a:t>
            </a:r>
            <a:r>
              <a:rPr sz="2000" dirty="0">
                <a:solidFill>
                  <a:srgbClr val="FFFFFF"/>
                </a:solidFill>
                <a:latin typeface="Courier New"/>
                <a:cs typeface="Courier New"/>
              </a:rPr>
              <a:t>the</a:t>
            </a:r>
            <a:r>
              <a:rPr sz="2000" spc="-10" dirty="0">
                <a:solidFill>
                  <a:srgbClr val="FFFFFF"/>
                </a:solidFill>
                <a:latin typeface="Courier New"/>
                <a:cs typeface="Courier New"/>
              </a:rPr>
              <a:t> </a:t>
            </a:r>
            <a:r>
              <a:rPr sz="2000" dirty="0">
                <a:solidFill>
                  <a:srgbClr val="FFFFFF"/>
                </a:solidFill>
                <a:latin typeface="Courier New"/>
                <a:cs typeface="Courier New"/>
              </a:rPr>
              <a:t>World</a:t>
            </a:r>
            <a:r>
              <a:rPr sz="2000" spc="-15" dirty="0">
                <a:solidFill>
                  <a:srgbClr val="FFFFFF"/>
                </a:solidFill>
                <a:latin typeface="Courier New"/>
                <a:cs typeface="Courier New"/>
              </a:rPr>
              <a:t> </a:t>
            </a:r>
            <a:r>
              <a:rPr sz="2000" dirty="0">
                <a:solidFill>
                  <a:srgbClr val="FFFFFF"/>
                </a:solidFill>
                <a:latin typeface="Courier New"/>
                <a:cs typeface="Courier New"/>
              </a:rPr>
              <a:t>Cup</a:t>
            </a:r>
            <a:r>
              <a:rPr sz="2000" spc="-10" dirty="0">
                <a:solidFill>
                  <a:srgbClr val="FFFFFF"/>
                </a:solidFill>
                <a:latin typeface="Courier New"/>
                <a:cs typeface="Courier New"/>
              </a:rPr>
              <a:t> Final </a:t>
            </a:r>
            <a:r>
              <a:rPr sz="2000" dirty="0">
                <a:solidFill>
                  <a:srgbClr val="FFFFFF"/>
                </a:solidFill>
                <a:latin typeface="Courier New"/>
                <a:cs typeface="Courier New"/>
              </a:rPr>
              <a:t>Topic:</a:t>
            </a:r>
            <a:r>
              <a:rPr sz="2000" spc="-25" dirty="0">
                <a:solidFill>
                  <a:srgbClr val="FFFFFF"/>
                </a:solidFill>
                <a:latin typeface="Courier New"/>
                <a:cs typeface="Courier New"/>
              </a:rPr>
              <a:t> </a:t>
            </a:r>
            <a:r>
              <a:rPr sz="2000" spc="-10" dirty="0">
                <a:solidFill>
                  <a:srgbClr val="FFFFFF"/>
                </a:solidFill>
                <a:latin typeface="Courier New"/>
                <a:cs typeface="Courier New"/>
              </a:rPr>
              <a:t>Sport</a:t>
            </a:r>
            <a:endParaRPr sz="2000">
              <a:latin typeface="Courier New"/>
              <a:cs typeface="Courier New"/>
            </a:endParaRPr>
          </a:p>
          <a:p>
            <a:pPr marL="12700">
              <a:lnSpc>
                <a:spcPct val="100000"/>
              </a:lnSpc>
              <a:spcBef>
                <a:spcPts val="985"/>
              </a:spcBef>
            </a:pPr>
            <a:r>
              <a:rPr sz="2000" dirty="0">
                <a:solidFill>
                  <a:srgbClr val="FFFFFF"/>
                </a:solidFill>
                <a:latin typeface="Courier New"/>
                <a:cs typeface="Courier New"/>
              </a:rPr>
              <a:t>Keywords:</a:t>
            </a:r>
            <a:r>
              <a:rPr sz="2000" spc="-30" dirty="0">
                <a:solidFill>
                  <a:srgbClr val="FFFFFF"/>
                </a:solidFill>
                <a:latin typeface="Courier New"/>
                <a:cs typeface="Courier New"/>
              </a:rPr>
              <a:t> </a:t>
            </a:r>
            <a:r>
              <a:rPr sz="2000" dirty="0">
                <a:solidFill>
                  <a:srgbClr val="FFFFFF"/>
                </a:solidFill>
                <a:latin typeface="Courier New"/>
                <a:cs typeface="Courier New"/>
              </a:rPr>
              <a:t>soccer,</a:t>
            </a:r>
            <a:r>
              <a:rPr sz="2000" spc="-25" dirty="0">
                <a:solidFill>
                  <a:srgbClr val="FFFFFF"/>
                </a:solidFill>
                <a:latin typeface="Courier New"/>
                <a:cs typeface="Courier New"/>
              </a:rPr>
              <a:t> </a:t>
            </a:r>
            <a:r>
              <a:rPr sz="2000" dirty="0">
                <a:solidFill>
                  <a:srgbClr val="FFFFFF"/>
                </a:solidFill>
                <a:latin typeface="Courier New"/>
                <a:cs typeface="Courier New"/>
              </a:rPr>
              <a:t>world</a:t>
            </a:r>
            <a:r>
              <a:rPr sz="2000" spc="-25" dirty="0">
                <a:solidFill>
                  <a:srgbClr val="FFFFFF"/>
                </a:solidFill>
                <a:latin typeface="Courier New"/>
                <a:cs typeface="Courier New"/>
              </a:rPr>
              <a:t> </a:t>
            </a:r>
            <a:r>
              <a:rPr sz="2000" dirty="0">
                <a:solidFill>
                  <a:srgbClr val="FFFFFF"/>
                </a:solidFill>
                <a:latin typeface="Courier New"/>
                <a:cs typeface="Courier New"/>
              </a:rPr>
              <a:t>cup,</a:t>
            </a:r>
            <a:r>
              <a:rPr sz="2000" spc="-25" dirty="0">
                <a:solidFill>
                  <a:srgbClr val="FFFFFF"/>
                </a:solidFill>
                <a:latin typeface="Courier New"/>
                <a:cs typeface="Courier New"/>
              </a:rPr>
              <a:t> tv</a:t>
            </a:r>
            <a:endParaRPr sz="2000">
              <a:latin typeface="Courier New"/>
              <a:cs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338" y="169428"/>
            <a:ext cx="13035612" cy="1006686"/>
          </a:xfrm>
          <a:prstGeom prst="rect">
            <a:avLst/>
          </a:prstGeom>
        </p:spPr>
        <p:txBody>
          <a:bodyPr vert="horz" wrap="square" lIns="0" tIns="13970" rIns="0" bIns="0" rtlCol="0">
            <a:spAutoFit/>
          </a:bodyPr>
          <a:lstStyle/>
          <a:p>
            <a:pPr marL="12700">
              <a:lnSpc>
                <a:spcPct val="100000"/>
              </a:lnSpc>
              <a:spcBef>
                <a:spcPts val="110"/>
              </a:spcBef>
            </a:pPr>
            <a:r>
              <a:rPr spc="-140" dirty="0"/>
              <a:t>Creating</a:t>
            </a:r>
            <a:r>
              <a:rPr spc="-125" dirty="0"/>
              <a:t> </a:t>
            </a:r>
            <a:r>
              <a:rPr spc="-204" dirty="0"/>
              <a:t>enriched</a:t>
            </a:r>
            <a:r>
              <a:rPr spc="-120" dirty="0"/>
              <a:t> </a:t>
            </a:r>
            <a:r>
              <a:rPr spc="-175" dirty="0"/>
              <a:t>embeddings</a:t>
            </a:r>
          </a:p>
        </p:txBody>
      </p:sp>
      <p:grpSp>
        <p:nvGrpSpPr>
          <p:cNvPr id="3" name="object 3"/>
          <p:cNvGrpSpPr/>
          <p:nvPr/>
        </p:nvGrpSpPr>
        <p:grpSpPr>
          <a:xfrm>
            <a:off x="491289" y="1166812"/>
            <a:ext cx="14575155" cy="2292985"/>
            <a:chOff x="491289" y="1166812"/>
            <a:chExt cx="14575155" cy="2292985"/>
          </a:xfrm>
        </p:grpSpPr>
        <p:sp>
          <p:nvSpPr>
            <p:cNvPr id="4" name="object 4"/>
            <p:cNvSpPr/>
            <p:nvPr/>
          </p:nvSpPr>
          <p:spPr>
            <a:xfrm>
              <a:off x="491289" y="1166812"/>
              <a:ext cx="14575155" cy="2292985"/>
            </a:xfrm>
            <a:custGeom>
              <a:avLst/>
              <a:gdLst/>
              <a:ahLst/>
              <a:cxnLst/>
              <a:rect l="l" t="t" r="r" b="b"/>
              <a:pathLst>
                <a:path w="14575155" h="2292985">
                  <a:moveTo>
                    <a:pt x="14498413" y="2292683"/>
                  </a:moveTo>
                  <a:lnTo>
                    <a:pt x="76505" y="2292683"/>
                  </a:lnTo>
                  <a:lnTo>
                    <a:pt x="71180" y="2292159"/>
                  </a:lnTo>
                  <a:lnTo>
                    <a:pt x="31920" y="2275896"/>
                  </a:lnTo>
                  <a:lnTo>
                    <a:pt x="4175" y="2237169"/>
                  </a:lnTo>
                  <a:lnTo>
                    <a:pt x="0" y="2216178"/>
                  </a:lnTo>
                  <a:lnTo>
                    <a:pt x="0" y="2210802"/>
                  </a:lnTo>
                  <a:lnTo>
                    <a:pt x="0" y="76505"/>
                  </a:lnTo>
                  <a:lnTo>
                    <a:pt x="16786" y="31920"/>
                  </a:lnTo>
                  <a:lnTo>
                    <a:pt x="55513" y="4175"/>
                  </a:lnTo>
                  <a:lnTo>
                    <a:pt x="76505" y="0"/>
                  </a:lnTo>
                  <a:lnTo>
                    <a:pt x="14498413" y="0"/>
                  </a:lnTo>
                  <a:lnTo>
                    <a:pt x="14542998" y="16786"/>
                  </a:lnTo>
                  <a:lnTo>
                    <a:pt x="14570742" y="55513"/>
                  </a:lnTo>
                  <a:lnTo>
                    <a:pt x="14574918" y="76505"/>
                  </a:lnTo>
                  <a:lnTo>
                    <a:pt x="14574918" y="2216178"/>
                  </a:lnTo>
                  <a:lnTo>
                    <a:pt x="14558132" y="2260763"/>
                  </a:lnTo>
                  <a:lnTo>
                    <a:pt x="14519404" y="2288508"/>
                  </a:lnTo>
                  <a:lnTo>
                    <a:pt x="14503737" y="2292159"/>
                  </a:lnTo>
                  <a:lnTo>
                    <a:pt x="14498413" y="2292683"/>
                  </a:lnTo>
                  <a:close/>
                </a:path>
              </a:pathLst>
            </a:custGeom>
            <a:solidFill>
              <a:srgbClr val="F6F2EB"/>
            </a:solidFill>
          </p:spPr>
          <p:txBody>
            <a:bodyPr wrap="square" lIns="0" tIns="0" rIns="0" bIns="0" rtlCol="0"/>
            <a:lstStyle/>
            <a:p>
              <a:endParaRPr/>
            </a:p>
          </p:txBody>
        </p:sp>
        <p:sp>
          <p:nvSpPr>
            <p:cNvPr id="5" name="object 5"/>
            <p:cNvSpPr/>
            <p:nvPr/>
          </p:nvSpPr>
          <p:spPr>
            <a:xfrm>
              <a:off x="8581821" y="1447482"/>
              <a:ext cx="2376170" cy="234315"/>
            </a:xfrm>
            <a:custGeom>
              <a:avLst/>
              <a:gdLst/>
              <a:ahLst/>
              <a:cxnLst/>
              <a:rect l="l" t="t" r="r" b="b"/>
              <a:pathLst>
                <a:path w="2376170" h="234314">
                  <a:moveTo>
                    <a:pt x="147980" y="9994"/>
                  </a:moveTo>
                  <a:lnTo>
                    <a:pt x="93345" y="9994"/>
                  </a:lnTo>
                  <a:lnTo>
                    <a:pt x="83096" y="10769"/>
                  </a:lnTo>
                  <a:lnTo>
                    <a:pt x="49072" y="36728"/>
                  </a:lnTo>
                  <a:lnTo>
                    <a:pt x="45834" y="55473"/>
                  </a:lnTo>
                  <a:lnTo>
                    <a:pt x="45834" y="64719"/>
                  </a:lnTo>
                  <a:lnTo>
                    <a:pt x="0" y="64719"/>
                  </a:lnTo>
                  <a:lnTo>
                    <a:pt x="0" y="100114"/>
                  </a:lnTo>
                  <a:lnTo>
                    <a:pt x="45834" y="100114"/>
                  </a:lnTo>
                  <a:lnTo>
                    <a:pt x="45834" y="231101"/>
                  </a:lnTo>
                  <a:lnTo>
                    <a:pt x="83540" y="231101"/>
                  </a:lnTo>
                  <a:lnTo>
                    <a:pt x="83540" y="100114"/>
                  </a:lnTo>
                  <a:lnTo>
                    <a:pt x="147980" y="100114"/>
                  </a:lnTo>
                  <a:lnTo>
                    <a:pt x="147980" y="64719"/>
                  </a:lnTo>
                  <a:lnTo>
                    <a:pt x="83540" y="64719"/>
                  </a:lnTo>
                  <a:lnTo>
                    <a:pt x="83540" y="51892"/>
                  </a:lnTo>
                  <a:lnTo>
                    <a:pt x="84340" y="49441"/>
                  </a:lnTo>
                  <a:lnTo>
                    <a:pt x="87553" y="46215"/>
                  </a:lnTo>
                  <a:lnTo>
                    <a:pt x="90030" y="45402"/>
                  </a:lnTo>
                  <a:lnTo>
                    <a:pt x="147980" y="45402"/>
                  </a:lnTo>
                  <a:lnTo>
                    <a:pt x="147980" y="9994"/>
                  </a:lnTo>
                  <a:close/>
                </a:path>
                <a:path w="2376170" h="234314">
                  <a:moveTo>
                    <a:pt x="313359" y="124536"/>
                  </a:moveTo>
                  <a:lnTo>
                    <a:pt x="303174" y="86156"/>
                  </a:lnTo>
                  <a:lnTo>
                    <a:pt x="275717" y="63957"/>
                  </a:lnTo>
                  <a:lnTo>
                    <a:pt x="275717" y="114363"/>
                  </a:lnTo>
                  <a:lnTo>
                    <a:pt x="275717" y="178295"/>
                  </a:lnTo>
                  <a:lnTo>
                    <a:pt x="273240" y="186131"/>
                  </a:lnTo>
                  <a:lnTo>
                    <a:pt x="263398" y="196532"/>
                  </a:lnTo>
                  <a:lnTo>
                    <a:pt x="256197" y="199123"/>
                  </a:lnTo>
                  <a:lnTo>
                    <a:pt x="237121" y="199123"/>
                  </a:lnTo>
                  <a:lnTo>
                    <a:pt x="229882" y="196532"/>
                  </a:lnTo>
                  <a:lnTo>
                    <a:pt x="220091" y="186131"/>
                  </a:lnTo>
                  <a:lnTo>
                    <a:pt x="217639" y="178295"/>
                  </a:lnTo>
                  <a:lnTo>
                    <a:pt x="217639" y="114363"/>
                  </a:lnTo>
                  <a:lnTo>
                    <a:pt x="220091" y="106553"/>
                  </a:lnTo>
                  <a:lnTo>
                    <a:pt x="229882" y="96151"/>
                  </a:lnTo>
                  <a:lnTo>
                    <a:pt x="237121" y="93535"/>
                  </a:lnTo>
                  <a:lnTo>
                    <a:pt x="256197" y="93535"/>
                  </a:lnTo>
                  <a:lnTo>
                    <a:pt x="263398" y="96151"/>
                  </a:lnTo>
                  <a:lnTo>
                    <a:pt x="268300" y="101371"/>
                  </a:lnTo>
                  <a:lnTo>
                    <a:pt x="273240" y="106553"/>
                  </a:lnTo>
                  <a:lnTo>
                    <a:pt x="275717" y="63957"/>
                  </a:lnTo>
                  <a:lnTo>
                    <a:pt x="246684" y="58699"/>
                  </a:lnTo>
                  <a:lnTo>
                    <a:pt x="232168" y="59804"/>
                  </a:lnTo>
                  <a:lnTo>
                    <a:pt x="190093" y="86131"/>
                  </a:lnTo>
                  <a:lnTo>
                    <a:pt x="179959" y="124536"/>
                  </a:lnTo>
                  <a:lnTo>
                    <a:pt x="179933" y="167843"/>
                  </a:lnTo>
                  <a:lnTo>
                    <a:pt x="181063" y="182333"/>
                  </a:lnTo>
                  <a:lnTo>
                    <a:pt x="207822" y="223964"/>
                  </a:lnTo>
                  <a:lnTo>
                    <a:pt x="246684" y="233959"/>
                  </a:lnTo>
                  <a:lnTo>
                    <a:pt x="261150" y="232854"/>
                  </a:lnTo>
                  <a:lnTo>
                    <a:pt x="303161" y="206502"/>
                  </a:lnTo>
                  <a:lnTo>
                    <a:pt x="313359" y="167843"/>
                  </a:lnTo>
                  <a:lnTo>
                    <a:pt x="313359" y="124536"/>
                  </a:lnTo>
                  <a:close/>
                </a:path>
                <a:path w="2376170" h="234314">
                  <a:moveTo>
                    <a:pt x="491604" y="122580"/>
                  </a:moveTo>
                  <a:lnTo>
                    <a:pt x="482358" y="85559"/>
                  </a:lnTo>
                  <a:lnTo>
                    <a:pt x="444284" y="59791"/>
                  </a:lnTo>
                  <a:lnTo>
                    <a:pt x="431228" y="58699"/>
                  </a:lnTo>
                  <a:lnTo>
                    <a:pt x="414223" y="61010"/>
                  </a:lnTo>
                  <a:lnTo>
                    <a:pt x="401624" y="67932"/>
                  </a:lnTo>
                  <a:lnTo>
                    <a:pt x="393446" y="79476"/>
                  </a:lnTo>
                  <a:lnTo>
                    <a:pt x="389661" y="95643"/>
                  </a:lnTo>
                  <a:lnTo>
                    <a:pt x="395605" y="61569"/>
                  </a:lnTo>
                  <a:lnTo>
                    <a:pt x="358533" y="61569"/>
                  </a:lnTo>
                  <a:lnTo>
                    <a:pt x="358533" y="231101"/>
                  </a:lnTo>
                  <a:lnTo>
                    <a:pt x="396176" y="231101"/>
                  </a:lnTo>
                  <a:lnTo>
                    <a:pt x="396227" y="114134"/>
                  </a:lnTo>
                  <a:lnTo>
                    <a:pt x="398716" y="106299"/>
                  </a:lnTo>
                  <a:lnTo>
                    <a:pt x="408520" y="95643"/>
                  </a:lnTo>
                  <a:lnTo>
                    <a:pt x="408927" y="95199"/>
                  </a:lnTo>
                  <a:lnTo>
                    <a:pt x="416064" y="92417"/>
                  </a:lnTo>
                  <a:lnTo>
                    <a:pt x="434530" y="92417"/>
                  </a:lnTo>
                  <a:lnTo>
                    <a:pt x="441655" y="95148"/>
                  </a:lnTo>
                  <a:lnTo>
                    <a:pt x="446544" y="100609"/>
                  </a:lnTo>
                  <a:lnTo>
                    <a:pt x="451497" y="106070"/>
                  </a:lnTo>
                  <a:lnTo>
                    <a:pt x="453961" y="114134"/>
                  </a:lnTo>
                  <a:lnTo>
                    <a:pt x="453961" y="137972"/>
                  </a:lnTo>
                  <a:lnTo>
                    <a:pt x="491604" y="137972"/>
                  </a:lnTo>
                  <a:lnTo>
                    <a:pt x="491604" y="122580"/>
                  </a:lnTo>
                  <a:close/>
                </a:path>
                <a:path w="2376170" h="234314">
                  <a:moveTo>
                    <a:pt x="2168055" y="16510"/>
                  </a:moveTo>
                  <a:lnTo>
                    <a:pt x="2165743" y="10909"/>
                  </a:lnTo>
                  <a:lnTo>
                    <a:pt x="2161133" y="6565"/>
                  </a:lnTo>
                  <a:lnTo>
                    <a:pt x="2156510" y="2184"/>
                  </a:lnTo>
                  <a:lnTo>
                    <a:pt x="2150630" y="0"/>
                  </a:lnTo>
                  <a:lnTo>
                    <a:pt x="2130628" y="0"/>
                  </a:lnTo>
                  <a:lnTo>
                    <a:pt x="2124748" y="2184"/>
                  </a:lnTo>
                  <a:lnTo>
                    <a:pt x="2120125" y="6565"/>
                  </a:lnTo>
                  <a:lnTo>
                    <a:pt x="2115515" y="10909"/>
                  </a:lnTo>
                  <a:lnTo>
                    <a:pt x="2113203" y="16510"/>
                  </a:lnTo>
                  <a:lnTo>
                    <a:pt x="2113216" y="30314"/>
                  </a:lnTo>
                  <a:lnTo>
                    <a:pt x="2115464" y="35814"/>
                  </a:lnTo>
                  <a:lnTo>
                    <a:pt x="2119985" y="40017"/>
                  </a:lnTo>
                  <a:lnTo>
                    <a:pt x="2124557" y="44170"/>
                  </a:lnTo>
                  <a:lnTo>
                    <a:pt x="2130488" y="46240"/>
                  </a:lnTo>
                  <a:lnTo>
                    <a:pt x="2150541" y="46240"/>
                  </a:lnTo>
                  <a:lnTo>
                    <a:pt x="2156396" y="44170"/>
                  </a:lnTo>
                  <a:lnTo>
                    <a:pt x="2165718" y="35864"/>
                  </a:lnTo>
                  <a:lnTo>
                    <a:pt x="2168055" y="30314"/>
                  </a:lnTo>
                  <a:lnTo>
                    <a:pt x="2168055" y="16510"/>
                  </a:lnTo>
                  <a:close/>
                </a:path>
                <a:path w="2376170" h="234314">
                  <a:moveTo>
                    <a:pt x="2215350" y="195694"/>
                  </a:moveTo>
                  <a:lnTo>
                    <a:pt x="2162314" y="195694"/>
                  </a:lnTo>
                  <a:lnTo>
                    <a:pt x="2162314" y="61569"/>
                  </a:lnTo>
                  <a:lnTo>
                    <a:pt x="2075903" y="61569"/>
                  </a:lnTo>
                  <a:lnTo>
                    <a:pt x="2075903" y="96964"/>
                  </a:lnTo>
                  <a:lnTo>
                    <a:pt x="2124608" y="96964"/>
                  </a:lnTo>
                  <a:lnTo>
                    <a:pt x="2124608" y="195694"/>
                  </a:lnTo>
                  <a:lnTo>
                    <a:pt x="2068779" y="195694"/>
                  </a:lnTo>
                  <a:lnTo>
                    <a:pt x="2068779" y="231101"/>
                  </a:lnTo>
                  <a:lnTo>
                    <a:pt x="2215350" y="231101"/>
                  </a:lnTo>
                  <a:lnTo>
                    <a:pt x="2215350" y="195694"/>
                  </a:lnTo>
                  <a:close/>
                </a:path>
                <a:path w="2376170" h="234314">
                  <a:moveTo>
                    <a:pt x="2375827" y="119075"/>
                  </a:moveTo>
                  <a:lnTo>
                    <a:pt x="2360091" y="75272"/>
                  </a:lnTo>
                  <a:lnTo>
                    <a:pt x="2318042" y="58699"/>
                  </a:lnTo>
                  <a:lnTo>
                    <a:pt x="2308453" y="59321"/>
                  </a:lnTo>
                  <a:lnTo>
                    <a:pt x="2279777" y="74460"/>
                  </a:lnTo>
                  <a:lnTo>
                    <a:pt x="2281796" y="61569"/>
                  </a:lnTo>
                  <a:lnTo>
                    <a:pt x="2244153" y="61569"/>
                  </a:lnTo>
                  <a:lnTo>
                    <a:pt x="2244153" y="231101"/>
                  </a:lnTo>
                  <a:lnTo>
                    <a:pt x="2281796" y="231101"/>
                  </a:lnTo>
                  <a:lnTo>
                    <a:pt x="2281796" y="114325"/>
                  </a:lnTo>
                  <a:lnTo>
                    <a:pt x="2284311" y="106299"/>
                  </a:lnTo>
                  <a:lnTo>
                    <a:pt x="2292527" y="97243"/>
                  </a:lnTo>
                  <a:lnTo>
                    <a:pt x="2294394" y="95199"/>
                  </a:lnTo>
                  <a:lnTo>
                    <a:pt x="2301456" y="92417"/>
                  </a:lnTo>
                  <a:lnTo>
                    <a:pt x="2319185" y="92417"/>
                  </a:lnTo>
                  <a:lnTo>
                    <a:pt x="2325916" y="94983"/>
                  </a:lnTo>
                  <a:lnTo>
                    <a:pt x="2330767" y="100114"/>
                  </a:lnTo>
                  <a:lnTo>
                    <a:pt x="2335669" y="105206"/>
                  </a:lnTo>
                  <a:lnTo>
                    <a:pt x="2338120" y="112483"/>
                  </a:lnTo>
                  <a:lnTo>
                    <a:pt x="2338120" y="231101"/>
                  </a:lnTo>
                  <a:lnTo>
                    <a:pt x="2375827" y="231101"/>
                  </a:lnTo>
                  <a:lnTo>
                    <a:pt x="2375827" y="119075"/>
                  </a:lnTo>
                  <a:close/>
                </a:path>
              </a:pathLst>
            </a:custGeom>
            <a:solidFill>
              <a:srgbClr val="007BB5"/>
            </a:solidFill>
          </p:spPr>
          <p:txBody>
            <a:bodyPr wrap="square" lIns="0" tIns="0" rIns="0" bIns="0" rtlCol="0"/>
            <a:lstStyle/>
            <a:p>
              <a:endParaRPr/>
            </a:p>
          </p:txBody>
        </p:sp>
      </p:grpSp>
      <p:sp>
        <p:nvSpPr>
          <p:cNvPr id="6" name="object 6"/>
          <p:cNvSpPr/>
          <p:nvPr/>
        </p:nvSpPr>
        <p:spPr>
          <a:xfrm>
            <a:off x="491289" y="3705140"/>
            <a:ext cx="14575155" cy="1801495"/>
          </a:xfrm>
          <a:custGeom>
            <a:avLst/>
            <a:gdLst/>
            <a:ahLst/>
            <a:cxnLst/>
            <a:rect l="l" t="t" r="r" b="b"/>
            <a:pathLst>
              <a:path w="14575155" h="1801495">
                <a:moveTo>
                  <a:pt x="14498413" y="1801394"/>
                </a:moveTo>
                <a:lnTo>
                  <a:pt x="76505" y="1801394"/>
                </a:lnTo>
                <a:lnTo>
                  <a:pt x="71180" y="1800870"/>
                </a:lnTo>
                <a:lnTo>
                  <a:pt x="31920" y="1784607"/>
                </a:lnTo>
                <a:lnTo>
                  <a:pt x="4175" y="1745880"/>
                </a:lnTo>
                <a:lnTo>
                  <a:pt x="0" y="1724889"/>
                </a:lnTo>
                <a:lnTo>
                  <a:pt x="0" y="1719512"/>
                </a:lnTo>
                <a:lnTo>
                  <a:pt x="0" y="76505"/>
                </a:lnTo>
                <a:lnTo>
                  <a:pt x="16786" y="31919"/>
                </a:lnTo>
                <a:lnTo>
                  <a:pt x="55513" y="4175"/>
                </a:lnTo>
                <a:lnTo>
                  <a:pt x="76505" y="0"/>
                </a:lnTo>
                <a:lnTo>
                  <a:pt x="14498413" y="0"/>
                </a:lnTo>
                <a:lnTo>
                  <a:pt x="14542998" y="16786"/>
                </a:lnTo>
                <a:lnTo>
                  <a:pt x="14570742" y="55513"/>
                </a:lnTo>
                <a:lnTo>
                  <a:pt x="14574918" y="76505"/>
                </a:lnTo>
                <a:lnTo>
                  <a:pt x="14574918" y="1724889"/>
                </a:lnTo>
                <a:lnTo>
                  <a:pt x="14558132" y="1769473"/>
                </a:lnTo>
                <a:lnTo>
                  <a:pt x="14519404" y="1797218"/>
                </a:lnTo>
                <a:lnTo>
                  <a:pt x="14503737" y="1800869"/>
                </a:lnTo>
                <a:lnTo>
                  <a:pt x="14498413" y="1801394"/>
                </a:lnTo>
                <a:close/>
              </a:path>
            </a:pathLst>
          </a:custGeom>
          <a:solidFill>
            <a:srgbClr val="04182D"/>
          </a:solidFill>
        </p:spPr>
        <p:txBody>
          <a:bodyPr wrap="square" lIns="0" tIns="0" rIns="0" bIns="0" rtlCol="0"/>
          <a:lstStyle/>
          <a:p>
            <a:endParaRPr/>
          </a:p>
        </p:txBody>
      </p:sp>
      <p:sp>
        <p:nvSpPr>
          <p:cNvPr id="7" name="object 7"/>
          <p:cNvSpPr txBox="1"/>
          <p:nvPr/>
        </p:nvSpPr>
        <p:spPr>
          <a:xfrm>
            <a:off x="11130740" y="1379286"/>
            <a:ext cx="1573530" cy="369570"/>
          </a:xfrm>
          <a:prstGeom prst="rect">
            <a:avLst/>
          </a:prstGeom>
        </p:spPr>
        <p:txBody>
          <a:bodyPr vert="horz" wrap="square" lIns="0" tIns="13335" rIns="0" bIns="0" rtlCol="0">
            <a:spAutoFit/>
          </a:bodyPr>
          <a:lstStyle/>
          <a:p>
            <a:pPr marL="12700">
              <a:lnSpc>
                <a:spcPct val="100000"/>
              </a:lnSpc>
              <a:spcBef>
                <a:spcPts val="105"/>
              </a:spcBef>
            </a:pPr>
            <a:r>
              <a:rPr sz="2250" spc="-10" dirty="0">
                <a:solidFill>
                  <a:srgbClr val="04182D"/>
                </a:solidFill>
                <a:latin typeface="Courier New"/>
                <a:cs typeface="Courier New"/>
              </a:rPr>
              <a:t>articles]</a:t>
            </a:r>
            <a:endParaRPr sz="2250">
              <a:latin typeface="Courier New"/>
              <a:cs typeface="Courier New"/>
            </a:endParaRPr>
          </a:p>
        </p:txBody>
      </p:sp>
      <p:sp>
        <p:nvSpPr>
          <p:cNvPr id="8" name="object 8"/>
          <p:cNvSpPr txBox="1"/>
          <p:nvPr/>
        </p:nvSpPr>
        <p:spPr>
          <a:xfrm>
            <a:off x="642352" y="1379286"/>
            <a:ext cx="9826625" cy="1843405"/>
          </a:xfrm>
          <a:prstGeom prst="rect">
            <a:avLst/>
          </a:prstGeom>
        </p:spPr>
        <p:txBody>
          <a:bodyPr vert="horz" wrap="square" lIns="0" tIns="13335" rIns="0" bIns="0" rtlCol="0">
            <a:spAutoFit/>
          </a:bodyPr>
          <a:lstStyle/>
          <a:p>
            <a:pPr marL="12700">
              <a:lnSpc>
                <a:spcPct val="100000"/>
              </a:lnSpc>
              <a:spcBef>
                <a:spcPts val="105"/>
              </a:spcBef>
              <a:tabLst>
                <a:tab pos="8609330" algn="l"/>
              </a:tabLst>
            </a:pPr>
            <a:r>
              <a:rPr sz="2250" dirty="0">
                <a:solidFill>
                  <a:srgbClr val="04182D"/>
                </a:solidFill>
                <a:latin typeface="Courier New"/>
                <a:cs typeface="Courier New"/>
              </a:rPr>
              <a:t>article_texts = </a:t>
            </a:r>
            <a:r>
              <a:rPr sz="2250" spc="-10" dirty="0">
                <a:solidFill>
                  <a:srgbClr val="04182D"/>
                </a:solidFill>
                <a:latin typeface="Courier New"/>
                <a:cs typeface="Courier New"/>
              </a:rPr>
              <a:t>[create_article_text(article)</a:t>
            </a:r>
            <a:r>
              <a:rPr sz="2250" dirty="0">
                <a:solidFill>
                  <a:srgbClr val="04182D"/>
                </a:solidFill>
                <a:latin typeface="Courier New"/>
                <a:cs typeface="Courier New"/>
              </a:rPr>
              <a:t>	</a:t>
            </a:r>
            <a:r>
              <a:rPr sz="2250" spc="-10" dirty="0">
                <a:solidFill>
                  <a:srgbClr val="04182D"/>
                </a:solidFill>
                <a:latin typeface="Courier New"/>
                <a:cs typeface="Courier New"/>
              </a:rPr>
              <a:t>article</a:t>
            </a:r>
            <a:endParaRPr sz="2250">
              <a:latin typeface="Courier New"/>
              <a:cs typeface="Courier New"/>
            </a:endParaRPr>
          </a:p>
          <a:p>
            <a:pPr>
              <a:lnSpc>
                <a:spcPct val="100000"/>
              </a:lnSpc>
              <a:spcBef>
                <a:spcPts val="1320"/>
              </a:spcBef>
            </a:pPr>
            <a:endParaRPr sz="2250">
              <a:latin typeface="Courier New"/>
              <a:cs typeface="Courier New"/>
            </a:endParaRPr>
          </a:p>
          <a:p>
            <a:pPr marL="12700" marR="692150">
              <a:lnSpc>
                <a:spcPct val="143300"/>
              </a:lnSpc>
            </a:pPr>
            <a:r>
              <a:rPr sz="2250" dirty="0">
                <a:solidFill>
                  <a:srgbClr val="04182D"/>
                </a:solidFill>
                <a:latin typeface="Courier New"/>
                <a:cs typeface="Courier New"/>
              </a:rPr>
              <a:t>article_embeddings = </a:t>
            </a:r>
            <a:r>
              <a:rPr sz="2250" spc="-10" dirty="0">
                <a:solidFill>
                  <a:srgbClr val="04182D"/>
                </a:solidFill>
                <a:latin typeface="Courier New"/>
                <a:cs typeface="Courier New"/>
              </a:rPr>
              <a:t>create_embeddings(article_texts) </a:t>
            </a:r>
            <a:r>
              <a:rPr sz="2250" spc="-10" dirty="0">
                <a:solidFill>
                  <a:srgbClr val="008600"/>
                </a:solidFill>
                <a:latin typeface="Courier New"/>
                <a:cs typeface="Courier New"/>
              </a:rPr>
              <a:t>print</a:t>
            </a:r>
            <a:r>
              <a:rPr sz="2250" spc="-10" dirty="0">
                <a:solidFill>
                  <a:srgbClr val="04182D"/>
                </a:solidFill>
                <a:latin typeface="Courier New"/>
                <a:cs typeface="Courier New"/>
              </a:rPr>
              <a:t>(article_embeddings)</a:t>
            </a:r>
            <a:endParaRPr sz="2250">
              <a:latin typeface="Courier New"/>
              <a:cs typeface="Courier New"/>
            </a:endParaRPr>
          </a:p>
        </p:txBody>
      </p:sp>
      <p:sp>
        <p:nvSpPr>
          <p:cNvPr id="9" name="object 9"/>
          <p:cNvSpPr txBox="1"/>
          <p:nvPr/>
        </p:nvSpPr>
        <p:spPr>
          <a:xfrm>
            <a:off x="642352" y="3770228"/>
            <a:ext cx="9138920" cy="1499870"/>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FFFFFF"/>
                </a:solidFill>
                <a:latin typeface="Courier New"/>
                <a:cs typeface="Courier New"/>
              </a:rPr>
              <a:t>[[-0.019609929993748665, -0.03331860154867172, </a:t>
            </a:r>
            <a:r>
              <a:rPr sz="2250" spc="-10" dirty="0">
                <a:solidFill>
                  <a:srgbClr val="FFFFFF"/>
                </a:solidFill>
                <a:latin typeface="Courier New"/>
                <a:cs typeface="Courier New"/>
              </a:rPr>
              <a:t>...],</a:t>
            </a:r>
            <a:endParaRPr sz="2250">
              <a:latin typeface="Courier New"/>
              <a:cs typeface="Courier New"/>
            </a:endParaRPr>
          </a:p>
          <a:p>
            <a:pPr marL="184150">
              <a:lnSpc>
                <a:spcPct val="100000"/>
              </a:lnSpc>
              <a:spcBef>
                <a:spcPts val="1170"/>
              </a:spcBef>
            </a:pPr>
            <a:r>
              <a:rPr sz="2250" spc="-20" dirty="0">
                <a:solidFill>
                  <a:srgbClr val="FFFFFF"/>
                </a:solidFill>
                <a:latin typeface="Courier New"/>
                <a:cs typeface="Courier New"/>
              </a:rPr>
              <a:t>...,</a:t>
            </a:r>
            <a:endParaRPr sz="2250">
              <a:latin typeface="Courier New"/>
              <a:cs typeface="Courier New"/>
            </a:endParaRPr>
          </a:p>
          <a:p>
            <a:pPr marL="184150">
              <a:lnSpc>
                <a:spcPct val="100000"/>
              </a:lnSpc>
              <a:spcBef>
                <a:spcPts val="1165"/>
              </a:spcBef>
            </a:pPr>
            <a:r>
              <a:rPr sz="2250" dirty="0">
                <a:solidFill>
                  <a:srgbClr val="FFFFFF"/>
                </a:solidFill>
                <a:latin typeface="Courier New"/>
                <a:cs typeface="Courier New"/>
              </a:rPr>
              <a:t>[..., -0.014373429119586945, -</a:t>
            </a:r>
            <a:r>
              <a:rPr sz="2250" spc="-10" dirty="0">
                <a:solidFill>
                  <a:srgbClr val="FFFFFF"/>
                </a:solidFill>
                <a:latin typeface="Courier New"/>
                <a:cs typeface="Courier New"/>
              </a:rPr>
              <a:t>0.005235843360424042]]</a:t>
            </a:r>
            <a:endParaRPr sz="2250">
              <a:latin typeface="Courier New"/>
              <a:cs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190" dirty="0"/>
              <a:t>Computing</a:t>
            </a:r>
            <a:r>
              <a:rPr spc="-120" dirty="0"/>
              <a:t> </a:t>
            </a:r>
            <a:r>
              <a:rPr spc="-160" dirty="0"/>
              <a:t>distances</a:t>
            </a:r>
          </a:p>
        </p:txBody>
      </p:sp>
      <p:pic>
        <p:nvPicPr>
          <p:cNvPr id="3" name="object 3"/>
          <p:cNvPicPr/>
          <p:nvPr/>
        </p:nvPicPr>
        <p:blipFill>
          <a:blip r:embed="rId2" cstate="print"/>
          <a:stretch>
            <a:fillRect/>
          </a:stretch>
        </p:blipFill>
        <p:spPr>
          <a:xfrm>
            <a:off x="491289" y="1166812"/>
            <a:ext cx="14574918" cy="4749130"/>
          </a:xfrm>
          <a:prstGeom prst="rect">
            <a:avLst/>
          </a:prstGeom>
        </p:spPr>
      </p:pic>
      <p:sp>
        <p:nvSpPr>
          <p:cNvPr id="4" name="object 4"/>
          <p:cNvSpPr txBox="1"/>
          <p:nvPr/>
        </p:nvSpPr>
        <p:spPr>
          <a:xfrm>
            <a:off x="986253" y="1379286"/>
            <a:ext cx="11201400" cy="4300220"/>
          </a:xfrm>
          <a:prstGeom prst="rect">
            <a:avLst/>
          </a:prstGeom>
        </p:spPr>
        <p:txBody>
          <a:bodyPr vert="horz" wrap="square" lIns="0" tIns="13335" rIns="0" bIns="0" rtlCol="0">
            <a:spAutoFit/>
          </a:bodyPr>
          <a:lstStyle/>
          <a:p>
            <a:pPr marL="528320">
              <a:lnSpc>
                <a:spcPct val="100000"/>
              </a:lnSpc>
              <a:spcBef>
                <a:spcPts val="105"/>
              </a:spcBef>
              <a:tabLst>
                <a:tab pos="4138295" algn="l"/>
              </a:tabLst>
            </a:pPr>
            <a:r>
              <a:rPr sz="2250" spc="-10" dirty="0">
                <a:solidFill>
                  <a:srgbClr val="04182D"/>
                </a:solidFill>
                <a:latin typeface="Courier New"/>
                <a:cs typeface="Courier New"/>
              </a:rPr>
              <a:t>scipy.spatial</a:t>
            </a:r>
            <a:r>
              <a:rPr sz="2250" dirty="0">
                <a:solidFill>
                  <a:srgbClr val="04182D"/>
                </a:solidFill>
                <a:latin typeface="Courier New"/>
                <a:cs typeface="Courier New"/>
              </a:rPr>
              <a:t>	</a:t>
            </a:r>
            <a:r>
              <a:rPr sz="2250" spc="-10" dirty="0">
                <a:solidFill>
                  <a:srgbClr val="04182D"/>
                </a:solidFill>
                <a:latin typeface="Courier New"/>
                <a:cs typeface="Courier New"/>
              </a:rPr>
              <a:t>distance</a:t>
            </a:r>
            <a:endParaRPr sz="2250">
              <a:latin typeface="Courier New"/>
              <a:cs typeface="Courier New"/>
            </a:endParaRPr>
          </a:p>
          <a:p>
            <a:pPr>
              <a:lnSpc>
                <a:spcPct val="100000"/>
              </a:lnSpc>
              <a:spcBef>
                <a:spcPts val="2485"/>
              </a:spcBef>
            </a:pPr>
            <a:endParaRPr sz="2250">
              <a:latin typeface="Courier New"/>
              <a:cs typeface="Courier New"/>
            </a:endParaRPr>
          </a:p>
          <a:p>
            <a:pPr marL="2762885">
              <a:lnSpc>
                <a:spcPct val="100000"/>
              </a:lnSpc>
              <a:spcBef>
                <a:spcPts val="5"/>
              </a:spcBef>
            </a:pPr>
            <a:r>
              <a:rPr sz="2250" dirty="0">
                <a:solidFill>
                  <a:srgbClr val="04182D"/>
                </a:solidFill>
                <a:latin typeface="Courier New"/>
                <a:cs typeface="Courier New"/>
              </a:rPr>
              <a:t>(query_vector,</a:t>
            </a:r>
            <a:r>
              <a:rPr sz="2250" spc="-15" dirty="0">
                <a:solidFill>
                  <a:srgbClr val="04182D"/>
                </a:solidFill>
                <a:latin typeface="Courier New"/>
                <a:cs typeface="Courier New"/>
              </a:rPr>
              <a:t> </a:t>
            </a:r>
            <a:r>
              <a:rPr sz="2250" dirty="0">
                <a:solidFill>
                  <a:srgbClr val="04182D"/>
                </a:solidFill>
                <a:latin typeface="Courier New"/>
                <a:cs typeface="Courier New"/>
              </a:rPr>
              <a:t>embeddings, </a:t>
            </a:r>
            <a:r>
              <a:rPr sz="2250" spc="-10" dirty="0">
                <a:solidFill>
                  <a:srgbClr val="04182D"/>
                </a:solidFill>
                <a:latin typeface="Courier New"/>
                <a:cs typeface="Courier New"/>
              </a:rPr>
              <a:t>n=</a:t>
            </a:r>
            <a:r>
              <a:rPr sz="2250" spc="-10" dirty="0">
                <a:solidFill>
                  <a:srgbClr val="BE2F72"/>
                </a:solidFill>
                <a:latin typeface="Courier New"/>
                <a:cs typeface="Courier New"/>
              </a:rPr>
              <a:t>3</a:t>
            </a:r>
            <a:r>
              <a:rPr sz="2250" spc="-10" dirty="0">
                <a:solidFill>
                  <a:srgbClr val="04182D"/>
                </a:solidFill>
                <a:latin typeface="Courier New"/>
                <a:cs typeface="Courier New"/>
              </a:rPr>
              <a:t>):</a:t>
            </a:r>
            <a:endParaRPr sz="2250">
              <a:latin typeface="Courier New"/>
              <a:cs typeface="Courier New"/>
            </a:endParaRPr>
          </a:p>
          <a:p>
            <a:pPr marL="12700">
              <a:lnSpc>
                <a:spcPct val="100000"/>
              </a:lnSpc>
              <a:spcBef>
                <a:spcPts val="1165"/>
              </a:spcBef>
            </a:pPr>
            <a:r>
              <a:rPr sz="2250" dirty="0">
                <a:solidFill>
                  <a:srgbClr val="04182D"/>
                </a:solidFill>
                <a:latin typeface="Courier New"/>
                <a:cs typeface="Courier New"/>
              </a:rPr>
              <a:t>distances = </a:t>
            </a:r>
            <a:r>
              <a:rPr sz="2250" spc="-25" dirty="0">
                <a:solidFill>
                  <a:srgbClr val="04182D"/>
                </a:solidFill>
                <a:latin typeface="Courier New"/>
                <a:cs typeface="Courier New"/>
              </a:rPr>
              <a:t>[]</a:t>
            </a:r>
            <a:endParaRPr sz="2250">
              <a:latin typeface="Courier New"/>
              <a:cs typeface="Courier New"/>
            </a:endParaRPr>
          </a:p>
          <a:p>
            <a:pPr marL="356235" marR="2754630" indent="343535">
              <a:lnSpc>
                <a:spcPct val="143300"/>
              </a:lnSpc>
              <a:tabLst>
                <a:tab pos="4138295" algn="l"/>
              </a:tabLst>
            </a:pPr>
            <a:r>
              <a:rPr sz="2250" dirty="0">
                <a:solidFill>
                  <a:srgbClr val="04182D"/>
                </a:solidFill>
                <a:latin typeface="Courier New"/>
                <a:cs typeface="Courier New"/>
              </a:rPr>
              <a:t>index, </a:t>
            </a:r>
            <a:r>
              <a:rPr sz="2250" spc="-10" dirty="0">
                <a:solidFill>
                  <a:srgbClr val="04182D"/>
                </a:solidFill>
                <a:latin typeface="Courier New"/>
                <a:cs typeface="Courier New"/>
              </a:rPr>
              <a:t>embedding</a:t>
            </a:r>
            <a:r>
              <a:rPr sz="2250" dirty="0">
                <a:solidFill>
                  <a:srgbClr val="04182D"/>
                </a:solidFill>
                <a:latin typeface="Courier New"/>
                <a:cs typeface="Courier New"/>
              </a:rPr>
              <a:t>	</a:t>
            </a:r>
            <a:r>
              <a:rPr sz="2250" spc="-10" dirty="0">
                <a:solidFill>
                  <a:srgbClr val="008600"/>
                </a:solidFill>
                <a:latin typeface="Courier New"/>
                <a:cs typeface="Courier New"/>
              </a:rPr>
              <a:t>enumerate</a:t>
            </a:r>
            <a:r>
              <a:rPr sz="2250" spc="-10" dirty="0">
                <a:solidFill>
                  <a:srgbClr val="04182D"/>
                </a:solidFill>
                <a:latin typeface="Courier New"/>
                <a:cs typeface="Courier New"/>
              </a:rPr>
              <a:t>(embeddings): </a:t>
            </a:r>
            <a:r>
              <a:rPr sz="2250" dirty="0">
                <a:solidFill>
                  <a:srgbClr val="04182D"/>
                </a:solidFill>
                <a:latin typeface="Courier New"/>
                <a:cs typeface="Courier New"/>
              </a:rPr>
              <a:t>dist = distance.cosine(query_vector, </a:t>
            </a:r>
            <a:r>
              <a:rPr sz="2250" spc="-10" dirty="0">
                <a:solidFill>
                  <a:srgbClr val="04182D"/>
                </a:solidFill>
                <a:latin typeface="Courier New"/>
                <a:cs typeface="Courier New"/>
              </a:rPr>
              <a:t>embedding)</a:t>
            </a:r>
            <a:endParaRPr sz="2250">
              <a:latin typeface="Courier New"/>
              <a:cs typeface="Courier New"/>
            </a:endParaRPr>
          </a:p>
          <a:p>
            <a:pPr marL="12700" marR="5080" indent="343535">
              <a:lnSpc>
                <a:spcPct val="143300"/>
              </a:lnSpc>
              <a:tabLst>
                <a:tab pos="8265159" algn="l"/>
              </a:tabLst>
            </a:pPr>
            <a:r>
              <a:rPr sz="2250" dirty="0">
                <a:solidFill>
                  <a:srgbClr val="04182D"/>
                </a:solidFill>
                <a:latin typeface="Courier New"/>
                <a:cs typeface="Courier New"/>
              </a:rPr>
              <a:t>distances.append({</a:t>
            </a:r>
            <a:r>
              <a:rPr sz="2250" dirty="0">
                <a:solidFill>
                  <a:srgbClr val="BE2F72"/>
                </a:solidFill>
                <a:latin typeface="Courier New"/>
                <a:cs typeface="Courier New"/>
              </a:rPr>
              <a:t>"distance"</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04182D"/>
                </a:solidFill>
                <a:latin typeface="Courier New"/>
                <a:cs typeface="Courier New"/>
              </a:rPr>
              <a:t>dist,</a:t>
            </a:r>
            <a:r>
              <a:rPr sz="2250" spc="-5" dirty="0">
                <a:solidFill>
                  <a:srgbClr val="04182D"/>
                </a:solidFill>
                <a:latin typeface="Courier New"/>
                <a:cs typeface="Courier New"/>
              </a:rPr>
              <a:t> </a:t>
            </a:r>
            <a:r>
              <a:rPr sz="2250" dirty="0">
                <a:solidFill>
                  <a:srgbClr val="BE2F72"/>
                </a:solidFill>
                <a:latin typeface="Courier New"/>
                <a:cs typeface="Courier New"/>
              </a:rPr>
              <a:t>"index"</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spc="-10" dirty="0">
                <a:solidFill>
                  <a:srgbClr val="04182D"/>
                </a:solidFill>
                <a:latin typeface="Courier New"/>
                <a:cs typeface="Courier New"/>
              </a:rPr>
              <a:t>index}) </a:t>
            </a:r>
            <a:r>
              <a:rPr sz="2250" dirty="0">
                <a:solidFill>
                  <a:srgbClr val="04182D"/>
                </a:solidFill>
                <a:latin typeface="Courier New"/>
                <a:cs typeface="Courier New"/>
              </a:rPr>
              <a:t>distances_sorted</a:t>
            </a:r>
            <a:r>
              <a:rPr sz="2250" spc="-5" dirty="0">
                <a:solidFill>
                  <a:srgbClr val="04182D"/>
                </a:solidFill>
                <a:latin typeface="Courier New"/>
                <a:cs typeface="Courier New"/>
              </a:rPr>
              <a:t> </a:t>
            </a:r>
            <a:r>
              <a:rPr sz="2250" dirty="0">
                <a:solidFill>
                  <a:srgbClr val="04182D"/>
                </a:solidFill>
                <a:latin typeface="Courier New"/>
                <a:cs typeface="Courier New"/>
              </a:rPr>
              <a:t>= </a:t>
            </a:r>
            <a:r>
              <a:rPr sz="2250" dirty="0">
                <a:solidFill>
                  <a:srgbClr val="008600"/>
                </a:solidFill>
                <a:latin typeface="Courier New"/>
                <a:cs typeface="Courier New"/>
              </a:rPr>
              <a:t>sorted</a:t>
            </a:r>
            <a:r>
              <a:rPr sz="2250" dirty="0">
                <a:solidFill>
                  <a:srgbClr val="04182D"/>
                </a:solidFill>
                <a:latin typeface="Courier New"/>
                <a:cs typeface="Courier New"/>
              </a:rPr>
              <a:t>(distances, </a:t>
            </a:r>
            <a:r>
              <a:rPr sz="2250" spc="-20" dirty="0">
                <a:solidFill>
                  <a:srgbClr val="04182D"/>
                </a:solidFill>
                <a:latin typeface="Courier New"/>
                <a:cs typeface="Courier New"/>
              </a:rPr>
              <a:t>key=</a:t>
            </a:r>
            <a:r>
              <a:rPr sz="2250" dirty="0">
                <a:solidFill>
                  <a:srgbClr val="04182D"/>
                </a:solidFill>
                <a:latin typeface="Courier New"/>
                <a:cs typeface="Courier New"/>
              </a:rPr>
              <a:t>	x:</a:t>
            </a:r>
            <a:r>
              <a:rPr sz="2250" spc="-10" dirty="0">
                <a:solidFill>
                  <a:srgbClr val="04182D"/>
                </a:solidFill>
                <a:latin typeface="Courier New"/>
                <a:cs typeface="Courier New"/>
              </a:rPr>
              <a:t> x[</a:t>
            </a:r>
            <a:r>
              <a:rPr sz="2250" spc="-10" dirty="0">
                <a:solidFill>
                  <a:srgbClr val="BE2F72"/>
                </a:solidFill>
                <a:latin typeface="Courier New"/>
                <a:cs typeface="Courier New"/>
              </a:rPr>
              <a:t>"distance"</a:t>
            </a:r>
            <a:r>
              <a:rPr sz="2250" spc="-10" dirty="0">
                <a:solidFill>
                  <a:srgbClr val="04182D"/>
                </a:solidFill>
                <a:latin typeface="Courier New"/>
                <a:cs typeface="Courier New"/>
              </a:rPr>
              <a:t>])</a:t>
            </a:r>
            <a:endParaRPr sz="2250">
              <a:latin typeface="Courier New"/>
              <a:cs typeface="Courier New"/>
            </a:endParaRPr>
          </a:p>
          <a:p>
            <a:pPr marL="1216025">
              <a:lnSpc>
                <a:spcPct val="100000"/>
              </a:lnSpc>
              <a:spcBef>
                <a:spcPts val="1170"/>
              </a:spcBef>
            </a:pPr>
            <a:r>
              <a:rPr sz="2250" spc="-10" dirty="0">
                <a:solidFill>
                  <a:srgbClr val="04182D"/>
                </a:solidFill>
                <a:latin typeface="Courier New"/>
                <a:cs typeface="Courier New"/>
              </a:rPr>
              <a:t>distances_sorted[</a:t>
            </a:r>
            <a:r>
              <a:rPr sz="2250" spc="-10" dirty="0">
                <a:solidFill>
                  <a:srgbClr val="BE2F72"/>
                </a:solidFill>
                <a:latin typeface="Courier New"/>
                <a:cs typeface="Courier New"/>
              </a:rPr>
              <a:t>0</a:t>
            </a:r>
            <a:r>
              <a:rPr sz="2250" spc="-10" dirty="0">
                <a:solidFill>
                  <a:srgbClr val="04182D"/>
                </a:solidFill>
                <a:latin typeface="Courier New"/>
                <a:cs typeface="Courier New"/>
              </a:rPr>
              <a:t>:n]</a:t>
            </a:r>
            <a:endParaRPr sz="2250">
              <a:latin typeface="Courier New"/>
              <a:cs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310" dirty="0"/>
              <a:t>Returning</a:t>
            </a:r>
            <a:r>
              <a:rPr spc="-155" dirty="0"/>
              <a:t> </a:t>
            </a:r>
            <a:r>
              <a:rPr spc="-229" dirty="0"/>
              <a:t>the</a:t>
            </a:r>
            <a:r>
              <a:rPr spc="-150" dirty="0"/>
              <a:t> </a:t>
            </a:r>
            <a:r>
              <a:rPr spc="-160" dirty="0"/>
              <a:t>search</a:t>
            </a:r>
            <a:r>
              <a:rPr spc="-155" dirty="0"/>
              <a:t> </a:t>
            </a:r>
            <a:r>
              <a:rPr spc="-270" dirty="0"/>
              <a:t>results</a:t>
            </a:r>
          </a:p>
        </p:txBody>
      </p:sp>
      <p:grpSp>
        <p:nvGrpSpPr>
          <p:cNvPr id="3" name="object 3"/>
          <p:cNvGrpSpPr/>
          <p:nvPr/>
        </p:nvGrpSpPr>
        <p:grpSpPr>
          <a:xfrm>
            <a:off x="491289" y="1166812"/>
            <a:ext cx="14575155" cy="3726179"/>
            <a:chOff x="491289" y="1166812"/>
            <a:chExt cx="14575155" cy="3726179"/>
          </a:xfrm>
        </p:grpSpPr>
        <p:sp>
          <p:nvSpPr>
            <p:cNvPr id="4" name="object 4"/>
            <p:cNvSpPr/>
            <p:nvPr/>
          </p:nvSpPr>
          <p:spPr>
            <a:xfrm>
              <a:off x="491289" y="1166812"/>
              <a:ext cx="14575155" cy="3726179"/>
            </a:xfrm>
            <a:custGeom>
              <a:avLst/>
              <a:gdLst/>
              <a:ahLst/>
              <a:cxnLst/>
              <a:rect l="l" t="t" r="r" b="b"/>
              <a:pathLst>
                <a:path w="14575155" h="3726179">
                  <a:moveTo>
                    <a:pt x="14498413" y="3725610"/>
                  </a:moveTo>
                  <a:lnTo>
                    <a:pt x="76505" y="3725610"/>
                  </a:lnTo>
                  <a:lnTo>
                    <a:pt x="71180" y="3725086"/>
                  </a:lnTo>
                  <a:lnTo>
                    <a:pt x="31920" y="3708824"/>
                  </a:lnTo>
                  <a:lnTo>
                    <a:pt x="4175" y="3670096"/>
                  </a:lnTo>
                  <a:lnTo>
                    <a:pt x="0" y="3649105"/>
                  </a:lnTo>
                  <a:lnTo>
                    <a:pt x="0" y="3643729"/>
                  </a:lnTo>
                  <a:lnTo>
                    <a:pt x="0" y="76505"/>
                  </a:lnTo>
                  <a:lnTo>
                    <a:pt x="16786" y="31920"/>
                  </a:lnTo>
                  <a:lnTo>
                    <a:pt x="55513" y="4175"/>
                  </a:lnTo>
                  <a:lnTo>
                    <a:pt x="76505" y="0"/>
                  </a:lnTo>
                  <a:lnTo>
                    <a:pt x="14498413" y="0"/>
                  </a:lnTo>
                  <a:lnTo>
                    <a:pt x="14542998" y="16786"/>
                  </a:lnTo>
                  <a:lnTo>
                    <a:pt x="14570742" y="55513"/>
                  </a:lnTo>
                  <a:lnTo>
                    <a:pt x="14574918" y="76505"/>
                  </a:lnTo>
                  <a:lnTo>
                    <a:pt x="14574918" y="3649105"/>
                  </a:lnTo>
                  <a:lnTo>
                    <a:pt x="14558132" y="3693690"/>
                  </a:lnTo>
                  <a:lnTo>
                    <a:pt x="14519404" y="3721435"/>
                  </a:lnTo>
                  <a:lnTo>
                    <a:pt x="14503737" y="3725086"/>
                  </a:lnTo>
                  <a:lnTo>
                    <a:pt x="14498413" y="3725610"/>
                  </a:lnTo>
                  <a:close/>
                </a:path>
              </a:pathLst>
            </a:custGeom>
            <a:solidFill>
              <a:srgbClr val="F6F2EB"/>
            </a:solidFill>
          </p:spPr>
          <p:txBody>
            <a:bodyPr wrap="square" lIns="0" tIns="0" rIns="0" bIns="0" rtlCol="0"/>
            <a:lstStyle/>
            <a:p>
              <a:endParaRPr/>
            </a:p>
          </p:txBody>
        </p:sp>
        <p:sp>
          <p:nvSpPr>
            <p:cNvPr id="5" name="object 5"/>
            <p:cNvSpPr/>
            <p:nvPr/>
          </p:nvSpPr>
          <p:spPr>
            <a:xfrm>
              <a:off x="652132" y="3560876"/>
              <a:ext cx="1501775" cy="208279"/>
            </a:xfrm>
            <a:custGeom>
              <a:avLst/>
              <a:gdLst/>
              <a:ahLst/>
              <a:cxnLst/>
              <a:rect l="l" t="t" r="r" b="b"/>
              <a:pathLst>
                <a:path w="1501775" h="208279">
                  <a:moveTo>
                    <a:pt x="131699" y="8902"/>
                  </a:moveTo>
                  <a:lnTo>
                    <a:pt x="83070" y="8902"/>
                  </a:lnTo>
                  <a:lnTo>
                    <a:pt x="73952" y="9588"/>
                  </a:lnTo>
                  <a:lnTo>
                    <a:pt x="41541" y="40411"/>
                  </a:lnTo>
                  <a:lnTo>
                    <a:pt x="40792" y="49377"/>
                  </a:lnTo>
                  <a:lnTo>
                    <a:pt x="40792" y="57607"/>
                  </a:lnTo>
                  <a:lnTo>
                    <a:pt x="0" y="57607"/>
                  </a:lnTo>
                  <a:lnTo>
                    <a:pt x="0" y="89115"/>
                  </a:lnTo>
                  <a:lnTo>
                    <a:pt x="40792" y="89115"/>
                  </a:lnTo>
                  <a:lnTo>
                    <a:pt x="40792" y="205676"/>
                  </a:lnTo>
                  <a:lnTo>
                    <a:pt x="74358" y="205676"/>
                  </a:lnTo>
                  <a:lnTo>
                    <a:pt x="74358" y="89115"/>
                  </a:lnTo>
                  <a:lnTo>
                    <a:pt x="131699" y="89115"/>
                  </a:lnTo>
                  <a:lnTo>
                    <a:pt x="131699" y="57607"/>
                  </a:lnTo>
                  <a:lnTo>
                    <a:pt x="74358" y="57607"/>
                  </a:lnTo>
                  <a:lnTo>
                    <a:pt x="74358" y="46189"/>
                  </a:lnTo>
                  <a:lnTo>
                    <a:pt x="75057" y="44005"/>
                  </a:lnTo>
                  <a:lnTo>
                    <a:pt x="77927" y="41135"/>
                  </a:lnTo>
                  <a:lnTo>
                    <a:pt x="80124" y="40411"/>
                  </a:lnTo>
                  <a:lnTo>
                    <a:pt x="131699" y="40411"/>
                  </a:lnTo>
                  <a:lnTo>
                    <a:pt x="131699" y="8902"/>
                  </a:lnTo>
                  <a:close/>
                </a:path>
                <a:path w="1501775" h="208279">
                  <a:moveTo>
                    <a:pt x="278803" y="110845"/>
                  </a:moveTo>
                  <a:lnTo>
                    <a:pt x="262674" y="68059"/>
                  </a:lnTo>
                  <a:lnTo>
                    <a:pt x="245300" y="56921"/>
                  </a:lnTo>
                  <a:lnTo>
                    <a:pt x="245300" y="101790"/>
                  </a:lnTo>
                  <a:lnTo>
                    <a:pt x="245300" y="158686"/>
                  </a:lnTo>
                  <a:lnTo>
                    <a:pt x="243103" y="165658"/>
                  </a:lnTo>
                  <a:lnTo>
                    <a:pt x="234340" y="174917"/>
                  </a:lnTo>
                  <a:lnTo>
                    <a:pt x="227926" y="177228"/>
                  </a:lnTo>
                  <a:lnTo>
                    <a:pt x="210947" y="177228"/>
                  </a:lnTo>
                  <a:lnTo>
                    <a:pt x="204508" y="174917"/>
                  </a:lnTo>
                  <a:lnTo>
                    <a:pt x="195795" y="165658"/>
                  </a:lnTo>
                  <a:lnTo>
                    <a:pt x="193611" y="158686"/>
                  </a:lnTo>
                  <a:lnTo>
                    <a:pt x="193611" y="101790"/>
                  </a:lnTo>
                  <a:lnTo>
                    <a:pt x="195795" y="94843"/>
                  </a:lnTo>
                  <a:lnTo>
                    <a:pt x="204508" y="85585"/>
                  </a:lnTo>
                  <a:lnTo>
                    <a:pt x="210947" y="83261"/>
                  </a:lnTo>
                  <a:lnTo>
                    <a:pt x="227926" y="83261"/>
                  </a:lnTo>
                  <a:lnTo>
                    <a:pt x="234340" y="85585"/>
                  </a:lnTo>
                  <a:lnTo>
                    <a:pt x="238696" y="90233"/>
                  </a:lnTo>
                  <a:lnTo>
                    <a:pt x="243103" y="94843"/>
                  </a:lnTo>
                  <a:lnTo>
                    <a:pt x="243840" y="56197"/>
                  </a:lnTo>
                  <a:lnTo>
                    <a:pt x="219456" y="52247"/>
                  </a:lnTo>
                  <a:lnTo>
                    <a:pt x="206540" y="53238"/>
                  </a:lnTo>
                  <a:lnTo>
                    <a:pt x="169100" y="76669"/>
                  </a:lnTo>
                  <a:lnTo>
                    <a:pt x="160045" y="149390"/>
                  </a:lnTo>
                  <a:lnTo>
                    <a:pt x="161061" y="162280"/>
                  </a:lnTo>
                  <a:lnTo>
                    <a:pt x="184873" y="199339"/>
                  </a:lnTo>
                  <a:lnTo>
                    <a:pt x="219456" y="208229"/>
                  </a:lnTo>
                  <a:lnTo>
                    <a:pt x="232346" y="207251"/>
                  </a:lnTo>
                  <a:lnTo>
                    <a:pt x="269735" y="183794"/>
                  </a:lnTo>
                  <a:lnTo>
                    <a:pt x="278803" y="149390"/>
                  </a:lnTo>
                  <a:lnTo>
                    <a:pt x="278803" y="110845"/>
                  </a:lnTo>
                  <a:close/>
                </a:path>
                <a:path w="1501775" h="208279">
                  <a:moveTo>
                    <a:pt x="437362" y="109105"/>
                  </a:moveTo>
                  <a:lnTo>
                    <a:pt x="422719" y="67754"/>
                  </a:lnTo>
                  <a:lnTo>
                    <a:pt x="383616" y="52247"/>
                  </a:lnTo>
                  <a:lnTo>
                    <a:pt x="368490" y="54305"/>
                  </a:lnTo>
                  <a:lnTo>
                    <a:pt x="357276" y="60464"/>
                  </a:lnTo>
                  <a:lnTo>
                    <a:pt x="349986" y="70739"/>
                  </a:lnTo>
                  <a:lnTo>
                    <a:pt x="346633" y="85128"/>
                  </a:lnTo>
                  <a:lnTo>
                    <a:pt x="351917" y="54800"/>
                  </a:lnTo>
                  <a:lnTo>
                    <a:pt x="318922" y="54800"/>
                  </a:lnTo>
                  <a:lnTo>
                    <a:pt x="318922" y="205676"/>
                  </a:lnTo>
                  <a:lnTo>
                    <a:pt x="352425" y="205676"/>
                  </a:lnTo>
                  <a:lnTo>
                    <a:pt x="352475" y="101587"/>
                  </a:lnTo>
                  <a:lnTo>
                    <a:pt x="354685" y="94615"/>
                  </a:lnTo>
                  <a:lnTo>
                    <a:pt x="359206" y="89674"/>
                  </a:lnTo>
                  <a:lnTo>
                    <a:pt x="363410" y="85128"/>
                  </a:lnTo>
                  <a:lnTo>
                    <a:pt x="363778" y="84734"/>
                  </a:lnTo>
                  <a:lnTo>
                    <a:pt x="370128" y="82257"/>
                  </a:lnTo>
                  <a:lnTo>
                    <a:pt x="386562" y="82257"/>
                  </a:lnTo>
                  <a:lnTo>
                    <a:pt x="392899" y="84683"/>
                  </a:lnTo>
                  <a:lnTo>
                    <a:pt x="397256" y="89547"/>
                  </a:lnTo>
                  <a:lnTo>
                    <a:pt x="401650" y="94399"/>
                  </a:lnTo>
                  <a:lnTo>
                    <a:pt x="403860" y="101587"/>
                  </a:lnTo>
                  <a:lnTo>
                    <a:pt x="403860" y="122796"/>
                  </a:lnTo>
                  <a:lnTo>
                    <a:pt x="437362" y="122796"/>
                  </a:lnTo>
                  <a:lnTo>
                    <a:pt x="437362" y="109105"/>
                  </a:lnTo>
                  <a:close/>
                </a:path>
                <a:path w="1501775" h="208279">
                  <a:moveTo>
                    <a:pt x="1316570" y="14693"/>
                  </a:moveTo>
                  <a:lnTo>
                    <a:pt x="1314526" y="9715"/>
                  </a:lnTo>
                  <a:lnTo>
                    <a:pt x="1310411" y="5854"/>
                  </a:lnTo>
                  <a:lnTo>
                    <a:pt x="1306296" y="1955"/>
                  </a:lnTo>
                  <a:lnTo>
                    <a:pt x="1301064" y="0"/>
                  </a:lnTo>
                  <a:lnTo>
                    <a:pt x="1283258" y="0"/>
                  </a:lnTo>
                  <a:lnTo>
                    <a:pt x="1278026" y="1955"/>
                  </a:lnTo>
                  <a:lnTo>
                    <a:pt x="1273924" y="5854"/>
                  </a:lnTo>
                  <a:lnTo>
                    <a:pt x="1269809" y="9715"/>
                  </a:lnTo>
                  <a:lnTo>
                    <a:pt x="1267752" y="14693"/>
                  </a:lnTo>
                  <a:lnTo>
                    <a:pt x="1267777" y="26987"/>
                  </a:lnTo>
                  <a:lnTo>
                    <a:pt x="1269771" y="31889"/>
                  </a:lnTo>
                  <a:lnTo>
                    <a:pt x="1273797" y="35623"/>
                  </a:lnTo>
                  <a:lnTo>
                    <a:pt x="1277861" y="39319"/>
                  </a:lnTo>
                  <a:lnTo>
                    <a:pt x="1283131" y="41160"/>
                  </a:lnTo>
                  <a:lnTo>
                    <a:pt x="1300988" y="41160"/>
                  </a:lnTo>
                  <a:lnTo>
                    <a:pt x="1306195" y="39319"/>
                  </a:lnTo>
                  <a:lnTo>
                    <a:pt x="1314500" y="31927"/>
                  </a:lnTo>
                  <a:lnTo>
                    <a:pt x="1316570" y="26987"/>
                  </a:lnTo>
                  <a:lnTo>
                    <a:pt x="1316570" y="14693"/>
                  </a:lnTo>
                  <a:close/>
                </a:path>
                <a:path w="1501775" h="208279">
                  <a:moveTo>
                    <a:pt x="1358671" y="174167"/>
                  </a:moveTo>
                  <a:lnTo>
                    <a:pt x="1311465" y="174167"/>
                  </a:lnTo>
                  <a:lnTo>
                    <a:pt x="1311465" y="54800"/>
                  </a:lnTo>
                  <a:lnTo>
                    <a:pt x="1234567" y="54800"/>
                  </a:lnTo>
                  <a:lnTo>
                    <a:pt x="1234567" y="86309"/>
                  </a:lnTo>
                  <a:lnTo>
                    <a:pt x="1277899" y="86309"/>
                  </a:lnTo>
                  <a:lnTo>
                    <a:pt x="1277899" y="174167"/>
                  </a:lnTo>
                  <a:lnTo>
                    <a:pt x="1228217" y="174167"/>
                  </a:lnTo>
                  <a:lnTo>
                    <a:pt x="1228217" y="205676"/>
                  </a:lnTo>
                  <a:lnTo>
                    <a:pt x="1358671" y="205676"/>
                  </a:lnTo>
                  <a:lnTo>
                    <a:pt x="1358671" y="174167"/>
                  </a:lnTo>
                  <a:close/>
                </a:path>
                <a:path w="1501775" h="208279">
                  <a:moveTo>
                    <a:pt x="1501406" y="105981"/>
                  </a:moveTo>
                  <a:lnTo>
                    <a:pt x="1487398" y="67005"/>
                  </a:lnTo>
                  <a:lnTo>
                    <a:pt x="1449971" y="52247"/>
                  </a:lnTo>
                  <a:lnTo>
                    <a:pt x="1441450" y="52806"/>
                  </a:lnTo>
                  <a:lnTo>
                    <a:pt x="1415923" y="66281"/>
                  </a:lnTo>
                  <a:lnTo>
                    <a:pt x="1417713" y="54800"/>
                  </a:lnTo>
                  <a:lnTo>
                    <a:pt x="1384211" y="54800"/>
                  </a:lnTo>
                  <a:lnTo>
                    <a:pt x="1384211" y="205676"/>
                  </a:lnTo>
                  <a:lnTo>
                    <a:pt x="1417713" y="205676"/>
                  </a:lnTo>
                  <a:lnTo>
                    <a:pt x="1417713" y="101752"/>
                  </a:lnTo>
                  <a:lnTo>
                    <a:pt x="1419961" y="94615"/>
                  </a:lnTo>
                  <a:lnTo>
                    <a:pt x="1427264" y="86563"/>
                  </a:lnTo>
                  <a:lnTo>
                    <a:pt x="1428927" y="84734"/>
                  </a:lnTo>
                  <a:lnTo>
                    <a:pt x="1435214" y="82257"/>
                  </a:lnTo>
                  <a:lnTo>
                    <a:pt x="1450987" y="82257"/>
                  </a:lnTo>
                  <a:lnTo>
                    <a:pt x="1456994" y="84543"/>
                  </a:lnTo>
                  <a:lnTo>
                    <a:pt x="1461312" y="89115"/>
                  </a:lnTo>
                  <a:lnTo>
                    <a:pt x="1465668" y="93637"/>
                  </a:lnTo>
                  <a:lnTo>
                    <a:pt x="1467840" y="100114"/>
                  </a:lnTo>
                  <a:lnTo>
                    <a:pt x="1467840" y="205676"/>
                  </a:lnTo>
                  <a:lnTo>
                    <a:pt x="1501406" y="205676"/>
                  </a:lnTo>
                  <a:lnTo>
                    <a:pt x="1501406" y="105981"/>
                  </a:lnTo>
                  <a:close/>
                </a:path>
              </a:pathLst>
            </a:custGeom>
            <a:solidFill>
              <a:srgbClr val="007BB5"/>
            </a:solidFill>
          </p:spPr>
          <p:txBody>
            <a:bodyPr wrap="square" lIns="0" tIns="0" rIns="0" bIns="0" rtlCol="0"/>
            <a:lstStyle/>
            <a:p>
              <a:endParaRPr/>
            </a:p>
          </p:txBody>
        </p:sp>
      </p:grpSp>
      <p:sp>
        <p:nvSpPr>
          <p:cNvPr id="6" name="object 6"/>
          <p:cNvSpPr/>
          <p:nvPr/>
        </p:nvSpPr>
        <p:spPr>
          <a:xfrm>
            <a:off x="491289" y="5138068"/>
            <a:ext cx="14575155" cy="1576705"/>
          </a:xfrm>
          <a:custGeom>
            <a:avLst/>
            <a:gdLst/>
            <a:ahLst/>
            <a:cxnLst/>
            <a:rect l="l" t="t" r="r" b="b"/>
            <a:pathLst>
              <a:path w="14575155" h="1576704">
                <a:moveTo>
                  <a:pt x="14498413" y="1576219"/>
                </a:moveTo>
                <a:lnTo>
                  <a:pt x="76505" y="1576219"/>
                </a:lnTo>
                <a:lnTo>
                  <a:pt x="71180" y="1575695"/>
                </a:lnTo>
                <a:lnTo>
                  <a:pt x="31920" y="1559433"/>
                </a:lnTo>
                <a:lnTo>
                  <a:pt x="4175" y="1520704"/>
                </a:lnTo>
                <a:lnTo>
                  <a:pt x="0" y="1499714"/>
                </a:lnTo>
                <a:lnTo>
                  <a:pt x="0" y="1494338"/>
                </a:lnTo>
                <a:lnTo>
                  <a:pt x="0" y="76505"/>
                </a:lnTo>
                <a:lnTo>
                  <a:pt x="16786" y="31919"/>
                </a:lnTo>
                <a:lnTo>
                  <a:pt x="55513" y="4174"/>
                </a:lnTo>
                <a:lnTo>
                  <a:pt x="76505" y="0"/>
                </a:lnTo>
                <a:lnTo>
                  <a:pt x="14498413" y="0"/>
                </a:lnTo>
                <a:lnTo>
                  <a:pt x="14542998" y="16786"/>
                </a:lnTo>
                <a:lnTo>
                  <a:pt x="14570742" y="55513"/>
                </a:lnTo>
                <a:lnTo>
                  <a:pt x="14574918" y="76505"/>
                </a:lnTo>
                <a:lnTo>
                  <a:pt x="14574918" y="1499714"/>
                </a:lnTo>
                <a:lnTo>
                  <a:pt x="14558132" y="1544298"/>
                </a:lnTo>
                <a:lnTo>
                  <a:pt x="14519404" y="1572043"/>
                </a:lnTo>
                <a:lnTo>
                  <a:pt x="14503737" y="1575695"/>
                </a:lnTo>
                <a:lnTo>
                  <a:pt x="14498413" y="1576219"/>
                </a:lnTo>
                <a:close/>
              </a:path>
            </a:pathLst>
          </a:custGeom>
          <a:solidFill>
            <a:srgbClr val="04182D"/>
          </a:solidFill>
        </p:spPr>
        <p:txBody>
          <a:bodyPr wrap="square" lIns="0" tIns="0" rIns="0" bIns="0" rtlCol="0"/>
          <a:lstStyle/>
          <a:p>
            <a:endParaRPr/>
          </a:p>
        </p:txBody>
      </p:sp>
      <p:sp>
        <p:nvSpPr>
          <p:cNvPr id="7" name="object 7"/>
          <p:cNvSpPr txBox="1"/>
          <p:nvPr/>
        </p:nvSpPr>
        <p:spPr>
          <a:xfrm>
            <a:off x="624121" y="1225594"/>
            <a:ext cx="8437880" cy="3464560"/>
          </a:xfrm>
          <a:prstGeom prst="rect">
            <a:avLst/>
          </a:prstGeom>
        </p:spPr>
        <p:txBody>
          <a:bodyPr vert="horz" wrap="square" lIns="0" tIns="137160" rIns="0" bIns="0" rtlCol="0">
            <a:spAutoFit/>
          </a:bodyPr>
          <a:lstStyle/>
          <a:p>
            <a:pPr marL="12700">
              <a:lnSpc>
                <a:spcPct val="100000"/>
              </a:lnSpc>
              <a:spcBef>
                <a:spcPts val="1080"/>
              </a:spcBef>
            </a:pPr>
            <a:r>
              <a:rPr sz="2000" dirty="0">
                <a:solidFill>
                  <a:srgbClr val="04182D"/>
                </a:solidFill>
                <a:latin typeface="Courier New"/>
                <a:cs typeface="Courier New"/>
              </a:rPr>
              <a:t>query_text</a:t>
            </a:r>
            <a:r>
              <a:rPr sz="2000" spc="-25" dirty="0">
                <a:solidFill>
                  <a:srgbClr val="04182D"/>
                </a:solidFill>
                <a:latin typeface="Courier New"/>
                <a:cs typeface="Courier New"/>
              </a:rPr>
              <a:t> </a:t>
            </a:r>
            <a:r>
              <a:rPr sz="2000" dirty="0">
                <a:solidFill>
                  <a:srgbClr val="04182D"/>
                </a:solidFill>
                <a:latin typeface="Courier New"/>
                <a:cs typeface="Courier New"/>
              </a:rPr>
              <a:t>=</a:t>
            </a:r>
            <a:r>
              <a:rPr sz="2000" spc="-20" dirty="0">
                <a:solidFill>
                  <a:srgbClr val="04182D"/>
                </a:solidFill>
                <a:latin typeface="Courier New"/>
                <a:cs typeface="Courier New"/>
              </a:rPr>
              <a:t> </a:t>
            </a:r>
            <a:r>
              <a:rPr sz="2000" spc="-20" dirty="0">
                <a:solidFill>
                  <a:srgbClr val="BE2F72"/>
                </a:solidFill>
                <a:latin typeface="Courier New"/>
                <a:cs typeface="Courier New"/>
              </a:rPr>
              <a:t>"AI"</a:t>
            </a:r>
            <a:endParaRPr sz="2000">
              <a:latin typeface="Courier New"/>
              <a:cs typeface="Courier New"/>
            </a:endParaRPr>
          </a:p>
          <a:p>
            <a:pPr marL="12700">
              <a:lnSpc>
                <a:spcPct val="100000"/>
              </a:lnSpc>
              <a:spcBef>
                <a:spcPts val="985"/>
              </a:spcBef>
            </a:pPr>
            <a:r>
              <a:rPr sz="2000" dirty="0">
                <a:solidFill>
                  <a:srgbClr val="04182D"/>
                </a:solidFill>
                <a:latin typeface="Courier New"/>
                <a:cs typeface="Courier New"/>
              </a:rPr>
              <a:t>query_vector</a:t>
            </a:r>
            <a:r>
              <a:rPr sz="2000" spc="-30" dirty="0">
                <a:solidFill>
                  <a:srgbClr val="04182D"/>
                </a:solidFill>
                <a:latin typeface="Courier New"/>
                <a:cs typeface="Courier New"/>
              </a:rPr>
              <a:t> </a:t>
            </a:r>
            <a:r>
              <a:rPr sz="2000" dirty="0">
                <a:solidFill>
                  <a:srgbClr val="04182D"/>
                </a:solidFill>
                <a:latin typeface="Courier New"/>
                <a:cs typeface="Courier New"/>
              </a:rPr>
              <a:t>=</a:t>
            </a:r>
            <a:r>
              <a:rPr sz="2000" spc="-25" dirty="0">
                <a:solidFill>
                  <a:srgbClr val="04182D"/>
                </a:solidFill>
                <a:latin typeface="Courier New"/>
                <a:cs typeface="Courier New"/>
              </a:rPr>
              <a:t> </a:t>
            </a:r>
            <a:r>
              <a:rPr sz="2000" spc="-10" dirty="0">
                <a:solidFill>
                  <a:srgbClr val="04182D"/>
                </a:solidFill>
                <a:latin typeface="Courier New"/>
                <a:cs typeface="Courier New"/>
              </a:rPr>
              <a:t>create_embeddings(query_text)[</a:t>
            </a:r>
            <a:r>
              <a:rPr sz="2000" spc="-10" dirty="0">
                <a:solidFill>
                  <a:srgbClr val="BE2F72"/>
                </a:solidFill>
                <a:latin typeface="Courier New"/>
                <a:cs typeface="Courier New"/>
              </a:rPr>
              <a:t>0</a:t>
            </a:r>
            <a:r>
              <a:rPr sz="2000" spc="-10" dirty="0">
                <a:solidFill>
                  <a:srgbClr val="04182D"/>
                </a:solidFill>
                <a:latin typeface="Courier New"/>
                <a:cs typeface="Courier New"/>
              </a:rPr>
              <a:t>]</a:t>
            </a:r>
            <a:endParaRPr sz="2000">
              <a:latin typeface="Courier New"/>
              <a:cs typeface="Courier New"/>
            </a:endParaRPr>
          </a:p>
          <a:p>
            <a:pPr marL="624205" marR="5080" indent="-612140">
              <a:lnSpc>
                <a:spcPct val="282100"/>
              </a:lnSpc>
              <a:tabLst>
                <a:tab pos="1694180" algn="l"/>
              </a:tabLst>
            </a:pPr>
            <a:r>
              <a:rPr sz="2000" dirty="0">
                <a:solidFill>
                  <a:srgbClr val="04182D"/>
                </a:solidFill>
                <a:latin typeface="Courier New"/>
                <a:cs typeface="Courier New"/>
              </a:rPr>
              <a:t>hits</a:t>
            </a:r>
            <a:r>
              <a:rPr sz="2000" spc="-60" dirty="0">
                <a:solidFill>
                  <a:srgbClr val="04182D"/>
                </a:solidFill>
                <a:latin typeface="Courier New"/>
                <a:cs typeface="Courier New"/>
              </a:rPr>
              <a:t> </a:t>
            </a:r>
            <a:r>
              <a:rPr sz="2000" dirty="0">
                <a:solidFill>
                  <a:srgbClr val="04182D"/>
                </a:solidFill>
                <a:latin typeface="Courier New"/>
                <a:cs typeface="Courier New"/>
              </a:rPr>
              <a:t>=</a:t>
            </a:r>
            <a:r>
              <a:rPr sz="2000" spc="-50" dirty="0">
                <a:solidFill>
                  <a:srgbClr val="04182D"/>
                </a:solidFill>
                <a:latin typeface="Courier New"/>
                <a:cs typeface="Courier New"/>
              </a:rPr>
              <a:t> </a:t>
            </a:r>
            <a:r>
              <a:rPr sz="2000" dirty="0">
                <a:solidFill>
                  <a:srgbClr val="04182D"/>
                </a:solidFill>
                <a:latin typeface="Courier New"/>
                <a:cs typeface="Courier New"/>
              </a:rPr>
              <a:t>find_n_closest(query_vector,</a:t>
            </a:r>
            <a:r>
              <a:rPr sz="2000" spc="-50" dirty="0">
                <a:solidFill>
                  <a:srgbClr val="04182D"/>
                </a:solidFill>
                <a:latin typeface="Courier New"/>
                <a:cs typeface="Courier New"/>
              </a:rPr>
              <a:t> </a:t>
            </a:r>
            <a:r>
              <a:rPr sz="2000" spc="-10" dirty="0">
                <a:solidFill>
                  <a:srgbClr val="04182D"/>
                </a:solidFill>
                <a:latin typeface="Courier New"/>
                <a:cs typeface="Courier New"/>
              </a:rPr>
              <a:t>article_embeddings) </a:t>
            </a:r>
            <a:r>
              <a:rPr sz="2000" spc="-25" dirty="0">
                <a:solidFill>
                  <a:srgbClr val="04182D"/>
                </a:solidFill>
                <a:latin typeface="Courier New"/>
                <a:cs typeface="Courier New"/>
              </a:rPr>
              <a:t>hit</a:t>
            </a:r>
            <a:r>
              <a:rPr sz="2000" dirty="0">
                <a:solidFill>
                  <a:srgbClr val="04182D"/>
                </a:solidFill>
                <a:latin typeface="Courier New"/>
                <a:cs typeface="Courier New"/>
              </a:rPr>
              <a:t>	</a:t>
            </a:r>
            <a:r>
              <a:rPr sz="2000" spc="-20" dirty="0">
                <a:solidFill>
                  <a:srgbClr val="04182D"/>
                </a:solidFill>
                <a:latin typeface="Courier New"/>
                <a:cs typeface="Courier New"/>
              </a:rPr>
              <a:t>hits:</a:t>
            </a:r>
            <a:endParaRPr sz="2000">
              <a:latin typeface="Courier New"/>
              <a:cs typeface="Courier New"/>
            </a:endParaRPr>
          </a:p>
          <a:p>
            <a:pPr marL="318135" marR="3216910">
              <a:lnSpc>
                <a:spcPct val="141000"/>
              </a:lnSpc>
            </a:pPr>
            <a:r>
              <a:rPr sz="2000" dirty="0">
                <a:solidFill>
                  <a:srgbClr val="04182D"/>
                </a:solidFill>
                <a:latin typeface="Courier New"/>
                <a:cs typeface="Courier New"/>
              </a:rPr>
              <a:t>article</a:t>
            </a:r>
            <a:r>
              <a:rPr sz="2000" spc="-25" dirty="0">
                <a:solidFill>
                  <a:srgbClr val="04182D"/>
                </a:solidFill>
                <a:latin typeface="Courier New"/>
                <a:cs typeface="Courier New"/>
              </a:rPr>
              <a:t> </a:t>
            </a:r>
            <a:r>
              <a:rPr sz="2000" dirty="0">
                <a:solidFill>
                  <a:srgbClr val="04182D"/>
                </a:solidFill>
                <a:latin typeface="Courier New"/>
                <a:cs typeface="Courier New"/>
              </a:rPr>
              <a:t>=</a:t>
            </a:r>
            <a:r>
              <a:rPr sz="2000" spc="-15" dirty="0">
                <a:solidFill>
                  <a:srgbClr val="04182D"/>
                </a:solidFill>
                <a:latin typeface="Courier New"/>
                <a:cs typeface="Courier New"/>
              </a:rPr>
              <a:t> </a:t>
            </a:r>
            <a:r>
              <a:rPr sz="2000" spc="-10" dirty="0">
                <a:solidFill>
                  <a:srgbClr val="04182D"/>
                </a:solidFill>
                <a:latin typeface="Courier New"/>
                <a:cs typeface="Courier New"/>
              </a:rPr>
              <a:t>articles[hit[</a:t>
            </a:r>
            <a:r>
              <a:rPr sz="2000" spc="-10" dirty="0">
                <a:solidFill>
                  <a:srgbClr val="BE2F72"/>
                </a:solidFill>
                <a:latin typeface="Courier New"/>
                <a:cs typeface="Courier New"/>
              </a:rPr>
              <a:t>'index'</a:t>
            </a:r>
            <a:r>
              <a:rPr sz="2000" spc="-10" dirty="0">
                <a:solidFill>
                  <a:srgbClr val="04182D"/>
                </a:solidFill>
                <a:latin typeface="Courier New"/>
                <a:cs typeface="Courier New"/>
              </a:rPr>
              <a:t>]] </a:t>
            </a:r>
            <a:r>
              <a:rPr sz="2000" spc="-10" dirty="0">
                <a:solidFill>
                  <a:srgbClr val="008600"/>
                </a:solidFill>
                <a:latin typeface="Courier New"/>
                <a:cs typeface="Courier New"/>
              </a:rPr>
              <a:t>print</a:t>
            </a:r>
            <a:r>
              <a:rPr sz="2000" spc="-10" dirty="0">
                <a:solidFill>
                  <a:srgbClr val="04182D"/>
                </a:solidFill>
                <a:latin typeface="Courier New"/>
                <a:cs typeface="Courier New"/>
              </a:rPr>
              <a:t>(article[</a:t>
            </a:r>
            <a:r>
              <a:rPr sz="2000" spc="-10" dirty="0">
                <a:solidFill>
                  <a:srgbClr val="BE2F72"/>
                </a:solidFill>
                <a:latin typeface="Courier New"/>
                <a:cs typeface="Courier New"/>
              </a:rPr>
              <a:t>'headline'</a:t>
            </a:r>
            <a:r>
              <a:rPr sz="2000" spc="-10" dirty="0">
                <a:solidFill>
                  <a:srgbClr val="04182D"/>
                </a:solidFill>
                <a:latin typeface="Courier New"/>
                <a:cs typeface="Courier New"/>
              </a:rPr>
              <a:t>])</a:t>
            </a:r>
            <a:endParaRPr sz="2000">
              <a:latin typeface="Courier New"/>
              <a:cs typeface="Courier New"/>
            </a:endParaRPr>
          </a:p>
        </p:txBody>
      </p:sp>
      <p:sp>
        <p:nvSpPr>
          <p:cNvPr id="8" name="object 8"/>
          <p:cNvSpPr txBox="1"/>
          <p:nvPr/>
        </p:nvSpPr>
        <p:spPr>
          <a:xfrm>
            <a:off x="624121" y="5196851"/>
            <a:ext cx="11038205" cy="1315085"/>
          </a:xfrm>
          <a:prstGeom prst="rect">
            <a:avLst/>
          </a:prstGeom>
        </p:spPr>
        <p:txBody>
          <a:bodyPr vert="horz" wrap="square" lIns="0" tIns="137160" rIns="0" bIns="0" rtlCol="0">
            <a:spAutoFit/>
          </a:bodyPr>
          <a:lstStyle/>
          <a:p>
            <a:pPr marL="12700">
              <a:lnSpc>
                <a:spcPct val="100000"/>
              </a:lnSpc>
              <a:spcBef>
                <a:spcPts val="1080"/>
              </a:spcBef>
            </a:pPr>
            <a:r>
              <a:rPr sz="2000" dirty="0">
                <a:solidFill>
                  <a:srgbClr val="FFFFFF"/>
                </a:solidFill>
                <a:latin typeface="Courier New"/>
                <a:cs typeface="Courier New"/>
              </a:rPr>
              <a:t>Tech</a:t>
            </a:r>
            <a:r>
              <a:rPr sz="2000" spc="-25" dirty="0">
                <a:solidFill>
                  <a:srgbClr val="FFFFFF"/>
                </a:solidFill>
                <a:latin typeface="Courier New"/>
                <a:cs typeface="Courier New"/>
              </a:rPr>
              <a:t> </a:t>
            </a:r>
            <a:r>
              <a:rPr sz="2000" dirty="0">
                <a:solidFill>
                  <a:srgbClr val="FFFFFF"/>
                </a:solidFill>
                <a:latin typeface="Courier New"/>
                <a:cs typeface="Courier New"/>
              </a:rPr>
              <a:t>Giant</a:t>
            </a:r>
            <a:r>
              <a:rPr sz="2000" spc="-15" dirty="0">
                <a:solidFill>
                  <a:srgbClr val="FFFFFF"/>
                </a:solidFill>
                <a:latin typeface="Courier New"/>
                <a:cs typeface="Courier New"/>
              </a:rPr>
              <a:t> </a:t>
            </a:r>
            <a:r>
              <a:rPr sz="2000" dirty="0">
                <a:solidFill>
                  <a:srgbClr val="FFFFFF"/>
                </a:solidFill>
                <a:latin typeface="Courier New"/>
                <a:cs typeface="Courier New"/>
              </a:rPr>
              <a:t>Buys</a:t>
            </a:r>
            <a:r>
              <a:rPr sz="2000" spc="-10" dirty="0">
                <a:solidFill>
                  <a:srgbClr val="FFFFFF"/>
                </a:solidFill>
                <a:latin typeface="Courier New"/>
                <a:cs typeface="Courier New"/>
              </a:rPr>
              <a:t> </a:t>
            </a:r>
            <a:r>
              <a:rPr sz="2000" dirty="0">
                <a:solidFill>
                  <a:srgbClr val="FFFFFF"/>
                </a:solidFill>
                <a:latin typeface="Courier New"/>
                <a:cs typeface="Courier New"/>
              </a:rPr>
              <a:t>49%</a:t>
            </a:r>
            <a:r>
              <a:rPr sz="2000" spc="-15" dirty="0">
                <a:solidFill>
                  <a:srgbClr val="FFFFFF"/>
                </a:solidFill>
                <a:latin typeface="Courier New"/>
                <a:cs typeface="Courier New"/>
              </a:rPr>
              <a:t> </a:t>
            </a:r>
            <a:r>
              <a:rPr sz="2000" dirty="0">
                <a:solidFill>
                  <a:srgbClr val="FFFFFF"/>
                </a:solidFill>
                <a:latin typeface="Courier New"/>
                <a:cs typeface="Courier New"/>
              </a:rPr>
              <a:t>Stake</a:t>
            </a:r>
            <a:r>
              <a:rPr sz="2000" spc="-10" dirty="0">
                <a:solidFill>
                  <a:srgbClr val="FFFFFF"/>
                </a:solidFill>
                <a:latin typeface="Courier New"/>
                <a:cs typeface="Courier New"/>
              </a:rPr>
              <a:t> </a:t>
            </a:r>
            <a:r>
              <a:rPr sz="2000" dirty="0">
                <a:solidFill>
                  <a:srgbClr val="FFFFFF"/>
                </a:solidFill>
                <a:latin typeface="Courier New"/>
                <a:cs typeface="Courier New"/>
              </a:rPr>
              <a:t>In</a:t>
            </a:r>
            <a:r>
              <a:rPr sz="2000" spc="-15" dirty="0">
                <a:solidFill>
                  <a:srgbClr val="FFFFFF"/>
                </a:solidFill>
                <a:latin typeface="Courier New"/>
                <a:cs typeface="Courier New"/>
              </a:rPr>
              <a:t> </a:t>
            </a:r>
            <a:r>
              <a:rPr sz="2000" dirty="0">
                <a:solidFill>
                  <a:srgbClr val="FFFFFF"/>
                </a:solidFill>
                <a:latin typeface="Courier New"/>
                <a:cs typeface="Courier New"/>
              </a:rPr>
              <a:t>AI</a:t>
            </a:r>
            <a:r>
              <a:rPr sz="2000" spc="-10" dirty="0">
                <a:solidFill>
                  <a:srgbClr val="FFFFFF"/>
                </a:solidFill>
                <a:latin typeface="Courier New"/>
                <a:cs typeface="Courier New"/>
              </a:rPr>
              <a:t> Startup</a:t>
            </a:r>
            <a:endParaRPr sz="2000">
              <a:latin typeface="Courier New"/>
              <a:cs typeface="Courier New"/>
            </a:endParaRPr>
          </a:p>
          <a:p>
            <a:pPr marL="12700" marR="5080">
              <a:lnSpc>
                <a:spcPct val="141000"/>
              </a:lnSpc>
              <a:spcBef>
                <a:spcPts val="5"/>
              </a:spcBef>
            </a:pPr>
            <a:r>
              <a:rPr sz="2000" dirty="0">
                <a:solidFill>
                  <a:srgbClr val="FFFFFF"/>
                </a:solidFill>
                <a:latin typeface="Courier New"/>
                <a:cs typeface="Courier New"/>
              </a:rPr>
              <a:t>Tech</a:t>
            </a:r>
            <a:r>
              <a:rPr sz="2000" spc="-30" dirty="0">
                <a:solidFill>
                  <a:srgbClr val="FFFFFF"/>
                </a:solidFill>
                <a:latin typeface="Courier New"/>
                <a:cs typeface="Courier New"/>
              </a:rPr>
              <a:t> </a:t>
            </a:r>
            <a:r>
              <a:rPr sz="2000" dirty="0">
                <a:solidFill>
                  <a:srgbClr val="FFFFFF"/>
                </a:solidFill>
                <a:latin typeface="Courier New"/>
                <a:cs typeface="Courier New"/>
              </a:rPr>
              <a:t>Company</a:t>
            </a:r>
            <a:r>
              <a:rPr sz="2000" spc="-25" dirty="0">
                <a:solidFill>
                  <a:srgbClr val="FFFFFF"/>
                </a:solidFill>
                <a:latin typeface="Courier New"/>
                <a:cs typeface="Courier New"/>
              </a:rPr>
              <a:t> </a:t>
            </a:r>
            <a:r>
              <a:rPr sz="2000" dirty="0">
                <a:solidFill>
                  <a:srgbClr val="FFFFFF"/>
                </a:solidFill>
                <a:latin typeface="Courier New"/>
                <a:cs typeface="Courier New"/>
              </a:rPr>
              <a:t>Launches</a:t>
            </a:r>
            <a:r>
              <a:rPr sz="2000" spc="-30" dirty="0">
                <a:solidFill>
                  <a:srgbClr val="FFFFFF"/>
                </a:solidFill>
                <a:latin typeface="Courier New"/>
                <a:cs typeface="Courier New"/>
              </a:rPr>
              <a:t> </a:t>
            </a:r>
            <a:r>
              <a:rPr sz="2000" dirty="0">
                <a:solidFill>
                  <a:srgbClr val="FFFFFF"/>
                </a:solidFill>
                <a:latin typeface="Courier New"/>
                <a:cs typeface="Courier New"/>
              </a:rPr>
              <a:t>Innovative</a:t>
            </a:r>
            <a:r>
              <a:rPr sz="2000" spc="-25" dirty="0">
                <a:solidFill>
                  <a:srgbClr val="FFFFFF"/>
                </a:solidFill>
                <a:latin typeface="Courier New"/>
                <a:cs typeface="Courier New"/>
              </a:rPr>
              <a:t> </a:t>
            </a:r>
            <a:r>
              <a:rPr sz="2000" dirty="0">
                <a:solidFill>
                  <a:srgbClr val="FFFFFF"/>
                </a:solidFill>
                <a:latin typeface="Courier New"/>
                <a:cs typeface="Courier New"/>
              </a:rPr>
              <a:t>Product</a:t>
            </a:r>
            <a:r>
              <a:rPr sz="2000" spc="-25" dirty="0">
                <a:solidFill>
                  <a:srgbClr val="FFFFFF"/>
                </a:solidFill>
                <a:latin typeface="Courier New"/>
                <a:cs typeface="Courier New"/>
              </a:rPr>
              <a:t> </a:t>
            </a:r>
            <a:r>
              <a:rPr sz="2000" dirty="0">
                <a:solidFill>
                  <a:srgbClr val="FFFFFF"/>
                </a:solidFill>
                <a:latin typeface="Courier New"/>
                <a:cs typeface="Courier New"/>
              </a:rPr>
              <a:t>to</a:t>
            </a:r>
            <a:r>
              <a:rPr sz="2000" spc="-30" dirty="0">
                <a:solidFill>
                  <a:srgbClr val="FFFFFF"/>
                </a:solidFill>
                <a:latin typeface="Courier New"/>
                <a:cs typeface="Courier New"/>
              </a:rPr>
              <a:t> </a:t>
            </a:r>
            <a:r>
              <a:rPr sz="2000" dirty="0">
                <a:solidFill>
                  <a:srgbClr val="FFFFFF"/>
                </a:solidFill>
                <a:latin typeface="Courier New"/>
                <a:cs typeface="Courier New"/>
              </a:rPr>
              <a:t>Improve</a:t>
            </a:r>
            <a:r>
              <a:rPr sz="2000" spc="-25" dirty="0">
                <a:solidFill>
                  <a:srgbClr val="FFFFFF"/>
                </a:solidFill>
                <a:latin typeface="Courier New"/>
                <a:cs typeface="Courier New"/>
              </a:rPr>
              <a:t> </a:t>
            </a:r>
            <a:r>
              <a:rPr sz="2000" dirty="0">
                <a:solidFill>
                  <a:srgbClr val="FFFFFF"/>
                </a:solidFill>
                <a:latin typeface="Courier New"/>
                <a:cs typeface="Courier New"/>
              </a:rPr>
              <a:t>Online</a:t>
            </a:r>
            <a:r>
              <a:rPr sz="2000" spc="-25" dirty="0">
                <a:solidFill>
                  <a:srgbClr val="FFFFFF"/>
                </a:solidFill>
                <a:latin typeface="Courier New"/>
                <a:cs typeface="Courier New"/>
              </a:rPr>
              <a:t> </a:t>
            </a:r>
            <a:r>
              <a:rPr sz="2000" spc="-10" dirty="0">
                <a:solidFill>
                  <a:srgbClr val="FFFFFF"/>
                </a:solidFill>
                <a:latin typeface="Courier New"/>
                <a:cs typeface="Courier New"/>
              </a:rPr>
              <a:t>Accessibility </a:t>
            </a:r>
            <a:r>
              <a:rPr sz="2000" dirty="0">
                <a:solidFill>
                  <a:srgbClr val="FFFFFF"/>
                </a:solidFill>
                <a:latin typeface="Courier New"/>
                <a:cs typeface="Courier New"/>
              </a:rPr>
              <a:t>India</a:t>
            </a:r>
            <a:r>
              <a:rPr sz="2000" spc="-40" dirty="0">
                <a:solidFill>
                  <a:srgbClr val="FFFFFF"/>
                </a:solidFill>
                <a:latin typeface="Courier New"/>
                <a:cs typeface="Courier New"/>
              </a:rPr>
              <a:t> </a:t>
            </a:r>
            <a:r>
              <a:rPr sz="2000" dirty="0">
                <a:solidFill>
                  <a:srgbClr val="FFFFFF"/>
                </a:solidFill>
                <a:latin typeface="Courier New"/>
                <a:cs typeface="Courier New"/>
              </a:rPr>
              <a:t>Successfully</a:t>
            </a:r>
            <a:r>
              <a:rPr sz="2000" spc="-25" dirty="0">
                <a:solidFill>
                  <a:srgbClr val="FFFFFF"/>
                </a:solidFill>
                <a:latin typeface="Courier New"/>
                <a:cs typeface="Courier New"/>
              </a:rPr>
              <a:t> </a:t>
            </a:r>
            <a:r>
              <a:rPr sz="2000" dirty="0">
                <a:solidFill>
                  <a:srgbClr val="FFFFFF"/>
                </a:solidFill>
                <a:latin typeface="Courier New"/>
                <a:cs typeface="Courier New"/>
              </a:rPr>
              <a:t>Lands</a:t>
            </a:r>
            <a:r>
              <a:rPr sz="2000" spc="-25" dirty="0">
                <a:solidFill>
                  <a:srgbClr val="FFFFFF"/>
                </a:solidFill>
                <a:latin typeface="Courier New"/>
                <a:cs typeface="Courier New"/>
              </a:rPr>
              <a:t> </a:t>
            </a:r>
            <a:r>
              <a:rPr sz="2000" dirty="0">
                <a:solidFill>
                  <a:srgbClr val="FFFFFF"/>
                </a:solidFill>
                <a:latin typeface="Courier New"/>
                <a:cs typeface="Courier New"/>
              </a:rPr>
              <a:t>Near</a:t>
            </a:r>
            <a:r>
              <a:rPr sz="2000" spc="-25" dirty="0">
                <a:solidFill>
                  <a:srgbClr val="FFFFFF"/>
                </a:solidFill>
                <a:latin typeface="Courier New"/>
                <a:cs typeface="Courier New"/>
              </a:rPr>
              <a:t> </a:t>
            </a:r>
            <a:r>
              <a:rPr sz="2000" dirty="0">
                <a:solidFill>
                  <a:srgbClr val="FFFFFF"/>
                </a:solidFill>
                <a:latin typeface="Courier New"/>
                <a:cs typeface="Courier New"/>
              </a:rPr>
              <a:t>Moon's</a:t>
            </a:r>
            <a:r>
              <a:rPr sz="2000" spc="-25" dirty="0">
                <a:solidFill>
                  <a:srgbClr val="FFFFFF"/>
                </a:solidFill>
                <a:latin typeface="Courier New"/>
                <a:cs typeface="Courier New"/>
              </a:rPr>
              <a:t> </a:t>
            </a:r>
            <a:r>
              <a:rPr sz="2000" dirty="0">
                <a:solidFill>
                  <a:srgbClr val="FFFFFF"/>
                </a:solidFill>
                <a:latin typeface="Courier New"/>
                <a:cs typeface="Courier New"/>
              </a:rPr>
              <a:t>South</a:t>
            </a:r>
            <a:r>
              <a:rPr sz="2000" spc="-25" dirty="0">
                <a:solidFill>
                  <a:srgbClr val="FFFFFF"/>
                </a:solidFill>
                <a:latin typeface="Courier New"/>
                <a:cs typeface="Courier New"/>
              </a:rPr>
              <a:t> </a:t>
            </a:r>
            <a:r>
              <a:rPr sz="2000" spc="-20" dirty="0">
                <a:solidFill>
                  <a:srgbClr val="FFFFFF"/>
                </a:solidFill>
                <a:latin typeface="Courier New"/>
                <a:cs typeface="Courier New"/>
              </a:rPr>
              <a:t>Pole</a:t>
            </a:r>
            <a:endParaRPr sz="2000">
              <a:latin typeface="Courier New"/>
              <a:cs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50" y="162330"/>
            <a:ext cx="15246350" cy="845103"/>
          </a:xfrm>
          <a:prstGeom prst="rect">
            <a:avLst/>
          </a:prstGeom>
        </p:spPr>
        <p:txBody>
          <a:bodyPr vert="horz" wrap="square" lIns="0" tIns="13970" rIns="0" bIns="0" rtlCol="0">
            <a:spAutoFit/>
          </a:bodyPr>
          <a:lstStyle/>
          <a:p>
            <a:pPr marL="12700">
              <a:lnSpc>
                <a:spcPct val="100000"/>
              </a:lnSpc>
              <a:spcBef>
                <a:spcPts val="110"/>
              </a:spcBef>
            </a:pPr>
            <a:r>
              <a:rPr sz="5400" spc="-254" dirty="0"/>
              <a:t>Recommendation</a:t>
            </a:r>
            <a:r>
              <a:rPr sz="5400" spc="-110" dirty="0"/>
              <a:t> </a:t>
            </a:r>
            <a:r>
              <a:rPr sz="5400" spc="-250" dirty="0"/>
              <a:t>systems</a:t>
            </a:r>
            <a:r>
              <a:rPr sz="5400" spc="-110" dirty="0"/>
              <a:t> </a:t>
            </a:r>
            <a:r>
              <a:rPr sz="5400" spc="-330" dirty="0"/>
              <a:t>with</a:t>
            </a:r>
            <a:r>
              <a:rPr sz="5400" spc="-110" dirty="0"/>
              <a:t> </a:t>
            </a:r>
            <a:r>
              <a:rPr sz="5400" spc="-155" dirty="0"/>
              <a:t>embeddings</a:t>
            </a:r>
          </a:p>
        </p:txBody>
      </p:sp>
      <p:pic>
        <p:nvPicPr>
          <p:cNvPr id="3" name="object 3"/>
          <p:cNvPicPr/>
          <p:nvPr/>
        </p:nvPicPr>
        <p:blipFill>
          <a:blip r:embed="rId2" cstate="print"/>
          <a:stretch>
            <a:fillRect/>
          </a:stretch>
        </p:blipFill>
        <p:spPr>
          <a:xfrm>
            <a:off x="511759" y="2169861"/>
            <a:ext cx="102352" cy="102351"/>
          </a:xfrm>
          <a:prstGeom prst="rect">
            <a:avLst/>
          </a:prstGeom>
        </p:spPr>
      </p:pic>
      <p:sp>
        <p:nvSpPr>
          <p:cNvPr id="4" name="object 4"/>
          <p:cNvSpPr txBox="1"/>
          <p:nvPr/>
        </p:nvSpPr>
        <p:spPr>
          <a:xfrm>
            <a:off x="847056" y="1993398"/>
            <a:ext cx="4929505" cy="418465"/>
          </a:xfrm>
          <a:prstGeom prst="rect">
            <a:avLst/>
          </a:prstGeom>
        </p:spPr>
        <p:txBody>
          <a:bodyPr vert="horz" wrap="square" lIns="0" tIns="15875" rIns="0" bIns="0" rtlCol="0">
            <a:spAutoFit/>
          </a:bodyPr>
          <a:lstStyle/>
          <a:p>
            <a:pPr marL="12700">
              <a:lnSpc>
                <a:spcPct val="100000"/>
              </a:lnSpc>
              <a:spcBef>
                <a:spcPts val="125"/>
              </a:spcBef>
            </a:pPr>
            <a:r>
              <a:rPr sz="2550" spc="80" dirty="0">
                <a:solidFill>
                  <a:srgbClr val="04182D"/>
                </a:solidFill>
                <a:latin typeface="Tahoma"/>
                <a:cs typeface="Tahoma"/>
              </a:rPr>
              <a:t>Very</a:t>
            </a:r>
            <a:r>
              <a:rPr sz="2550" spc="-40" dirty="0">
                <a:solidFill>
                  <a:srgbClr val="04182D"/>
                </a:solidFill>
                <a:latin typeface="Tahoma"/>
                <a:cs typeface="Tahoma"/>
              </a:rPr>
              <a:t> </a:t>
            </a:r>
            <a:r>
              <a:rPr sz="2550" spc="80" dirty="0">
                <a:solidFill>
                  <a:srgbClr val="04182D"/>
                </a:solidFill>
                <a:latin typeface="Tahoma"/>
                <a:cs typeface="Tahoma"/>
              </a:rPr>
              <a:t>similar</a:t>
            </a:r>
            <a:r>
              <a:rPr sz="2550" spc="-35" dirty="0">
                <a:solidFill>
                  <a:srgbClr val="04182D"/>
                </a:solidFill>
                <a:latin typeface="Tahoma"/>
                <a:cs typeface="Tahoma"/>
              </a:rPr>
              <a:t> </a:t>
            </a:r>
            <a:r>
              <a:rPr sz="2550" spc="80" dirty="0">
                <a:solidFill>
                  <a:srgbClr val="04182D"/>
                </a:solidFill>
                <a:latin typeface="Tahoma"/>
                <a:cs typeface="Tahoma"/>
              </a:rPr>
              <a:t>to</a:t>
            </a:r>
            <a:r>
              <a:rPr sz="2550" spc="-40" dirty="0">
                <a:solidFill>
                  <a:srgbClr val="04182D"/>
                </a:solidFill>
                <a:latin typeface="Tahoma"/>
                <a:cs typeface="Tahoma"/>
              </a:rPr>
              <a:t> </a:t>
            </a:r>
            <a:r>
              <a:rPr sz="2550" spc="120" dirty="0">
                <a:solidFill>
                  <a:srgbClr val="04182D"/>
                </a:solidFill>
                <a:latin typeface="Tahoma"/>
                <a:cs typeface="Tahoma"/>
              </a:rPr>
              <a:t>semantic</a:t>
            </a:r>
            <a:r>
              <a:rPr sz="2550" spc="-35" dirty="0">
                <a:solidFill>
                  <a:srgbClr val="04182D"/>
                </a:solidFill>
                <a:latin typeface="Tahoma"/>
                <a:cs typeface="Tahoma"/>
              </a:rPr>
              <a:t> </a:t>
            </a:r>
            <a:r>
              <a:rPr sz="2550" spc="70" dirty="0">
                <a:solidFill>
                  <a:srgbClr val="04182D"/>
                </a:solidFill>
                <a:latin typeface="Tahoma"/>
                <a:cs typeface="Tahoma"/>
              </a:rPr>
              <a:t>search!</a:t>
            </a:r>
            <a:endParaRPr sz="2550">
              <a:latin typeface="Tahoma"/>
              <a:cs typeface="Tahoma"/>
            </a:endParaRPr>
          </a:p>
        </p:txBody>
      </p:sp>
      <p:sp>
        <p:nvSpPr>
          <p:cNvPr id="5" name="object 5"/>
          <p:cNvSpPr txBox="1"/>
          <p:nvPr/>
        </p:nvSpPr>
        <p:spPr>
          <a:xfrm>
            <a:off x="478589" y="3467266"/>
            <a:ext cx="6473190" cy="1729105"/>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marL="462915" marR="5080" indent="-368935">
              <a:lnSpc>
                <a:spcPct val="126400"/>
              </a:lnSpc>
              <a:spcBef>
                <a:spcPts val="2580"/>
              </a:spcBef>
              <a:tabLst>
                <a:tab pos="462915" algn="l"/>
              </a:tabLst>
            </a:pPr>
            <a:r>
              <a:rPr sz="2550" spc="-400" dirty="0">
                <a:solidFill>
                  <a:srgbClr val="04182D"/>
                </a:solidFill>
                <a:latin typeface="Tahoma"/>
                <a:cs typeface="Tahoma"/>
              </a:rPr>
              <a:t>1.</a:t>
            </a:r>
            <a:r>
              <a:rPr sz="2550" dirty="0">
                <a:solidFill>
                  <a:srgbClr val="04182D"/>
                </a:solidFill>
                <a:latin typeface="Tahoma"/>
                <a:cs typeface="Tahoma"/>
              </a:rPr>
              <a:t>	</a:t>
            </a:r>
            <a:r>
              <a:rPr sz="2550" spc="155" dirty="0">
                <a:solidFill>
                  <a:srgbClr val="04182D"/>
                </a:solidFill>
                <a:latin typeface="Tahoma"/>
                <a:cs typeface="Tahoma"/>
              </a:rPr>
              <a:t>Embed</a:t>
            </a:r>
            <a:r>
              <a:rPr sz="2550" spc="-45" dirty="0">
                <a:solidFill>
                  <a:srgbClr val="04182D"/>
                </a:solidFill>
                <a:latin typeface="Tahoma"/>
                <a:cs typeface="Tahoma"/>
              </a:rPr>
              <a:t> </a:t>
            </a:r>
            <a:r>
              <a:rPr sz="2550" spc="95" dirty="0">
                <a:solidFill>
                  <a:srgbClr val="04182D"/>
                </a:solidFill>
                <a:latin typeface="Tahoma"/>
                <a:cs typeface="Tahoma"/>
              </a:rPr>
              <a:t>the</a:t>
            </a:r>
            <a:r>
              <a:rPr sz="2550" spc="-40" dirty="0">
                <a:solidFill>
                  <a:srgbClr val="04182D"/>
                </a:solidFill>
                <a:latin typeface="Tahoma"/>
                <a:cs typeface="Tahoma"/>
              </a:rPr>
              <a:t> </a:t>
            </a:r>
            <a:r>
              <a:rPr sz="2550" spc="95" dirty="0">
                <a:solidFill>
                  <a:srgbClr val="04182D"/>
                </a:solidFill>
                <a:latin typeface="Tahoma"/>
                <a:cs typeface="Tahoma"/>
              </a:rPr>
              <a:t>potential</a:t>
            </a:r>
            <a:r>
              <a:rPr sz="2550" spc="-45" dirty="0">
                <a:solidFill>
                  <a:srgbClr val="04182D"/>
                </a:solidFill>
                <a:latin typeface="Tahoma"/>
                <a:cs typeface="Tahoma"/>
              </a:rPr>
              <a:t> </a:t>
            </a:r>
            <a:r>
              <a:rPr sz="2550" spc="100" dirty="0">
                <a:solidFill>
                  <a:srgbClr val="04182D"/>
                </a:solidFill>
                <a:latin typeface="Tahoma"/>
                <a:cs typeface="Tahoma"/>
              </a:rPr>
              <a:t>recommendations </a:t>
            </a:r>
            <a:r>
              <a:rPr sz="2550" spc="150" dirty="0">
                <a:solidFill>
                  <a:srgbClr val="04182D"/>
                </a:solidFill>
                <a:latin typeface="Tahoma"/>
                <a:cs typeface="Tahoma"/>
              </a:rPr>
              <a:t>and</a:t>
            </a:r>
            <a:r>
              <a:rPr sz="2550" spc="-40" dirty="0">
                <a:solidFill>
                  <a:srgbClr val="04182D"/>
                </a:solidFill>
                <a:latin typeface="Tahoma"/>
                <a:cs typeface="Tahoma"/>
              </a:rPr>
              <a:t> </a:t>
            </a:r>
            <a:r>
              <a:rPr sz="2550" spc="155" dirty="0">
                <a:solidFill>
                  <a:srgbClr val="04182D"/>
                </a:solidFill>
                <a:latin typeface="Tahoma"/>
                <a:cs typeface="Tahoma"/>
              </a:rPr>
              <a:t>data</a:t>
            </a:r>
            <a:r>
              <a:rPr sz="2550" spc="-40" dirty="0">
                <a:solidFill>
                  <a:srgbClr val="04182D"/>
                </a:solidFill>
                <a:latin typeface="Tahoma"/>
                <a:cs typeface="Tahoma"/>
              </a:rPr>
              <a:t> </a:t>
            </a:r>
            <a:r>
              <a:rPr sz="2550" spc="65" dirty="0">
                <a:solidFill>
                  <a:srgbClr val="04182D"/>
                </a:solidFill>
                <a:latin typeface="Tahoma"/>
                <a:cs typeface="Tahoma"/>
              </a:rPr>
              <a:t>point</a:t>
            </a:r>
            <a:endParaRPr sz="2550">
              <a:latin typeface="Tahoma"/>
              <a:cs typeface="Tahoma"/>
            </a:endParaRPr>
          </a:p>
        </p:txBody>
      </p:sp>
      <p:pic>
        <p:nvPicPr>
          <p:cNvPr id="6" name="object 6"/>
          <p:cNvPicPr/>
          <p:nvPr/>
        </p:nvPicPr>
        <p:blipFill>
          <a:blip r:embed="rId3" cstate="print"/>
          <a:stretch>
            <a:fillRect/>
          </a:stretch>
        </p:blipFill>
        <p:spPr>
          <a:xfrm>
            <a:off x="9245439" y="1790829"/>
            <a:ext cx="5111483" cy="42756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276" y="131302"/>
            <a:ext cx="15463224" cy="845103"/>
          </a:xfrm>
          <a:prstGeom prst="rect">
            <a:avLst/>
          </a:prstGeom>
        </p:spPr>
        <p:txBody>
          <a:bodyPr vert="horz" wrap="square" lIns="0" tIns="13970" rIns="0" bIns="0" rtlCol="0">
            <a:spAutoFit/>
          </a:bodyPr>
          <a:lstStyle/>
          <a:p>
            <a:pPr marL="12700">
              <a:lnSpc>
                <a:spcPct val="100000"/>
              </a:lnSpc>
              <a:spcBef>
                <a:spcPts val="110"/>
              </a:spcBef>
            </a:pPr>
            <a:r>
              <a:rPr sz="5400" spc="-254" dirty="0"/>
              <a:t>Recommendation</a:t>
            </a:r>
            <a:r>
              <a:rPr sz="5400" spc="-110" dirty="0"/>
              <a:t> </a:t>
            </a:r>
            <a:r>
              <a:rPr sz="5400" spc="-250" dirty="0"/>
              <a:t>systems</a:t>
            </a:r>
            <a:r>
              <a:rPr sz="5400" spc="-110" dirty="0"/>
              <a:t> </a:t>
            </a:r>
            <a:r>
              <a:rPr sz="5400" spc="-330" dirty="0"/>
              <a:t>with</a:t>
            </a:r>
            <a:r>
              <a:rPr sz="5400" spc="-110" dirty="0"/>
              <a:t> </a:t>
            </a:r>
            <a:r>
              <a:rPr sz="5400" spc="-155" dirty="0"/>
              <a:t>embeddings</a:t>
            </a:r>
          </a:p>
        </p:txBody>
      </p:sp>
      <p:pic>
        <p:nvPicPr>
          <p:cNvPr id="3" name="object 3"/>
          <p:cNvPicPr/>
          <p:nvPr/>
        </p:nvPicPr>
        <p:blipFill>
          <a:blip r:embed="rId2" cstate="print"/>
          <a:stretch>
            <a:fillRect/>
          </a:stretch>
        </p:blipFill>
        <p:spPr>
          <a:xfrm>
            <a:off x="511759" y="2169861"/>
            <a:ext cx="102352" cy="102351"/>
          </a:xfrm>
          <a:prstGeom prst="rect">
            <a:avLst/>
          </a:prstGeom>
        </p:spPr>
      </p:pic>
      <p:sp>
        <p:nvSpPr>
          <p:cNvPr id="4" name="object 4"/>
          <p:cNvSpPr txBox="1"/>
          <p:nvPr/>
        </p:nvSpPr>
        <p:spPr>
          <a:xfrm>
            <a:off x="847056" y="1993398"/>
            <a:ext cx="4929505" cy="418465"/>
          </a:xfrm>
          <a:prstGeom prst="rect">
            <a:avLst/>
          </a:prstGeom>
        </p:spPr>
        <p:txBody>
          <a:bodyPr vert="horz" wrap="square" lIns="0" tIns="15875" rIns="0" bIns="0" rtlCol="0">
            <a:spAutoFit/>
          </a:bodyPr>
          <a:lstStyle/>
          <a:p>
            <a:pPr marL="12700">
              <a:lnSpc>
                <a:spcPct val="100000"/>
              </a:lnSpc>
              <a:spcBef>
                <a:spcPts val="125"/>
              </a:spcBef>
            </a:pPr>
            <a:r>
              <a:rPr sz="2550" spc="80" dirty="0">
                <a:solidFill>
                  <a:srgbClr val="04182D"/>
                </a:solidFill>
                <a:latin typeface="Tahoma"/>
                <a:cs typeface="Tahoma"/>
              </a:rPr>
              <a:t>Very</a:t>
            </a:r>
            <a:r>
              <a:rPr sz="2550" spc="-40" dirty="0">
                <a:solidFill>
                  <a:srgbClr val="04182D"/>
                </a:solidFill>
                <a:latin typeface="Tahoma"/>
                <a:cs typeface="Tahoma"/>
              </a:rPr>
              <a:t> </a:t>
            </a:r>
            <a:r>
              <a:rPr sz="2550" spc="80" dirty="0">
                <a:solidFill>
                  <a:srgbClr val="04182D"/>
                </a:solidFill>
                <a:latin typeface="Tahoma"/>
                <a:cs typeface="Tahoma"/>
              </a:rPr>
              <a:t>similar</a:t>
            </a:r>
            <a:r>
              <a:rPr sz="2550" spc="-35" dirty="0">
                <a:solidFill>
                  <a:srgbClr val="04182D"/>
                </a:solidFill>
                <a:latin typeface="Tahoma"/>
                <a:cs typeface="Tahoma"/>
              </a:rPr>
              <a:t> </a:t>
            </a:r>
            <a:r>
              <a:rPr sz="2550" spc="80" dirty="0">
                <a:solidFill>
                  <a:srgbClr val="04182D"/>
                </a:solidFill>
                <a:latin typeface="Tahoma"/>
                <a:cs typeface="Tahoma"/>
              </a:rPr>
              <a:t>to</a:t>
            </a:r>
            <a:r>
              <a:rPr sz="2550" spc="-40" dirty="0">
                <a:solidFill>
                  <a:srgbClr val="04182D"/>
                </a:solidFill>
                <a:latin typeface="Tahoma"/>
                <a:cs typeface="Tahoma"/>
              </a:rPr>
              <a:t> </a:t>
            </a:r>
            <a:r>
              <a:rPr sz="2550" spc="120" dirty="0">
                <a:solidFill>
                  <a:srgbClr val="04182D"/>
                </a:solidFill>
                <a:latin typeface="Tahoma"/>
                <a:cs typeface="Tahoma"/>
              </a:rPr>
              <a:t>semantic</a:t>
            </a:r>
            <a:r>
              <a:rPr sz="2550" spc="-35" dirty="0">
                <a:solidFill>
                  <a:srgbClr val="04182D"/>
                </a:solidFill>
                <a:latin typeface="Tahoma"/>
                <a:cs typeface="Tahoma"/>
              </a:rPr>
              <a:t> </a:t>
            </a:r>
            <a:r>
              <a:rPr sz="2550" spc="70" dirty="0">
                <a:solidFill>
                  <a:srgbClr val="04182D"/>
                </a:solidFill>
                <a:latin typeface="Tahoma"/>
                <a:cs typeface="Tahoma"/>
              </a:rPr>
              <a:t>search!</a:t>
            </a:r>
            <a:endParaRPr sz="2550">
              <a:latin typeface="Tahoma"/>
              <a:cs typeface="Tahoma"/>
            </a:endParaRPr>
          </a:p>
        </p:txBody>
      </p:sp>
      <p:sp>
        <p:nvSpPr>
          <p:cNvPr id="5" name="object 5"/>
          <p:cNvSpPr txBox="1"/>
          <p:nvPr/>
        </p:nvSpPr>
        <p:spPr>
          <a:xfrm>
            <a:off x="478589" y="3467266"/>
            <a:ext cx="6473190" cy="2383790"/>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marL="462915" marR="5080" indent="-368935">
              <a:lnSpc>
                <a:spcPct val="126400"/>
              </a:lnSpc>
              <a:spcBef>
                <a:spcPts val="2580"/>
              </a:spcBef>
              <a:buAutoNum type="arabicPeriod"/>
              <a:tabLst>
                <a:tab pos="462915" algn="l"/>
              </a:tabLst>
            </a:pPr>
            <a:r>
              <a:rPr sz="2550" spc="155" dirty="0">
                <a:solidFill>
                  <a:srgbClr val="04182D"/>
                </a:solidFill>
                <a:latin typeface="Tahoma"/>
                <a:cs typeface="Tahoma"/>
              </a:rPr>
              <a:t>Embed</a:t>
            </a:r>
            <a:r>
              <a:rPr sz="2550" spc="-45" dirty="0">
                <a:solidFill>
                  <a:srgbClr val="04182D"/>
                </a:solidFill>
                <a:latin typeface="Tahoma"/>
                <a:cs typeface="Tahoma"/>
              </a:rPr>
              <a:t> </a:t>
            </a:r>
            <a:r>
              <a:rPr sz="2550" spc="95" dirty="0">
                <a:solidFill>
                  <a:srgbClr val="04182D"/>
                </a:solidFill>
                <a:latin typeface="Tahoma"/>
                <a:cs typeface="Tahoma"/>
              </a:rPr>
              <a:t>the</a:t>
            </a:r>
            <a:r>
              <a:rPr sz="2550" spc="-40" dirty="0">
                <a:solidFill>
                  <a:srgbClr val="04182D"/>
                </a:solidFill>
                <a:latin typeface="Tahoma"/>
                <a:cs typeface="Tahoma"/>
              </a:rPr>
              <a:t> </a:t>
            </a:r>
            <a:r>
              <a:rPr sz="2550" spc="95" dirty="0">
                <a:solidFill>
                  <a:srgbClr val="04182D"/>
                </a:solidFill>
                <a:latin typeface="Tahoma"/>
                <a:cs typeface="Tahoma"/>
              </a:rPr>
              <a:t>potential</a:t>
            </a:r>
            <a:r>
              <a:rPr sz="2550" spc="-45" dirty="0">
                <a:solidFill>
                  <a:srgbClr val="04182D"/>
                </a:solidFill>
                <a:latin typeface="Tahoma"/>
                <a:cs typeface="Tahoma"/>
              </a:rPr>
              <a:t> </a:t>
            </a:r>
            <a:r>
              <a:rPr sz="2550" spc="100" dirty="0">
                <a:solidFill>
                  <a:srgbClr val="04182D"/>
                </a:solidFill>
                <a:latin typeface="Tahoma"/>
                <a:cs typeface="Tahoma"/>
              </a:rPr>
              <a:t>recommendations </a:t>
            </a:r>
            <a:r>
              <a:rPr sz="2550" spc="150" dirty="0">
                <a:solidFill>
                  <a:srgbClr val="04182D"/>
                </a:solidFill>
                <a:latin typeface="Tahoma"/>
                <a:cs typeface="Tahoma"/>
              </a:rPr>
              <a:t>and</a:t>
            </a:r>
            <a:r>
              <a:rPr sz="2550" spc="-40" dirty="0">
                <a:solidFill>
                  <a:srgbClr val="04182D"/>
                </a:solidFill>
                <a:latin typeface="Tahoma"/>
                <a:cs typeface="Tahoma"/>
              </a:rPr>
              <a:t> </a:t>
            </a:r>
            <a:r>
              <a:rPr sz="2550" spc="155" dirty="0">
                <a:solidFill>
                  <a:srgbClr val="04182D"/>
                </a:solidFill>
                <a:latin typeface="Tahoma"/>
                <a:cs typeface="Tahoma"/>
              </a:rPr>
              <a:t>data</a:t>
            </a:r>
            <a:r>
              <a:rPr sz="2550" spc="-40" dirty="0">
                <a:solidFill>
                  <a:srgbClr val="04182D"/>
                </a:solidFill>
                <a:latin typeface="Tahoma"/>
                <a:cs typeface="Tahoma"/>
              </a:rPr>
              <a:t> </a:t>
            </a:r>
            <a:r>
              <a:rPr sz="2550" spc="65" dirty="0">
                <a:solidFill>
                  <a:srgbClr val="04182D"/>
                </a:solidFill>
                <a:latin typeface="Tahoma"/>
                <a:cs typeface="Tahoma"/>
              </a:rPr>
              <a:t>point</a:t>
            </a:r>
            <a:endParaRPr sz="2550">
              <a:latin typeface="Tahoma"/>
              <a:cs typeface="Tahoma"/>
            </a:endParaRPr>
          </a:p>
          <a:p>
            <a:pPr marL="462915" indent="-429895">
              <a:lnSpc>
                <a:spcPct val="100000"/>
              </a:lnSpc>
              <a:spcBef>
                <a:spcPts val="2100"/>
              </a:spcBef>
              <a:buAutoNum type="arabicPeriod"/>
              <a:tabLst>
                <a:tab pos="462915" algn="l"/>
              </a:tabLst>
            </a:pPr>
            <a:r>
              <a:rPr sz="2550" spc="155" dirty="0">
                <a:solidFill>
                  <a:srgbClr val="04182D"/>
                </a:solidFill>
                <a:latin typeface="Tahoma"/>
                <a:cs typeface="Tahoma"/>
              </a:rPr>
              <a:t>Calculate</a:t>
            </a:r>
            <a:r>
              <a:rPr sz="2550" spc="-25" dirty="0">
                <a:solidFill>
                  <a:srgbClr val="04182D"/>
                </a:solidFill>
                <a:latin typeface="Tahoma"/>
                <a:cs typeface="Tahoma"/>
              </a:rPr>
              <a:t> </a:t>
            </a:r>
            <a:r>
              <a:rPr sz="2550" spc="114" dirty="0">
                <a:solidFill>
                  <a:srgbClr val="04182D"/>
                </a:solidFill>
                <a:latin typeface="Tahoma"/>
                <a:cs typeface="Tahoma"/>
              </a:rPr>
              <a:t>cosine</a:t>
            </a:r>
            <a:r>
              <a:rPr sz="2550" spc="-25" dirty="0">
                <a:solidFill>
                  <a:srgbClr val="04182D"/>
                </a:solidFill>
                <a:latin typeface="Tahoma"/>
                <a:cs typeface="Tahoma"/>
              </a:rPr>
              <a:t> </a:t>
            </a:r>
            <a:r>
              <a:rPr sz="2550" spc="105" dirty="0">
                <a:solidFill>
                  <a:srgbClr val="04182D"/>
                </a:solidFill>
                <a:latin typeface="Tahoma"/>
                <a:cs typeface="Tahoma"/>
              </a:rPr>
              <a:t>distances</a:t>
            </a:r>
            <a:endParaRPr sz="2550">
              <a:latin typeface="Tahoma"/>
              <a:cs typeface="Tahoma"/>
            </a:endParaRPr>
          </a:p>
        </p:txBody>
      </p:sp>
      <p:pic>
        <p:nvPicPr>
          <p:cNvPr id="6" name="object 6"/>
          <p:cNvPicPr/>
          <p:nvPr/>
        </p:nvPicPr>
        <p:blipFill>
          <a:blip r:embed="rId3" cstate="print"/>
          <a:stretch>
            <a:fillRect/>
          </a:stretch>
        </p:blipFill>
        <p:spPr>
          <a:xfrm>
            <a:off x="9245439" y="1790829"/>
            <a:ext cx="5111483" cy="42756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702" y="131302"/>
            <a:ext cx="15449798" cy="845103"/>
          </a:xfrm>
          <a:prstGeom prst="rect">
            <a:avLst/>
          </a:prstGeom>
        </p:spPr>
        <p:txBody>
          <a:bodyPr vert="horz" wrap="square" lIns="0" tIns="13970" rIns="0" bIns="0" rtlCol="0">
            <a:spAutoFit/>
          </a:bodyPr>
          <a:lstStyle/>
          <a:p>
            <a:pPr marL="12700">
              <a:lnSpc>
                <a:spcPct val="100000"/>
              </a:lnSpc>
              <a:spcBef>
                <a:spcPts val="110"/>
              </a:spcBef>
            </a:pPr>
            <a:r>
              <a:rPr sz="5400" spc="-254" dirty="0"/>
              <a:t>Recommendation</a:t>
            </a:r>
            <a:r>
              <a:rPr sz="5400" spc="-110" dirty="0"/>
              <a:t> </a:t>
            </a:r>
            <a:r>
              <a:rPr sz="5400" spc="-250" dirty="0"/>
              <a:t>systems</a:t>
            </a:r>
            <a:r>
              <a:rPr sz="5400" spc="-110" dirty="0"/>
              <a:t> </a:t>
            </a:r>
            <a:r>
              <a:rPr sz="5400" spc="-330" dirty="0"/>
              <a:t>with</a:t>
            </a:r>
            <a:r>
              <a:rPr sz="5400" spc="-110" dirty="0"/>
              <a:t> </a:t>
            </a:r>
            <a:r>
              <a:rPr sz="5400" spc="-155" dirty="0"/>
              <a:t>embeddings</a:t>
            </a:r>
          </a:p>
        </p:txBody>
      </p:sp>
      <p:pic>
        <p:nvPicPr>
          <p:cNvPr id="3" name="object 3"/>
          <p:cNvPicPr/>
          <p:nvPr/>
        </p:nvPicPr>
        <p:blipFill>
          <a:blip r:embed="rId2" cstate="print"/>
          <a:stretch>
            <a:fillRect/>
          </a:stretch>
        </p:blipFill>
        <p:spPr>
          <a:xfrm>
            <a:off x="511759" y="2169861"/>
            <a:ext cx="102352" cy="102351"/>
          </a:xfrm>
          <a:prstGeom prst="rect">
            <a:avLst/>
          </a:prstGeom>
        </p:spPr>
      </p:pic>
      <p:sp>
        <p:nvSpPr>
          <p:cNvPr id="4" name="object 4"/>
          <p:cNvSpPr txBox="1"/>
          <p:nvPr/>
        </p:nvSpPr>
        <p:spPr>
          <a:xfrm>
            <a:off x="847056" y="1993398"/>
            <a:ext cx="4929505" cy="418465"/>
          </a:xfrm>
          <a:prstGeom prst="rect">
            <a:avLst/>
          </a:prstGeom>
        </p:spPr>
        <p:txBody>
          <a:bodyPr vert="horz" wrap="square" lIns="0" tIns="15875" rIns="0" bIns="0" rtlCol="0">
            <a:spAutoFit/>
          </a:bodyPr>
          <a:lstStyle/>
          <a:p>
            <a:pPr marL="12700">
              <a:lnSpc>
                <a:spcPct val="100000"/>
              </a:lnSpc>
              <a:spcBef>
                <a:spcPts val="125"/>
              </a:spcBef>
            </a:pPr>
            <a:r>
              <a:rPr sz="2550" spc="80" dirty="0">
                <a:solidFill>
                  <a:srgbClr val="04182D"/>
                </a:solidFill>
                <a:latin typeface="Tahoma"/>
                <a:cs typeface="Tahoma"/>
              </a:rPr>
              <a:t>Very</a:t>
            </a:r>
            <a:r>
              <a:rPr sz="2550" spc="-40" dirty="0">
                <a:solidFill>
                  <a:srgbClr val="04182D"/>
                </a:solidFill>
                <a:latin typeface="Tahoma"/>
                <a:cs typeface="Tahoma"/>
              </a:rPr>
              <a:t> </a:t>
            </a:r>
            <a:r>
              <a:rPr sz="2550" spc="80" dirty="0">
                <a:solidFill>
                  <a:srgbClr val="04182D"/>
                </a:solidFill>
                <a:latin typeface="Tahoma"/>
                <a:cs typeface="Tahoma"/>
              </a:rPr>
              <a:t>similar</a:t>
            </a:r>
            <a:r>
              <a:rPr sz="2550" spc="-35" dirty="0">
                <a:solidFill>
                  <a:srgbClr val="04182D"/>
                </a:solidFill>
                <a:latin typeface="Tahoma"/>
                <a:cs typeface="Tahoma"/>
              </a:rPr>
              <a:t> </a:t>
            </a:r>
            <a:r>
              <a:rPr sz="2550" spc="80" dirty="0">
                <a:solidFill>
                  <a:srgbClr val="04182D"/>
                </a:solidFill>
                <a:latin typeface="Tahoma"/>
                <a:cs typeface="Tahoma"/>
              </a:rPr>
              <a:t>to</a:t>
            </a:r>
            <a:r>
              <a:rPr sz="2550" spc="-40" dirty="0">
                <a:solidFill>
                  <a:srgbClr val="04182D"/>
                </a:solidFill>
                <a:latin typeface="Tahoma"/>
                <a:cs typeface="Tahoma"/>
              </a:rPr>
              <a:t> </a:t>
            </a:r>
            <a:r>
              <a:rPr sz="2550" spc="120" dirty="0">
                <a:solidFill>
                  <a:srgbClr val="04182D"/>
                </a:solidFill>
                <a:latin typeface="Tahoma"/>
                <a:cs typeface="Tahoma"/>
              </a:rPr>
              <a:t>semantic</a:t>
            </a:r>
            <a:r>
              <a:rPr sz="2550" spc="-35" dirty="0">
                <a:solidFill>
                  <a:srgbClr val="04182D"/>
                </a:solidFill>
                <a:latin typeface="Tahoma"/>
                <a:cs typeface="Tahoma"/>
              </a:rPr>
              <a:t> </a:t>
            </a:r>
            <a:r>
              <a:rPr sz="2550" spc="70" dirty="0">
                <a:solidFill>
                  <a:srgbClr val="04182D"/>
                </a:solidFill>
                <a:latin typeface="Tahoma"/>
                <a:cs typeface="Tahoma"/>
              </a:rPr>
              <a:t>search!</a:t>
            </a:r>
            <a:endParaRPr sz="2550">
              <a:latin typeface="Tahoma"/>
              <a:cs typeface="Tahoma"/>
            </a:endParaRPr>
          </a:p>
        </p:txBody>
      </p:sp>
      <p:sp>
        <p:nvSpPr>
          <p:cNvPr id="5" name="object 5"/>
          <p:cNvSpPr txBox="1"/>
          <p:nvPr/>
        </p:nvSpPr>
        <p:spPr>
          <a:xfrm>
            <a:off x="478589" y="3467266"/>
            <a:ext cx="6473190" cy="3039110"/>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marL="462915" marR="5080" indent="-368935">
              <a:lnSpc>
                <a:spcPct val="126400"/>
              </a:lnSpc>
              <a:spcBef>
                <a:spcPts val="2580"/>
              </a:spcBef>
              <a:buAutoNum type="arabicPeriod"/>
              <a:tabLst>
                <a:tab pos="462915" algn="l"/>
              </a:tabLst>
            </a:pPr>
            <a:r>
              <a:rPr sz="2550" spc="155" dirty="0">
                <a:solidFill>
                  <a:srgbClr val="04182D"/>
                </a:solidFill>
                <a:latin typeface="Tahoma"/>
                <a:cs typeface="Tahoma"/>
              </a:rPr>
              <a:t>Embed</a:t>
            </a:r>
            <a:r>
              <a:rPr sz="2550" spc="-45" dirty="0">
                <a:solidFill>
                  <a:srgbClr val="04182D"/>
                </a:solidFill>
                <a:latin typeface="Tahoma"/>
                <a:cs typeface="Tahoma"/>
              </a:rPr>
              <a:t> </a:t>
            </a:r>
            <a:r>
              <a:rPr sz="2550" spc="95" dirty="0">
                <a:solidFill>
                  <a:srgbClr val="04182D"/>
                </a:solidFill>
                <a:latin typeface="Tahoma"/>
                <a:cs typeface="Tahoma"/>
              </a:rPr>
              <a:t>the</a:t>
            </a:r>
            <a:r>
              <a:rPr sz="2550" spc="-40" dirty="0">
                <a:solidFill>
                  <a:srgbClr val="04182D"/>
                </a:solidFill>
                <a:latin typeface="Tahoma"/>
                <a:cs typeface="Tahoma"/>
              </a:rPr>
              <a:t> </a:t>
            </a:r>
            <a:r>
              <a:rPr sz="2550" spc="95" dirty="0">
                <a:solidFill>
                  <a:srgbClr val="04182D"/>
                </a:solidFill>
                <a:latin typeface="Tahoma"/>
                <a:cs typeface="Tahoma"/>
              </a:rPr>
              <a:t>potential</a:t>
            </a:r>
            <a:r>
              <a:rPr sz="2550" spc="-45" dirty="0">
                <a:solidFill>
                  <a:srgbClr val="04182D"/>
                </a:solidFill>
                <a:latin typeface="Tahoma"/>
                <a:cs typeface="Tahoma"/>
              </a:rPr>
              <a:t> </a:t>
            </a:r>
            <a:r>
              <a:rPr sz="2550" spc="100" dirty="0">
                <a:solidFill>
                  <a:srgbClr val="04182D"/>
                </a:solidFill>
                <a:latin typeface="Tahoma"/>
                <a:cs typeface="Tahoma"/>
              </a:rPr>
              <a:t>recommendations </a:t>
            </a:r>
            <a:r>
              <a:rPr sz="2550" spc="150" dirty="0">
                <a:solidFill>
                  <a:srgbClr val="04182D"/>
                </a:solidFill>
                <a:latin typeface="Tahoma"/>
                <a:cs typeface="Tahoma"/>
              </a:rPr>
              <a:t>and</a:t>
            </a:r>
            <a:r>
              <a:rPr sz="2550" spc="-40" dirty="0">
                <a:solidFill>
                  <a:srgbClr val="04182D"/>
                </a:solidFill>
                <a:latin typeface="Tahoma"/>
                <a:cs typeface="Tahoma"/>
              </a:rPr>
              <a:t> </a:t>
            </a:r>
            <a:r>
              <a:rPr sz="2550" spc="155" dirty="0">
                <a:solidFill>
                  <a:srgbClr val="04182D"/>
                </a:solidFill>
                <a:latin typeface="Tahoma"/>
                <a:cs typeface="Tahoma"/>
              </a:rPr>
              <a:t>data</a:t>
            </a:r>
            <a:r>
              <a:rPr sz="2550" spc="-40" dirty="0">
                <a:solidFill>
                  <a:srgbClr val="04182D"/>
                </a:solidFill>
                <a:latin typeface="Tahoma"/>
                <a:cs typeface="Tahoma"/>
              </a:rPr>
              <a:t> </a:t>
            </a:r>
            <a:r>
              <a:rPr sz="2550" spc="65" dirty="0">
                <a:solidFill>
                  <a:srgbClr val="04182D"/>
                </a:solidFill>
                <a:latin typeface="Tahoma"/>
                <a:cs typeface="Tahoma"/>
              </a:rPr>
              <a:t>point</a:t>
            </a:r>
            <a:endParaRPr sz="2550">
              <a:latin typeface="Tahoma"/>
              <a:cs typeface="Tahoma"/>
            </a:endParaRPr>
          </a:p>
          <a:p>
            <a:pPr marL="462915" indent="-429895">
              <a:lnSpc>
                <a:spcPct val="100000"/>
              </a:lnSpc>
              <a:spcBef>
                <a:spcPts val="2100"/>
              </a:spcBef>
              <a:buAutoNum type="arabicPeriod"/>
              <a:tabLst>
                <a:tab pos="462915" algn="l"/>
              </a:tabLst>
            </a:pPr>
            <a:r>
              <a:rPr sz="2550" spc="155" dirty="0">
                <a:solidFill>
                  <a:srgbClr val="04182D"/>
                </a:solidFill>
                <a:latin typeface="Tahoma"/>
                <a:cs typeface="Tahoma"/>
              </a:rPr>
              <a:t>Calculate</a:t>
            </a:r>
            <a:r>
              <a:rPr sz="2550" spc="-25" dirty="0">
                <a:solidFill>
                  <a:srgbClr val="04182D"/>
                </a:solidFill>
                <a:latin typeface="Tahoma"/>
                <a:cs typeface="Tahoma"/>
              </a:rPr>
              <a:t> </a:t>
            </a:r>
            <a:r>
              <a:rPr sz="2550" spc="114" dirty="0">
                <a:solidFill>
                  <a:srgbClr val="04182D"/>
                </a:solidFill>
                <a:latin typeface="Tahoma"/>
                <a:cs typeface="Tahoma"/>
              </a:rPr>
              <a:t>cosine</a:t>
            </a:r>
            <a:r>
              <a:rPr sz="2550" spc="-25" dirty="0">
                <a:solidFill>
                  <a:srgbClr val="04182D"/>
                </a:solidFill>
                <a:latin typeface="Tahoma"/>
                <a:cs typeface="Tahoma"/>
              </a:rPr>
              <a:t> </a:t>
            </a:r>
            <a:r>
              <a:rPr sz="2550" spc="105" dirty="0">
                <a:solidFill>
                  <a:srgbClr val="04182D"/>
                </a:solidFill>
                <a:latin typeface="Tahoma"/>
                <a:cs typeface="Tahoma"/>
              </a:rPr>
              <a:t>distances</a:t>
            </a:r>
            <a:endParaRPr sz="2550">
              <a:latin typeface="Tahoma"/>
              <a:cs typeface="Tahoma"/>
            </a:endParaRPr>
          </a:p>
          <a:p>
            <a:pPr marL="462915" indent="-450215">
              <a:lnSpc>
                <a:spcPct val="100000"/>
              </a:lnSpc>
              <a:spcBef>
                <a:spcPts val="2100"/>
              </a:spcBef>
              <a:buAutoNum type="arabicPeriod"/>
              <a:tabLst>
                <a:tab pos="462915" algn="l"/>
              </a:tabLst>
            </a:pPr>
            <a:r>
              <a:rPr sz="2550" spc="114" dirty="0">
                <a:solidFill>
                  <a:srgbClr val="04182D"/>
                </a:solidFill>
                <a:latin typeface="Tahoma"/>
                <a:cs typeface="Tahoma"/>
              </a:rPr>
              <a:t>Recommend</a:t>
            </a:r>
            <a:r>
              <a:rPr sz="2550" spc="-20" dirty="0">
                <a:solidFill>
                  <a:srgbClr val="04182D"/>
                </a:solidFill>
                <a:latin typeface="Tahoma"/>
                <a:cs typeface="Tahoma"/>
              </a:rPr>
              <a:t> </a:t>
            </a:r>
            <a:r>
              <a:rPr sz="2550" spc="105" dirty="0">
                <a:solidFill>
                  <a:srgbClr val="04182D"/>
                </a:solidFill>
                <a:latin typeface="Tahoma"/>
                <a:cs typeface="Tahoma"/>
              </a:rPr>
              <a:t>closest</a:t>
            </a:r>
            <a:r>
              <a:rPr sz="2550" spc="-20" dirty="0">
                <a:solidFill>
                  <a:srgbClr val="04182D"/>
                </a:solidFill>
                <a:latin typeface="Tahoma"/>
                <a:cs typeface="Tahoma"/>
              </a:rPr>
              <a:t> </a:t>
            </a:r>
            <a:r>
              <a:rPr sz="2550" spc="70" dirty="0">
                <a:solidFill>
                  <a:srgbClr val="04182D"/>
                </a:solidFill>
                <a:latin typeface="Tahoma"/>
                <a:cs typeface="Tahoma"/>
              </a:rPr>
              <a:t>items</a:t>
            </a:r>
            <a:endParaRPr sz="2550">
              <a:latin typeface="Tahoma"/>
              <a:cs typeface="Tahoma"/>
            </a:endParaRPr>
          </a:p>
        </p:txBody>
      </p:sp>
      <p:pic>
        <p:nvPicPr>
          <p:cNvPr id="6" name="object 6"/>
          <p:cNvPicPr/>
          <p:nvPr/>
        </p:nvPicPr>
        <p:blipFill>
          <a:blip r:embed="rId3" cstate="print"/>
          <a:stretch>
            <a:fillRect/>
          </a:stretch>
        </p:blipFill>
        <p:spPr>
          <a:xfrm>
            <a:off x="9245439" y="1790829"/>
            <a:ext cx="5111483" cy="42756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4"/>
            <a:ext cx="6148070" cy="713740"/>
          </a:xfrm>
          <a:prstGeom prst="rect">
            <a:avLst/>
          </a:prstGeom>
        </p:spPr>
        <p:txBody>
          <a:bodyPr vert="horz" wrap="square" lIns="0" tIns="13970" rIns="0" bIns="0" rtlCol="0">
            <a:spAutoFit/>
          </a:bodyPr>
          <a:lstStyle/>
          <a:p>
            <a:pPr marL="12700">
              <a:lnSpc>
                <a:spcPct val="100000"/>
              </a:lnSpc>
              <a:spcBef>
                <a:spcPts val="110"/>
              </a:spcBef>
            </a:pPr>
            <a:r>
              <a:rPr sz="4500" spc="-490" dirty="0"/>
              <a:t>W</a:t>
            </a:r>
            <a:r>
              <a:rPr sz="4500" spc="-310" dirty="0"/>
              <a:t>h</a:t>
            </a:r>
            <a:r>
              <a:rPr sz="4500" spc="-15" dirty="0"/>
              <a:t>a</a:t>
            </a:r>
            <a:r>
              <a:rPr sz="4500" spc="-135" dirty="0"/>
              <a:t>t</a:t>
            </a:r>
            <a:r>
              <a:rPr sz="4500" spc="-165" dirty="0"/>
              <a:t> </a:t>
            </a:r>
            <a:r>
              <a:rPr sz="4500" spc="-15" dirty="0"/>
              <a:t>a</a:t>
            </a:r>
            <a:r>
              <a:rPr sz="4500" spc="-315" dirty="0"/>
              <a:t>r</a:t>
            </a:r>
            <a:r>
              <a:rPr sz="4500" spc="-75" dirty="0"/>
              <a:t>e</a:t>
            </a:r>
            <a:r>
              <a:rPr sz="4500" spc="-165" dirty="0"/>
              <a:t> </a:t>
            </a:r>
            <a:r>
              <a:rPr sz="4500" spc="-204"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280" dirty="0"/>
              <a:t>s</a:t>
            </a:r>
            <a:r>
              <a:rPr sz="4500" spc="-185" dirty="0"/>
              <a:t>?</a:t>
            </a:r>
            <a:endParaRPr sz="4500"/>
          </a:p>
        </p:txBody>
      </p:sp>
      <p:pic>
        <p:nvPicPr>
          <p:cNvPr id="3" name="object 3"/>
          <p:cNvPicPr/>
          <p:nvPr/>
        </p:nvPicPr>
        <p:blipFill>
          <a:blip r:embed="rId2" cstate="print"/>
          <a:stretch>
            <a:fillRect/>
          </a:stretch>
        </p:blipFill>
        <p:spPr>
          <a:xfrm>
            <a:off x="511759" y="2169860"/>
            <a:ext cx="102352" cy="102351"/>
          </a:xfrm>
          <a:prstGeom prst="rect">
            <a:avLst/>
          </a:prstGeom>
        </p:spPr>
      </p:pic>
      <p:sp>
        <p:nvSpPr>
          <p:cNvPr id="4" name="object 4"/>
          <p:cNvSpPr txBox="1"/>
          <p:nvPr/>
        </p:nvSpPr>
        <p:spPr>
          <a:xfrm>
            <a:off x="847056" y="1884112"/>
            <a:ext cx="6337300" cy="3477895"/>
          </a:xfrm>
          <a:prstGeom prst="rect">
            <a:avLst/>
          </a:prstGeom>
        </p:spPr>
        <p:txBody>
          <a:bodyPr vert="horz" wrap="square" lIns="0" tIns="113030" rIns="0" bIns="0" rtlCol="0">
            <a:spAutoFit/>
          </a:bodyPr>
          <a:lstStyle/>
          <a:p>
            <a:pPr marL="12700">
              <a:lnSpc>
                <a:spcPct val="100000"/>
              </a:lnSpc>
              <a:spcBef>
                <a:spcPts val="890"/>
              </a:spcBef>
            </a:pPr>
            <a:r>
              <a:rPr sz="2550" spc="-10" dirty="0">
                <a:solidFill>
                  <a:srgbClr val="04182D"/>
                </a:solidFill>
                <a:latin typeface="Tahoma"/>
                <a:cs typeface="Tahoma"/>
              </a:rPr>
              <a:t>Text</a:t>
            </a:r>
            <a:r>
              <a:rPr sz="2550" spc="-45" dirty="0">
                <a:solidFill>
                  <a:srgbClr val="04182D"/>
                </a:solidFill>
                <a:latin typeface="Tahoma"/>
                <a:cs typeface="Tahoma"/>
              </a:rPr>
              <a:t> </a:t>
            </a:r>
            <a:r>
              <a:rPr sz="2550" spc="65" dirty="0">
                <a:solidFill>
                  <a:srgbClr val="04182D"/>
                </a:solidFill>
                <a:latin typeface="Tahoma"/>
                <a:cs typeface="Tahoma"/>
              </a:rPr>
              <a:t>is</a:t>
            </a:r>
            <a:r>
              <a:rPr sz="2550" spc="-45" dirty="0">
                <a:solidFill>
                  <a:srgbClr val="04182D"/>
                </a:solidFill>
                <a:latin typeface="Tahoma"/>
                <a:cs typeface="Tahoma"/>
              </a:rPr>
              <a:t> </a:t>
            </a:r>
            <a:r>
              <a:rPr sz="2550" spc="170" dirty="0">
                <a:solidFill>
                  <a:srgbClr val="04182D"/>
                </a:solidFill>
                <a:latin typeface="Tahoma"/>
                <a:cs typeface="Tahoma"/>
              </a:rPr>
              <a:t>mapped</a:t>
            </a:r>
            <a:r>
              <a:rPr sz="2550" spc="-45" dirty="0">
                <a:solidFill>
                  <a:srgbClr val="04182D"/>
                </a:solidFill>
                <a:latin typeface="Tahoma"/>
                <a:cs typeface="Tahoma"/>
              </a:rPr>
              <a:t> </a:t>
            </a:r>
            <a:r>
              <a:rPr sz="2550" spc="80" dirty="0">
                <a:solidFill>
                  <a:srgbClr val="04182D"/>
                </a:solidFill>
                <a:latin typeface="Tahoma"/>
                <a:cs typeface="Tahoma"/>
              </a:rPr>
              <a:t>onto</a:t>
            </a:r>
            <a:r>
              <a:rPr sz="2550" spc="-40" dirty="0">
                <a:solidFill>
                  <a:srgbClr val="04182D"/>
                </a:solidFill>
                <a:latin typeface="Tahoma"/>
                <a:cs typeface="Tahoma"/>
              </a:rPr>
              <a:t> </a:t>
            </a:r>
            <a:r>
              <a:rPr sz="2550" spc="235" dirty="0">
                <a:solidFill>
                  <a:srgbClr val="04182D"/>
                </a:solidFill>
                <a:latin typeface="Tahoma"/>
                <a:cs typeface="Tahoma"/>
              </a:rPr>
              <a:t>a</a:t>
            </a:r>
            <a:r>
              <a:rPr sz="2550" spc="-45" dirty="0">
                <a:solidFill>
                  <a:srgbClr val="04182D"/>
                </a:solidFill>
                <a:latin typeface="Tahoma"/>
                <a:cs typeface="Tahoma"/>
              </a:rPr>
              <a:t> </a:t>
            </a:r>
            <a:r>
              <a:rPr sz="2650" i="1" spc="-25" dirty="0">
                <a:solidFill>
                  <a:srgbClr val="04182D"/>
                </a:solidFill>
                <a:latin typeface="Trebuchet MS"/>
                <a:cs typeface="Trebuchet MS"/>
              </a:rPr>
              <a:t>multi-dimensional</a:t>
            </a:r>
            <a:endParaRPr sz="2650">
              <a:latin typeface="Trebuchet MS"/>
              <a:cs typeface="Trebuchet MS"/>
            </a:endParaRPr>
          </a:p>
          <a:p>
            <a:pPr marL="12700">
              <a:lnSpc>
                <a:spcPct val="100000"/>
              </a:lnSpc>
              <a:spcBef>
                <a:spcPts val="785"/>
              </a:spcBef>
            </a:pPr>
            <a:r>
              <a:rPr sz="2550" b="1" spc="-55" dirty="0">
                <a:solidFill>
                  <a:srgbClr val="04182D"/>
                </a:solidFill>
                <a:latin typeface="Tahoma"/>
                <a:cs typeface="Tahoma"/>
              </a:rPr>
              <a:t>vector</a:t>
            </a:r>
            <a:r>
              <a:rPr sz="2550" b="1" spc="-25" dirty="0">
                <a:solidFill>
                  <a:srgbClr val="04182D"/>
                </a:solidFill>
                <a:latin typeface="Tahoma"/>
                <a:cs typeface="Tahoma"/>
              </a:rPr>
              <a:t> </a:t>
            </a:r>
            <a:r>
              <a:rPr sz="2550" b="1" spc="-5" dirty="0">
                <a:solidFill>
                  <a:srgbClr val="04182D"/>
                </a:solidFill>
                <a:latin typeface="Tahoma"/>
                <a:cs typeface="Tahoma"/>
              </a:rPr>
              <a:t>space</a:t>
            </a:r>
            <a:endParaRPr sz="2550">
              <a:latin typeface="Tahoma"/>
              <a:cs typeface="Tahoma"/>
            </a:endParaRPr>
          </a:p>
          <a:p>
            <a:pPr marL="12700" marR="5080">
              <a:lnSpc>
                <a:spcPct val="126400"/>
              </a:lnSpc>
              <a:spcBef>
                <a:spcPts val="1290"/>
              </a:spcBef>
            </a:pPr>
            <a:r>
              <a:rPr sz="2550" spc="50" dirty="0">
                <a:solidFill>
                  <a:srgbClr val="04182D"/>
                </a:solidFill>
                <a:latin typeface="Tahoma"/>
                <a:cs typeface="Tahoma"/>
              </a:rPr>
              <a:t>The</a:t>
            </a:r>
            <a:r>
              <a:rPr sz="2550" spc="-60" dirty="0">
                <a:solidFill>
                  <a:srgbClr val="04182D"/>
                </a:solidFill>
                <a:latin typeface="Tahoma"/>
                <a:cs typeface="Tahoma"/>
              </a:rPr>
              <a:t> </a:t>
            </a:r>
            <a:r>
              <a:rPr sz="2550" spc="90" dirty="0">
                <a:solidFill>
                  <a:srgbClr val="04182D"/>
                </a:solidFill>
                <a:latin typeface="Tahoma"/>
                <a:cs typeface="Tahoma"/>
              </a:rPr>
              <a:t>numbers</a:t>
            </a:r>
            <a:r>
              <a:rPr sz="2550" spc="-60" dirty="0">
                <a:solidFill>
                  <a:srgbClr val="04182D"/>
                </a:solidFill>
                <a:latin typeface="Tahoma"/>
                <a:cs typeface="Tahoma"/>
              </a:rPr>
              <a:t> </a:t>
            </a:r>
            <a:r>
              <a:rPr sz="2550" spc="105" dirty="0">
                <a:solidFill>
                  <a:srgbClr val="04182D"/>
                </a:solidFill>
                <a:latin typeface="Tahoma"/>
                <a:cs typeface="Tahoma"/>
              </a:rPr>
              <a:t>outputted</a:t>
            </a:r>
            <a:r>
              <a:rPr sz="2550" spc="-55" dirty="0">
                <a:solidFill>
                  <a:srgbClr val="04182D"/>
                </a:solidFill>
                <a:latin typeface="Tahoma"/>
                <a:cs typeface="Tahoma"/>
              </a:rPr>
              <a:t> </a:t>
            </a:r>
            <a:r>
              <a:rPr sz="2550" spc="185" dirty="0">
                <a:solidFill>
                  <a:srgbClr val="04182D"/>
                </a:solidFill>
                <a:latin typeface="Tahoma"/>
                <a:cs typeface="Tahoma"/>
              </a:rPr>
              <a:t>by</a:t>
            </a:r>
            <a:r>
              <a:rPr sz="2550" spc="-60" dirty="0">
                <a:solidFill>
                  <a:srgbClr val="04182D"/>
                </a:solidFill>
                <a:latin typeface="Tahoma"/>
                <a:cs typeface="Tahoma"/>
              </a:rPr>
              <a:t> </a:t>
            </a:r>
            <a:r>
              <a:rPr sz="2550" spc="100" dirty="0">
                <a:solidFill>
                  <a:srgbClr val="04182D"/>
                </a:solidFill>
                <a:latin typeface="Tahoma"/>
                <a:cs typeface="Tahoma"/>
              </a:rPr>
              <a:t>the</a:t>
            </a:r>
            <a:r>
              <a:rPr sz="2550" spc="-55" dirty="0">
                <a:solidFill>
                  <a:srgbClr val="04182D"/>
                </a:solidFill>
                <a:latin typeface="Tahoma"/>
                <a:cs typeface="Tahoma"/>
              </a:rPr>
              <a:t> </a:t>
            </a:r>
            <a:r>
              <a:rPr sz="2550" spc="120" dirty="0">
                <a:solidFill>
                  <a:srgbClr val="04182D"/>
                </a:solidFill>
                <a:latin typeface="Tahoma"/>
                <a:cs typeface="Tahoma"/>
              </a:rPr>
              <a:t>model</a:t>
            </a:r>
            <a:r>
              <a:rPr sz="2550" spc="-60" dirty="0">
                <a:solidFill>
                  <a:srgbClr val="04182D"/>
                </a:solidFill>
                <a:latin typeface="Tahoma"/>
                <a:cs typeface="Tahoma"/>
              </a:rPr>
              <a:t> </a:t>
            </a:r>
            <a:r>
              <a:rPr sz="2550" spc="120" dirty="0">
                <a:solidFill>
                  <a:srgbClr val="04182D"/>
                </a:solidFill>
                <a:latin typeface="Tahoma"/>
                <a:cs typeface="Tahoma"/>
              </a:rPr>
              <a:t>are </a:t>
            </a:r>
            <a:r>
              <a:rPr sz="2550" spc="-780" dirty="0">
                <a:solidFill>
                  <a:srgbClr val="04182D"/>
                </a:solidFill>
                <a:latin typeface="Tahoma"/>
                <a:cs typeface="Tahoma"/>
              </a:rPr>
              <a:t> </a:t>
            </a:r>
            <a:r>
              <a:rPr sz="2550" spc="100" dirty="0">
                <a:solidFill>
                  <a:srgbClr val="04182D"/>
                </a:solidFill>
                <a:latin typeface="Tahoma"/>
                <a:cs typeface="Tahoma"/>
              </a:rPr>
              <a:t>the</a:t>
            </a:r>
            <a:r>
              <a:rPr sz="2550" spc="-55" dirty="0">
                <a:solidFill>
                  <a:srgbClr val="04182D"/>
                </a:solidFill>
                <a:latin typeface="Tahoma"/>
                <a:cs typeface="Tahoma"/>
              </a:rPr>
              <a:t> </a:t>
            </a:r>
            <a:r>
              <a:rPr sz="2550" spc="40" dirty="0">
                <a:solidFill>
                  <a:srgbClr val="04182D"/>
                </a:solidFill>
                <a:latin typeface="Tahoma"/>
                <a:cs typeface="Tahoma"/>
              </a:rPr>
              <a:t>text's</a:t>
            </a:r>
            <a:r>
              <a:rPr sz="2550" spc="-50" dirty="0">
                <a:solidFill>
                  <a:srgbClr val="04182D"/>
                </a:solidFill>
                <a:latin typeface="Tahoma"/>
                <a:cs typeface="Tahoma"/>
              </a:rPr>
              <a:t> </a:t>
            </a:r>
            <a:r>
              <a:rPr sz="2550" spc="120" dirty="0">
                <a:solidFill>
                  <a:srgbClr val="04182D"/>
                </a:solidFill>
                <a:latin typeface="Tahoma"/>
                <a:cs typeface="Tahoma"/>
              </a:rPr>
              <a:t>location</a:t>
            </a:r>
            <a:r>
              <a:rPr sz="2550" spc="-50" dirty="0">
                <a:solidFill>
                  <a:srgbClr val="04182D"/>
                </a:solidFill>
                <a:latin typeface="Tahoma"/>
                <a:cs typeface="Tahoma"/>
              </a:rPr>
              <a:t> </a:t>
            </a:r>
            <a:r>
              <a:rPr sz="2550" spc="60" dirty="0">
                <a:solidFill>
                  <a:srgbClr val="04182D"/>
                </a:solidFill>
                <a:latin typeface="Tahoma"/>
                <a:cs typeface="Tahoma"/>
              </a:rPr>
              <a:t>in</a:t>
            </a:r>
            <a:r>
              <a:rPr sz="2550" spc="-50"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550" spc="175" dirty="0">
                <a:solidFill>
                  <a:srgbClr val="04182D"/>
                </a:solidFill>
                <a:latin typeface="Tahoma"/>
                <a:cs typeface="Tahoma"/>
              </a:rPr>
              <a:t>space</a:t>
            </a:r>
            <a:endParaRPr sz="2550">
              <a:latin typeface="Tahoma"/>
              <a:cs typeface="Tahoma"/>
            </a:endParaRPr>
          </a:p>
          <a:p>
            <a:pPr marL="12700">
              <a:lnSpc>
                <a:spcPct val="100000"/>
              </a:lnSpc>
              <a:spcBef>
                <a:spcPts val="2000"/>
              </a:spcBef>
            </a:pPr>
            <a:r>
              <a:rPr sz="2550" spc="80" dirty="0">
                <a:solidFill>
                  <a:srgbClr val="04182D"/>
                </a:solidFill>
                <a:latin typeface="Tahoma"/>
                <a:cs typeface="Tahoma"/>
              </a:rPr>
              <a:t>Similar</a:t>
            </a:r>
            <a:r>
              <a:rPr sz="2550" spc="-50" dirty="0">
                <a:solidFill>
                  <a:srgbClr val="04182D"/>
                </a:solidFill>
                <a:latin typeface="Tahoma"/>
                <a:cs typeface="Tahoma"/>
              </a:rPr>
              <a:t> </a:t>
            </a:r>
            <a:r>
              <a:rPr sz="2550" spc="90" dirty="0">
                <a:solidFill>
                  <a:srgbClr val="04182D"/>
                </a:solidFill>
                <a:latin typeface="Tahoma"/>
                <a:cs typeface="Tahoma"/>
              </a:rPr>
              <a:t>words</a:t>
            </a:r>
            <a:r>
              <a:rPr sz="2550" spc="-50" dirty="0">
                <a:solidFill>
                  <a:srgbClr val="04182D"/>
                </a:solidFill>
                <a:latin typeface="Tahoma"/>
                <a:cs typeface="Tahoma"/>
              </a:rPr>
              <a:t> </a:t>
            </a:r>
            <a:r>
              <a:rPr sz="2550" spc="160" dirty="0">
                <a:solidFill>
                  <a:srgbClr val="04182D"/>
                </a:solidFill>
                <a:latin typeface="Tahoma"/>
                <a:cs typeface="Tahoma"/>
              </a:rPr>
              <a:t>appear</a:t>
            </a:r>
            <a:r>
              <a:rPr sz="2550" spc="-45" dirty="0">
                <a:solidFill>
                  <a:srgbClr val="04182D"/>
                </a:solidFill>
                <a:latin typeface="Tahoma"/>
                <a:cs typeface="Tahoma"/>
              </a:rPr>
              <a:t> </a:t>
            </a:r>
            <a:r>
              <a:rPr sz="2650" i="1" spc="15" dirty="0">
                <a:solidFill>
                  <a:srgbClr val="04182D"/>
                </a:solidFill>
                <a:latin typeface="Trebuchet MS"/>
                <a:cs typeface="Trebuchet MS"/>
              </a:rPr>
              <a:t>closer</a:t>
            </a:r>
            <a:r>
              <a:rPr sz="2650" i="1" spc="-50" dirty="0">
                <a:solidFill>
                  <a:srgbClr val="04182D"/>
                </a:solidFill>
                <a:latin typeface="Trebuchet MS"/>
                <a:cs typeface="Trebuchet MS"/>
              </a:rPr>
              <a:t> </a:t>
            </a:r>
            <a:r>
              <a:rPr sz="2650" i="1" spc="-20" dirty="0">
                <a:solidFill>
                  <a:srgbClr val="04182D"/>
                </a:solidFill>
                <a:latin typeface="Trebuchet MS"/>
                <a:cs typeface="Trebuchet MS"/>
              </a:rPr>
              <a:t>together</a:t>
            </a:r>
            <a:endParaRPr sz="2650">
              <a:latin typeface="Trebuchet MS"/>
              <a:cs typeface="Trebuchet MS"/>
            </a:endParaRPr>
          </a:p>
          <a:p>
            <a:pPr marL="12700">
              <a:lnSpc>
                <a:spcPct val="100000"/>
              </a:lnSpc>
              <a:spcBef>
                <a:spcPts val="1975"/>
              </a:spcBef>
            </a:pPr>
            <a:r>
              <a:rPr sz="2550" spc="95" dirty="0">
                <a:solidFill>
                  <a:srgbClr val="04182D"/>
                </a:solidFill>
                <a:latin typeface="Tahoma"/>
                <a:cs typeface="Tahoma"/>
              </a:rPr>
              <a:t>Dissimilar</a:t>
            </a:r>
            <a:r>
              <a:rPr sz="2550" spc="-60" dirty="0">
                <a:solidFill>
                  <a:srgbClr val="04182D"/>
                </a:solidFill>
                <a:latin typeface="Tahoma"/>
                <a:cs typeface="Tahoma"/>
              </a:rPr>
              <a:t> </a:t>
            </a:r>
            <a:r>
              <a:rPr sz="2550" spc="90" dirty="0">
                <a:solidFill>
                  <a:srgbClr val="04182D"/>
                </a:solidFill>
                <a:latin typeface="Tahoma"/>
                <a:cs typeface="Tahoma"/>
              </a:rPr>
              <a:t>words</a:t>
            </a:r>
            <a:r>
              <a:rPr sz="2550" spc="-60" dirty="0">
                <a:solidFill>
                  <a:srgbClr val="04182D"/>
                </a:solidFill>
                <a:latin typeface="Tahoma"/>
                <a:cs typeface="Tahoma"/>
              </a:rPr>
              <a:t> </a:t>
            </a:r>
            <a:r>
              <a:rPr sz="2550" spc="160" dirty="0">
                <a:solidFill>
                  <a:srgbClr val="04182D"/>
                </a:solidFill>
                <a:latin typeface="Tahoma"/>
                <a:cs typeface="Tahoma"/>
              </a:rPr>
              <a:t>appear</a:t>
            </a:r>
            <a:r>
              <a:rPr sz="2550" spc="-60" dirty="0">
                <a:solidFill>
                  <a:srgbClr val="04182D"/>
                </a:solidFill>
                <a:latin typeface="Tahoma"/>
                <a:cs typeface="Tahoma"/>
              </a:rPr>
              <a:t> </a:t>
            </a:r>
            <a:r>
              <a:rPr sz="2650" i="1" spc="-75" dirty="0">
                <a:solidFill>
                  <a:srgbClr val="04182D"/>
                </a:solidFill>
                <a:latin typeface="Trebuchet MS"/>
                <a:cs typeface="Trebuchet MS"/>
              </a:rPr>
              <a:t>further</a:t>
            </a:r>
            <a:r>
              <a:rPr sz="2650" i="1" spc="-55" dirty="0">
                <a:solidFill>
                  <a:srgbClr val="04182D"/>
                </a:solidFill>
                <a:latin typeface="Trebuchet MS"/>
                <a:cs typeface="Trebuchet MS"/>
              </a:rPr>
              <a:t> </a:t>
            </a:r>
            <a:r>
              <a:rPr sz="2650" i="1" spc="145" dirty="0">
                <a:solidFill>
                  <a:srgbClr val="04182D"/>
                </a:solidFill>
                <a:latin typeface="Trebuchet MS"/>
                <a:cs typeface="Trebuchet MS"/>
              </a:rPr>
              <a:t>away</a:t>
            </a:r>
            <a:endParaRPr sz="2650">
              <a:latin typeface="Trebuchet MS"/>
              <a:cs typeface="Trebuchet MS"/>
            </a:endParaRPr>
          </a:p>
        </p:txBody>
      </p:sp>
      <p:pic>
        <p:nvPicPr>
          <p:cNvPr id="5" name="object 5"/>
          <p:cNvPicPr/>
          <p:nvPr/>
        </p:nvPicPr>
        <p:blipFill>
          <a:blip r:embed="rId3" cstate="print"/>
          <a:stretch>
            <a:fillRect/>
          </a:stretch>
        </p:blipFill>
        <p:spPr>
          <a:xfrm>
            <a:off x="511759" y="3316202"/>
            <a:ext cx="102352" cy="102351"/>
          </a:xfrm>
          <a:prstGeom prst="rect">
            <a:avLst/>
          </a:prstGeom>
        </p:spPr>
      </p:pic>
      <p:pic>
        <p:nvPicPr>
          <p:cNvPr id="6" name="object 6"/>
          <p:cNvPicPr/>
          <p:nvPr/>
        </p:nvPicPr>
        <p:blipFill>
          <a:blip r:embed="rId3" cstate="print"/>
          <a:stretch>
            <a:fillRect/>
          </a:stretch>
        </p:blipFill>
        <p:spPr>
          <a:xfrm>
            <a:off x="511759" y="4462544"/>
            <a:ext cx="102352" cy="102351"/>
          </a:xfrm>
          <a:prstGeom prst="rect">
            <a:avLst/>
          </a:prstGeom>
        </p:spPr>
      </p:pic>
      <p:pic>
        <p:nvPicPr>
          <p:cNvPr id="7" name="object 7"/>
          <p:cNvPicPr/>
          <p:nvPr/>
        </p:nvPicPr>
        <p:blipFill>
          <a:blip r:embed="rId4" cstate="print"/>
          <a:stretch>
            <a:fillRect/>
          </a:stretch>
        </p:blipFill>
        <p:spPr>
          <a:xfrm>
            <a:off x="511759" y="5117596"/>
            <a:ext cx="102352" cy="102351"/>
          </a:xfrm>
          <a:prstGeom prst="rect">
            <a:avLst/>
          </a:prstGeom>
        </p:spPr>
      </p:pic>
      <p:pic>
        <p:nvPicPr>
          <p:cNvPr id="8" name="object 8"/>
          <p:cNvPicPr/>
          <p:nvPr/>
        </p:nvPicPr>
        <p:blipFill>
          <a:blip r:embed="rId5" cstate="print"/>
          <a:stretch>
            <a:fillRect/>
          </a:stretch>
        </p:blipFill>
        <p:spPr>
          <a:xfrm>
            <a:off x="8474131" y="1671649"/>
            <a:ext cx="6025016" cy="510152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54" dirty="0"/>
              <a:t>Example:</a:t>
            </a:r>
            <a:r>
              <a:rPr spc="-100" dirty="0"/>
              <a:t> </a:t>
            </a:r>
            <a:r>
              <a:rPr spc="-250" dirty="0"/>
              <a:t>Recommended</a:t>
            </a:r>
            <a:r>
              <a:rPr spc="-100" dirty="0"/>
              <a:t> </a:t>
            </a:r>
            <a:r>
              <a:rPr spc="-120" dirty="0"/>
              <a:t>articles</a:t>
            </a:r>
          </a:p>
        </p:txBody>
      </p:sp>
      <p:sp>
        <p:nvSpPr>
          <p:cNvPr id="3" name="object 3"/>
          <p:cNvSpPr/>
          <p:nvPr/>
        </p:nvSpPr>
        <p:spPr>
          <a:xfrm>
            <a:off x="491289" y="1166812"/>
            <a:ext cx="14575155" cy="6162040"/>
          </a:xfrm>
          <a:custGeom>
            <a:avLst/>
            <a:gdLst/>
            <a:ahLst/>
            <a:cxnLst/>
            <a:rect l="l" t="t" r="r" b="b"/>
            <a:pathLst>
              <a:path w="14575155" h="6162040">
                <a:moveTo>
                  <a:pt x="14498413" y="6161587"/>
                </a:moveTo>
                <a:lnTo>
                  <a:pt x="76505" y="6161587"/>
                </a:lnTo>
                <a:lnTo>
                  <a:pt x="71180" y="6161063"/>
                </a:lnTo>
                <a:lnTo>
                  <a:pt x="31920" y="6144800"/>
                </a:lnTo>
                <a:lnTo>
                  <a:pt x="4175" y="6106073"/>
                </a:lnTo>
                <a:lnTo>
                  <a:pt x="0" y="6085082"/>
                </a:lnTo>
                <a:lnTo>
                  <a:pt x="0" y="6079706"/>
                </a:lnTo>
                <a:lnTo>
                  <a:pt x="0" y="76505"/>
                </a:lnTo>
                <a:lnTo>
                  <a:pt x="16786" y="31920"/>
                </a:lnTo>
                <a:lnTo>
                  <a:pt x="55513" y="4175"/>
                </a:lnTo>
                <a:lnTo>
                  <a:pt x="76505" y="0"/>
                </a:lnTo>
                <a:lnTo>
                  <a:pt x="14498413" y="0"/>
                </a:lnTo>
                <a:lnTo>
                  <a:pt x="14542998" y="16786"/>
                </a:lnTo>
                <a:lnTo>
                  <a:pt x="14570742" y="55513"/>
                </a:lnTo>
                <a:lnTo>
                  <a:pt x="14574918" y="76505"/>
                </a:lnTo>
                <a:lnTo>
                  <a:pt x="14574918" y="6085082"/>
                </a:lnTo>
                <a:lnTo>
                  <a:pt x="14558132" y="6129667"/>
                </a:lnTo>
                <a:lnTo>
                  <a:pt x="14519404" y="6157412"/>
                </a:lnTo>
                <a:lnTo>
                  <a:pt x="14503737" y="6161063"/>
                </a:lnTo>
                <a:lnTo>
                  <a:pt x="14498413" y="6161587"/>
                </a:lnTo>
                <a:close/>
              </a:path>
            </a:pathLst>
          </a:custGeom>
          <a:solidFill>
            <a:srgbClr val="F6F2EB"/>
          </a:solidFill>
        </p:spPr>
        <p:txBody>
          <a:bodyPr wrap="square" lIns="0" tIns="0" rIns="0" bIns="0" rtlCol="0"/>
          <a:lstStyle/>
          <a:p>
            <a:endParaRPr/>
          </a:p>
        </p:txBody>
      </p:sp>
      <p:sp>
        <p:nvSpPr>
          <p:cNvPr id="4" name="object 4"/>
          <p:cNvSpPr txBox="1"/>
          <p:nvPr/>
        </p:nvSpPr>
        <p:spPr>
          <a:xfrm>
            <a:off x="634036" y="1229033"/>
            <a:ext cx="13580110" cy="5880100"/>
          </a:xfrm>
          <a:prstGeom prst="rect">
            <a:avLst/>
          </a:prstGeom>
        </p:spPr>
        <p:txBody>
          <a:bodyPr vert="horz" wrap="square" lIns="0" tIns="135255" rIns="0" bIns="0" rtlCol="0">
            <a:spAutoFit/>
          </a:bodyPr>
          <a:lstStyle/>
          <a:p>
            <a:pPr marL="12700">
              <a:lnSpc>
                <a:spcPct val="100000"/>
              </a:lnSpc>
              <a:spcBef>
                <a:spcPts val="1065"/>
              </a:spcBef>
            </a:pPr>
            <a:r>
              <a:rPr sz="2150" dirty="0">
                <a:solidFill>
                  <a:srgbClr val="04182D"/>
                </a:solidFill>
                <a:latin typeface="Courier New"/>
                <a:cs typeface="Courier New"/>
              </a:rPr>
              <a:t>articles</a:t>
            </a:r>
            <a:r>
              <a:rPr sz="2150" spc="-85" dirty="0">
                <a:solidFill>
                  <a:srgbClr val="04182D"/>
                </a:solidFill>
                <a:latin typeface="Courier New"/>
                <a:cs typeface="Courier New"/>
              </a:rPr>
              <a:t> </a:t>
            </a:r>
            <a:r>
              <a:rPr sz="2150" dirty="0">
                <a:solidFill>
                  <a:srgbClr val="04182D"/>
                </a:solidFill>
                <a:latin typeface="Courier New"/>
                <a:cs typeface="Courier New"/>
              </a:rPr>
              <a:t>=</a:t>
            </a:r>
            <a:r>
              <a:rPr sz="2150" spc="-80" dirty="0">
                <a:solidFill>
                  <a:srgbClr val="04182D"/>
                </a:solidFill>
                <a:latin typeface="Courier New"/>
                <a:cs typeface="Courier New"/>
              </a:rPr>
              <a:t> </a:t>
            </a:r>
            <a:r>
              <a:rPr sz="2150" spc="-50" dirty="0">
                <a:solidFill>
                  <a:srgbClr val="04182D"/>
                </a:solidFill>
                <a:latin typeface="Courier New"/>
                <a:cs typeface="Courier New"/>
              </a:rPr>
              <a:t>[</a:t>
            </a:r>
            <a:endParaRPr sz="2150">
              <a:latin typeface="Courier New"/>
              <a:cs typeface="Courier New"/>
            </a:endParaRPr>
          </a:p>
          <a:p>
            <a:pPr marL="828675" marR="2291080" indent="-163195">
              <a:lnSpc>
                <a:spcPct val="137400"/>
              </a:lnSpc>
            </a:pPr>
            <a:r>
              <a:rPr sz="2150" dirty="0">
                <a:solidFill>
                  <a:srgbClr val="04182D"/>
                </a:solidFill>
                <a:latin typeface="Courier New"/>
                <a:cs typeface="Courier New"/>
              </a:rPr>
              <a:t>{</a:t>
            </a:r>
            <a:r>
              <a:rPr sz="2150" dirty="0">
                <a:solidFill>
                  <a:srgbClr val="BE2F72"/>
                </a:solidFill>
                <a:latin typeface="Courier New"/>
                <a:cs typeface="Courier New"/>
              </a:rPr>
              <a:t>"headline"</a:t>
            </a:r>
            <a:r>
              <a:rPr sz="2150" dirty="0">
                <a:solidFill>
                  <a:srgbClr val="04182D"/>
                </a:solidFill>
                <a:latin typeface="Courier New"/>
                <a:cs typeface="Courier New"/>
              </a:rPr>
              <a:t>:</a:t>
            </a:r>
            <a:r>
              <a:rPr sz="2150" spc="-145" dirty="0">
                <a:solidFill>
                  <a:srgbClr val="04182D"/>
                </a:solidFill>
                <a:latin typeface="Courier New"/>
                <a:cs typeface="Courier New"/>
              </a:rPr>
              <a:t> </a:t>
            </a:r>
            <a:r>
              <a:rPr sz="2150" dirty="0">
                <a:solidFill>
                  <a:srgbClr val="BE2F72"/>
                </a:solidFill>
                <a:latin typeface="Courier New"/>
                <a:cs typeface="Courier New"/>
              </a:rPr>
              <a:t>"Economic</a:t>
            </a:r>
            <a:r>
              <a:rPr sz="2150" spc="-135" dirty="0">
                <a:solidFill>
                  <a:srgbClr val="BE2F72"/>
                </a:solidFill>
                <a:latin typeface="Courier New"/>
                <a:cs typeface="Courier New"/>
              </a:rPr>
              <a:t> </a:t>
            </a:r>
            <a:r>
              <a:rPr sz="2150" dirty="0">
                <a:solidFill>
                  <a:srgbClr val="BE2F72"/>
                </a:solidFill>
                <a:latin typeface="Courier New"/>
                <a:cs typeface="Courier New"/>
              </a:rPr>
              <a:t>Growth</a:t>
            </a:r>
            <a:r>
              <a:rPr sz="2150" spc="-140" dirty="0">
                <a:solidFill>
                  <a:srgbClr val="BE2F72"/>
                </a:solidFill>
                <a:latin typeface="Courier New"/>
                <a:cs typeface="Courier New"/>
              </a:rPr>
              <a:t> </a:t>
            </a:r>
            <a:r>
              <a:rPr sz="2150" dirty="0">
                <a:solidFill>
                  <a:srgbClr val="BE2F72"/>
                </a:solidFill>
                <a:latin typeface="Courier New"/>
                <a:cs typeface="Courier New"/>
              </a:rPr>
              <a:t>Continues</a:t>
            </a:r>
            <a:r>
              <a:rPr sz="2150" spc="-135" dirty="0">
                <a:solidFill>
                  <a:srgbClr val="BE2F72"/>
                </a:solidFill>
                <a:latin typeface="Courier New"/>
                <a:cs typeface="Courier New"/>
              </a:rPr>
              <a:t> </a:t>
            </a:r>
            <a:r>
              <a:rPr sz="2150" dirty="0">
                <a:solidFill>
                  <a:srgbClr val="BE2F72"/>
                </a:solidFill>
                <a:latin typeface="Courier New"/>
                <a:cs typeface="Courier New"/>
              </a:rPr>
              <a:t>Amid</a:t>
            </a:r>
            <a:r>
              <a:rPr sz="2150" spc="-140" dirty="0">
                <a:solidFill>
                  <a:srgbClr val="BE2F72"/>
                </a:solidFill>
                <a:latin typeface="Courier New"/>
                <a:cs typeface="Courier New"/>
              </a:rPr>
              <a:t> </a:t>
            </a:r>
            <a:r>
              <a:rPr sz="2150" dirty="0">
                <a:solidFill>
                  <a:srgbClr val="BE2F72"/>
                </a:solidFill>
                <a:latin typeface="Courier New"/>
                <a:cs typeface="Courier New"/>
              </a:rPr>
              <a:t>Global</a:t>
            </a:r>
            <a:r>
              <a:rPr sz="2150" spc="-135" dirty="0">
                <a:solidFill>
                  <a:srgbClr val="BE2F72"/>
                </a:solidFill>
                <a:latin typeface="Courier New"/>
                <a:cs typeface="Courier New"/>
              </a:rPr>
              <a:t> </a:t>
            </a:r>
            <a:r>
              <a:rPr sz="2150" spc="-10" dirty="0">
                <a:solidFill>
                  <a:srgbClr val="BE2F72"/>
                </a:solidFill>
                <a:latin typeface="Courier New"/>
                <a:cs typeface="Courier New"/>
              </a:rPr>
              <a:t>Uncertainty"</a:t>
            </a:r>
            <a:r>
              <a:rPr sz="2150" spc="-10" dirty="0">
                <a:solidFill>
                  <a:srgbClr val="04182D"/>
                </a:solidFill>
                <a:latin typeface="Courier New"/>
                <a:cs typeface="Courier New"/>
              </a:rPr>
              <a:t>, </a:t>
            </a:r>
            <a:r>
              <a:rPr sz="2150" dirty="0">
                <a:solidFill>
                  <a:srgbClr val="BE2F72"/>
                </a:solidFill>
                <a:latin typeface="Courier New"/>
                <a:cs typeface="Courier New"/>
              </a:rPr>
              <a:t>"topic"</a:t>
            </a:r>
            <a:r>
              <a:rPr sz="2150" dirty="0">
                <a:solidFill>
                  <a:srgbClr val="04182D"/>
                </a:solidFill>
                <a:latin typeface="Courier New"/>
                <a:cs typeface="Courier New"/>
              </a:rPr>
              <a:t>:</a:t>
            </a:r>
            <a:r>
              <a:rPr sz="2150" spc="-150" dirty="0">
                <a:solidFill>
                  <a:srgbClr val="04182D"/>
                </a:solidFill>
                <a:latin typeface="Courier New"/>
                <a:cs typeface="Courier New"/>
              </a:rPr>
              <a:t> </a:t>
            </a:r>
            <a:r>
              <a:rPr sz="2150" spc="-10" dirty="0">
                <a:solidFill>
                  <a:srgbClr val="BE2F72"/>
                </a:solidFill>
                <a:latin typeface="Courier New"/>
                <a:cs typeface="Courier New"/>
              </a:rPr>
              <a:t>"Business"</a:t>
            </a:r>
            <a:r>
              <a:rPr sz="2150" spc="-10" dirty="0">
                <a:solidFill>
                  <a:srgbClr val="04182D"/>
                </a:solidFill>
                <a:latin typeface="Courier New"/>
                <a:cs typeface="Courier New"/>
              </a:rPr>
              <a:t>,</a:t>
            </a:r>
            <a:endParaRPr sz="2150">
              <a:latin typeface="Courier New"/>
              <a:cs typeface="Courier New"/>
            </a:endParaRPr>
          </a:p>
          <a:p>
            <a:pPr marL="828675">
              <a:lnSpc>
                <a:spcPct val="100000"/>
              </a:lnSpc>
              <a:spcBef>
                <a:spcPts val="970"/>
              </a:spcBef>
            </a:pPr>
            <a:r>
              <a:rPr sz="2150" dirty="0">
                <a:solidFill>
                  <a:srgbClr val="BE2F72"/>
                </a:solidFill>
                <a:latin typeface="Courier New"/>
                <a:cs typeface="Courier New"/>
              </a:rPr>
              <a:t>"keywords"</a:t>
            </a:r>
            <a:r>
              <a:rPr sz="2150" dirty="0">
                <a:solidFill>
                  <a:srgbClr val="04182D"/>
                </a:solidFill>
                <a:latin typeface="Courier New"/>
                <a:cs typeface="Courier New"/>
              </a:rPr>
              <a:t>:</a:t>
            </a:r>
            <a:r>
              <a:rPr sz="2150" spc="-200" dirty="0">
                <a:solidFill>
                  <a:srgbClr val="04182D"/>
                </a:solidFill>
                <a:latin typeface="Courier New"/>
                <a:cs typeface="Courier New"/>
              </a:rPr>
              <a:t> </a:t>
            </a:r>
            <a:r>
              <a:rPr sz="2150" dirty="0">
                <a:solidFill>
                  <a:srgbClr val="04182D"/>
                </a:solidFill>
                <a:latin typeface="Courier New"/>
                <a:cs typeface="Courier New"/>
              </a:rPr>
              <a:t>[</a:t>
            </a:r>
            <a:r>
              <a:rPr sz="2150" dirty="0">
                <a:solidFill>
                  <a:srgbClr val="BE2F72"/>
                </a:solidFill>
                <a:latin typeface="Courier New"/>
                <a:cs typeface="Courier New"/>
              </a:rPr>
              <a:t>"economy"</a:t>
            </a:r>
            <a:r>
              <a:rPr sz="2150" dirty="0">
                <a:solidFill>
                  <a:srgbClr val="04182D"/>
                </a:solidFill>
                <a:latin typeface="Courier New"/>
                <a:cs typeface="Courier New"/>
              </a:rPr>
              <a:t>,</a:t>
            </a:r>
            <a:r>
              <a:rPr sz="2150" spc="-200" dirty="0">
                <a:solidFill>
                  <a:srgbClr val="04182D"/>
                </a:solidFill>
                <a:latin typeface="Courier New"/>
                <a:cs typeface="Courier New"/>
              </a:rPr>
              <a:t> </a:t>
            </a:r>
            <a:r>
              <a:rPr sz="2150" dirty="0">
                <a:solidFill>
                  <a:srgbClr val="BE2F72"/>
                </a:solidFill>
                <a:latin typeface="Courier New"/>
                <a:cs typeface="Courier New"/>
              </a:rPr>
              <a:t>"business"</a:t>
            </a:r>
            <a:r>
              <a:rPr sz="2150" dirty="0">
                <a:solidFill>
                  <a:srgbClr val="04182D"/>
                </a:solidFill>
                <a:latin typeface="Courier New"/>
                <a:cs typeface="Courier New"/>
              </a:rPr>
              <a:t>,</a:t>
            </a:r>
            <a:r>
              <a:rPr sz="2150" spc="-200" dirty="0">
                <a:solidFill>
                  <a:srgbClr val="04182D"/>
                </a:solidFill>
                <a:latin typeface="Courier New"/>
                <a:cs typeface="Courier New"/>
              </a:rPr>
              <a:t> </a:t>
            </a:r>
            <a:r>
              <a:rPr sz="2150" spc="-10" dirty="0">
                <a:solidFill>
                  <a:srgbClr val="BE2F72"/>
                </a:solidFill>
                <a:latin typeface="Courier New"/>
                <a:cs typeface="Courier New"/>
              </a:rPr>
              <a:t>"finance"</a:t>
            </a:r>
            <a:r>
              <a:rPr sz="2150" spc="-10" dirty="0">
                <a:solidFill>
                  <a:srgbClr val="04182D"/>
                </a:solidFill>
                <a:latin typeface="Courier New"/>
                <a:cs typeface="Courier New"/>
              </a:rPr>
              <a:t>]},</a:t>
            </a:r>
            <a:endParaRPr sz="2150">
              <a:latin typeface="Courier New"/>
              <a:cs typeface="Courier New"/>
            </a:endParaRPr>
          </a:p>
          <a:p>
            <a:pPr marL="665480">
              <a:lnSpc>
                <a:spcPct val="100000"/>
              </a:lnSpc>
              <a:spcBef>
                <a:spcPts val="965"/>
              </a:spcBef>
            </a:pPr>
            <a:r>
              <a:rPr sz="2150" spc="-25" dirty="0">
                <a:solidFill>
                  <a:srgbClr val="04182D"/>
                </a:solidFill>
                <a:latin typeface="Courier New"/>
                <a:cs typeface="Courier New"/>
              </a:rPr>
              <a:t>...</a:t>
            </a:r>
            <a:endParaRPr sz="2150">
              <a:latin typeface="Courier New"/>
              <a:cs typeface="Courier New"/>
            </a:endParaRPr>
          </a:p>
          <a:p>
            <a:pPr marL="828675" marR="3434715" indent="-163195">
              <a:lnSpc>
                <a:spcPct val="137400"/>
              </a:lnSpc>
            </a:pPr>
            <a:r>
              <a:rPr sz="2150" dirty="0">
                <a:solidFill>
                  <a:srgbClr val="04182D"/>
                </a:solidFill>
                <a:latin typeface="Courier New"/>
                <a:cs typeface="Courier New"/>
              </a:rPr>
              <a:t>{</a:t>
            </a:r>
            <a:r>
              <a:rPr sz="2150" dirty="0">
                <a:solidFill>
                  <a:srgbClr val="BE2F72"/>
                </a:solidFill>
                <a:latin typeface="Courier New"/>
                <a:cs typeface="Courier New"/>
              </a:rPr>
              <a:t>"headline"</a:t>
            </a:r>
            <a:r>
              <a:rPr sz="2150" dirty="0">
                <a:solidFill>
                  <a:srgbClr val="04182D"/>
                </a:solidFill>
                <a:latin typeface="Courier New"/>
                <a:cs typeface="Courier New"/>
              </a:rPr>
              <a:t>:</a:t>
            </a:r>
            <a:r>
              <a:rPr sz="2150" spc="-90" dirty="0">
                <a:solidFill>
                  <a:srgbClr val="04182D"/>
                </a:solidFill>
                <a:latin typeface="Courier New"/>
                <a:cs typeface="Courier New"/>
              </a:rPr>
              <a:t> </a:t>
            </a:r>
            <a:r>
              <a:rPr sz="2150" dirty="0">
                <a:solidFill>
                  <a:srgbClr val="BE2F72"/>
                </a:solidFill>
                <a:latin typeface="Courier New"/>
                <a:cs typeface="Courier New"/>
              </a:rPr>
              <a:t>"1.5</a:t>
            </a:r>
            <a:r>
              <a:rPr sz="2150" spc="-80" dirty="0">
                <a:solidFill>
                  <a:srgbClr val="BE2F72"/>
                </a:solidFill>
                <a:latin typeface="Courier New"/>
                <a:cs typeface="Courier New"/>
              </a:rPr>
              <a:t> </a:t>
            </a:r>
            <a:r>
              <a:rPr sz="2150" dirty="0">
                <a:solidFill>
                  <a:srgbClr val="BE2F72"/>
                </a:solidFill>
                <a:latin typeface="Courier New"/>
                <a:cs typeface="Courier New"/>
              </a:rPr>
              <a:t>Billion</a:t>
            </a:r>
            <a:r>
              <a:rPr sz="2150" spc="-80" dirty="0">
                <a:solidFill>
                  <a:srgbClr val="BE2F72"/>
                </a:solidFill>
                <a:latin typeface="Courier New"/>
                <a:cs typeface="Courier New"/>
              </a:rPr>
              <a:t> </a:t>
            </a:r>
            <a:r>
              <a:rPr sz="2150" spc="-25" dirty="0">
                <a:solidFill>
                  <a:srgbClr val="BE2F72"/>
                </a:solidFill>
                <a:latin typeface="Courier New"/>
                <a:cs typeface="Courier New"/>
              </a:rPr>
              <a:t>Tune-</a:t>
            </a:r>
            <a:r>
              <a:rPr sz="2150" dirty="0">
                <a:solidFill>
                  <a:srgbClr val="BE2F72"/>
                </a:solidFill>
                <a:latin typeface="Courier New"/>
                <a:cs typeface="Courier New"/>
              </a:rPr>
              <a:t>in</a:t>
            </a:r>
            <a:r>
              <a:rPr sz="2150" spc="-80" dirty="0">
                <a:solidFill>
                  <a:srgbClr val="BE2F72"/>
                </a:solidFill>
                <a:latin typeface="Courier New"/>
                <a:cs typeface="Courier New"/>
              </a:rPr>
              <a:t> </a:t>
            </a:r>
            <a:r>
              <a:rPr sz="2150" dirty="0">
                <a:solidFill>
                  <a:srgbClr val="BE2F72"/>
                </a:solidFill>
                <a:latin typeface="Courier New"/>
                <a:cs typeface="Courier New"/>
              </a:rPr>
              <a:t>to</a:t>
            </a:r>
            <a:r>
              <a:rPr sz="2150" spc="-80" dirty="0">
                <a:solidFill>
                  <a:srgbClr val="BE2F72"/>
                </a:solidFill>
                <a:latin typeface="Courier New"/>
                <a:cs typeface="Courier New"/>
              </a:rPr>
              <a:t> </a:t>
            </a:r>
            <a:r>
              <a:rPr sz="2150" dirty="0">
                <a:solidFill>
                  <a:srgbClr val="BE2F72"/>
                </a:solidFill>
                <a:latin typeface="Courier New"/>
                <a:cs typeface="Courier New"/>
              </a:rPr>
              <a:t>the</a:t>
            </a:r>
            <a:r>
              <a:rPr sz="2150" spc="-80" dirty="0">
                <a:solidFill>
                  <a:srgbClr val="BE2F72"/>
                </a:solidFill>
                <a:latin typeface="Courier New"/>
                <a:cs typeface="Courier New"/>
              </a:rPr>
              <a:t> </a:t>
            </a:r>
            <a:r>
              <a:rPr sz="2150" dirty="0">
                <a:solidFill>
                  <a:srgbClr val="BE2F72"/>
                </a:solidFill>
                <a:latin typeface="Courier New"/>
                <a:cs typeface="Courier New"/>
              </a:rPr>
              <a:t>World</a:t>
            </a:r>
            <a:r>
              <a:rPr sz="2150" spc="-80" dirty="0">
                <a:solidFill>
                  <a:srgbClr val="BE2F72"/>
                </a:solidFill>
                <a:latin typeface="Courier New"/>
                <a:cs typeface="Courier New"/>
              </a:rPr>
              <a:t> </a:t>
            </a:r>
            <a:r>
              <a:rPr sz="2150" dirty="0">
                <a:solidFill>
                  <a:srgbClr val="BE2F72"/>
                </a:solidFill>
                <a:latin typeface="Courier New"/>
                <a:cs typeface="Courier New"/>
              </a:rPr>
              <a:t>Cup</a:t>
            </a:r>
            <a:r>
              <a:rPr sz="2150" spc="-80" dirty="0">
                <a:solidFill>
                  <a:srgbClr val="BE2F72"/>
                </a:solidFill>
                <a:latin typeface="Courier New"/>
                <a:cs typeface="Courier New"/>
              </a:rPr>
              <a:t> </a:t>
            </a:r>
            <a:r>
              <a:rPr sz="2150" spc="-10" dirty="0">
                <a:solidFill>
                  <a:srgbClr val="BE2F72"/>
                </a:solidFill>
                <a:latin typeface="Courier New"/>
                <a:cs typeface="Courier New"/>
              </a:rPr>
              <a:t>Final"</a:t>
            </a:r>
            <a:r>
              <a:rPr sz="2150" spc="-10" dirty="0">
                <a:solidFill>
                  <a:srgbClr val="04182D"/>
                </a:solidFill>
                <a:latin typeface="Courier New"/>
                <a:cs typeface="Courier New"/>
              </a:rPr>
              <a:t>, </a:t>
            </a:r>
            <a:r>
              <a:rPr sz="2150" dirty="0">
                <a:solidFill>
                  <a:srgbClr val="BE2F72"/>
                </a:solidFill>
                <a:latin typeface="Courier New"/>
                <a:cs typeface="Courier New"/>
              </a:rPr>
              <a:t>"topic"</a:t>
            </a:r>
            <a:r>
              <a:rPr sz="2150" dirty="0">
                <a:solidFill>
                  <a:srgbClr val="04182D"/>
                </a:solidFill>
                <a:latin typeface="Courier New"/>
                <a:cs typeface="Courier New"/>
              </a:rPr>
              <a:t>:</a:t>
            </a:r>
            <a:r>
              <a:rPr sz="2150" spc="-150" dirty="0">
                <a:solidFill>
                  <a:srgbClr val="04182D"/>
                </a:solidFill>
                <a:latin typeface="Courier New"/>
                <a:cs typeface="Courier New"/>
              </a:rPr>
              <a:t> </a:t>
            </a:r>
            <a:r>
              <a:rPr sz="2150" spc="-10" dirty="0">
                <a:solidFill>
                  <a:srgbClr val="BE2F72"/>
                </a:solidFill>
                <a:latin typeface="Courier New"/>
                <a:cs typeface="Courier New"/>
              </a:rPr>
              <a:t>"Sport"</a:t>
            </a:r>
            <a:r>
              <a:rPr sz="2150" spc="-10" dirty="0">
                <a:solidFill>
                  <a:srgbClr val="04182D"/>
                </a:solidFill>
                <a:latin typeface="Courier New"/>
                <a:cs typeface="Courier New"/>
              </a:rPr>
              <a:t>,</a:t>
            </a:r>
            <a:endParaRPr sz="2150">
              <a:latin typeface="Courier New"/>
              <a:cs typeface="Courier New"/>
            </a:endParaRPr>
          </a:p>
          <a:p>
            <a:pPr marL="828675">
              <a:lnSpc>
                <a:spcPct val="100000"/>
              </a:lnSpc>
              <a:spcBef>
                <a:spcPts val="965"/>
              </a:spcBef>
            </a:pPr>
            <a:r>
              <a:rPr sz="2150" dirty="0">
                <a:solidFill>
                  <a:srgbClr val="BE2F72"/>
                </a:solidFill>
                <a:latin typeface="Courier New"/>
                <a:cs typeface="Courier New"/>
              </a:rPr>
              <a:t>"keywords"</a:t>
            </a:r>
            <a:r>
              <a:rPr sz="2150" dirty="0">
                <a:solidFill>
                  <a:srgbClr val="04182D"/>
                </a:solidFill>
                <a:latin typeface="Courier New"/>
                <a:cs typeface="Courier New"/>
              </a:rPr>
              <a:t>:</a:t>
            </a:r>
            <a:r>
              <a:rPr sz="2150" spc="-145" dirty="0">
                <a:solidFill>
                  <a:srgbClr val="04182D"/>
                </a:solidFill>
                <a:latin typeface="Courier New"/>
                <a:cs typeface="Courier New"/>
              </a:rPr>
              <a:t> </a:t>
            </a:r>
            <a:r>
              <a:rPr sz="2150" dirty="0">
                <a:solidFill>
                  <a:srgbClr val="04182D"/>
                </a:solidFill>
                <a:latin typeface="Courier New"/>
                <a:cs typeface="Courier New"/>
              </a:rPr>
              <a:t>[</a:t>
            </a:r>
            <a:r>
              <a:rPr sz="2150" dirty="0">
                <a:solidFill>
                  <a:srgbClr val="BE2F72"/>
                </a:solidFill>
                <a:latin typeface="Courier New"/>
                <a:cs typeface="Courier New"/>
              </a:rPr>
              <a:t>"soccer"</a:t>
            </a:r>
            <a:r>
              <a:rPr sz="2150" dirty="0">
                <a:solidFill>
                  <a:srgbClr val="04182D"/>
                </a:solidFill>
                <a:latin typeface="Courier New"/>
                <a:cs typeface="Courier New"/>
              </a:rPr>
              <a:t>,</a:t>
            </a:r>
            <a:r>
              <a:rPr sz="2150" spc="-150" dirty="0">
                <a:solidFill>
                  <a:srgbClr val="04182D"/>
                </a:solidFill>
                <a:latin typeface="Courier New"/>
                <a:cs typeface="Courier New"/>
              </a:rPr>
              <a:t> </a:t>
            </a:r>
            <a:r>
              <a:rPr sz="2150" dirty="0">
                <a:solidFill>
                  <a:srgbClr val="BE2F72"/>
                </a:solidFill>
                <a:latin typeface="Courier New"/>
                <a:cs typeface="Courier New"/>
              </a:rPr>
              <a:t>"world</a:t>
            </a:r>
            <a:r>
              <a:rPr sz="2150" spc="-140" dirty="0">
                <a:solidFill>
                  <a:srgbClr val="BE2F72"/>
                </a:solidFill>
                <a:latin typeface="Courier New"/>
                <a:cs typeface="Courier New"/>
              </a:rPr>
              <a:t> </a:t>
            </a:r>
            <a:r>
              <a:rPr sz="2150" dirty="0">
                <a:solidFill>
                  <a:srgbClr val="BE2F72"/>
                </a:solidFill>
                <a:latin typeface="Courier New"/>
                <a:cs typeface="Courier New"/>
              </a:rPr>
              <a:t>cup"</a:t>
            </a:r>
            <a:r>
              <a:rPr sz="2150" dirty="0">
                <a:solidFill>
                  <a:srgbClr val="04182D"/>
                </a:solidFill>
                <a:latin typeface="Courier New"/>
                <a:cs typeface="Courier New"/>
              </a:rPr>
              <a:t>,</a:t>
            </a:r>
            <a:r>
              <a:rPr sz="2150" spc="-150" dirty="0">
                <a:solidFill>
                  <a:srgbClr val="04182D"/>
                </a:solidFill>
                <a:latin typeface="Courier New"/>
                <a:cs typeface="Courier New"/>
              </a:rPr>
              <a:t> </a:t>
            </a:r>
            <a:r>
              <a:rPr sz="2150" spc="-10" dirty="0">
                <a:solidFill>
                  <a:srgbClr val="BE2F72"/>
                </a:solidFill>
                <a:latin typeface="Courier New"/>
                <a:cs typeface="Courier New"/>
              </a:rPr>
              <a:t>"tv"</a:t>
            </a:r>
            <a:r>
              <a:rPr sz="2150" spc="-10" dirty="0">
                <a:solidFill>
                  <a:srgbClr val="04182D"/>
                </a:solidFill>
                <a:latin typeface="Courier New"/>
                <a:cs typeface="Courier New"/>
              </a:rPr>
              <a:t>]}</a:t>
            </a:r>
            <a:endParaRPr sz="2150">
              <a:latin typeface="Courier New"/>
              <a:cs typeface="Courier New"/>
            </a:endParaRPr>
          </a:p>
          <a:p>
            <a:pPr marL="12700">
              <a:lnSpc>
                <a:spcPct val="100000"/>
              </a:lnSpc>
              <a:spcBef>
                <a:spcPts val="965"/>
              </a:spcBef>
            </a:pPr>
            <a:r>
              <a:rPr sz="2150" spc="-50" dirty="0">
                <a:solidFill>
                  <a:srgbClr val="04182D"/>
                </a:solidFill>
                <a:latin typeface="Courier New"/>
                <a:cs typeface="Courier New"/>
              </a:rPr>
              <a:t>]</a:t>
            </a:r>
            <a:endParaRPr sz="2150">
              <a:latin typeface="Courier New"/>
              <a:cs typeface="Courier New"/>
            </a:endParaRPr>
          </a:p>
          <a:p>
            <a:pPr>
              <a:lnSpc>
                <a:spcPct val="100000"/>
              </a:lnSpc>
              <a:spcBef>
                <a:spcPts val="1115"/>
              </a:spcBef>
            </a:pPr>
            <a:endParaRPr sz="2150">
              <a:latin typeface="Courier New"/>
              <a:cs typeface="Courier New"/>
            </a:endParaRPr>
          </a:p>
          <a:p>
            <a:pPr marL="3115310" marR="5080" indent="-3103245">
              <a:lnSpc>
                <a:spcPct val="137400"/>
              </a:lnSpc>
            </a:pPr>
            <a:r>
              <a:rPr sz="2150" dirty="0">
                <a:solidFill>
                  <a:srgbClr val="04182D"/>
                </a:solidFill>
                <a:latin typeface="Courier New"/>
                <a:cs typeface="Courier New"/>
              </a:rPr>
              <a:t>current_article</a:t>
            </a:r>
            <a:r>
              <a:rPr sz="2150" spc="-100" dirty="0">
                <a:solidFill>
                  <a:srgbClr val="04182D"/>
                </a:solidFill>
                <a:latin typeface="Courier New"/>
                <a:cs typeface="Courier New"/>
              </a:rPr>
              <a:t> </a:t>
            </a:r>
            <a:r>
              <a:rPr sz="2150" dirty="0">
                <a:solidFill>
                  <a:srgbClr val="04182D"/>
                </a:solidFill>
                <a:latin typeface="Courier New"/>
                <a:cs typeface="Courier New"/>
              </a:rPr>
              <a:t>=</a:t>
            </a:r>
            <a:r>
              <a:rPr sz="2150" spc="-95" dirty="0">
                <a:solidFill>
                  <a:srgbClr val="04182D"/>
                </a:solidFill>
                <a:latin typeface="Courier New"/>
                <a:cs typeface="Courier New"/>
              </a:rPr>
              <a:t> </a:t>
            </a:r>
            <a:r>
              <a:rPr sz="2150" dirty="0">
                <a:solidFill>
                  <a:srgbClr val="04182D"/>
                </a:solidFill>
                <a:latin typeface="Courier New"/>
                <a:cs typeface="Courier New"/>
              </a:rPr>
              <a:t>{</a:t>
            </a:r>
            <a:r>
              <a:rPr sz="2150" dirty="0">
                <a:solidFill>
                  <a:srgbClr val="BE2F72"/>
                </a:solidFill>
                <a:latin typeface="Courier New"/>
                <a:cs typeface="Courier New"/>
              </a:rPr>
              <a:t>"headline"</a:t>
            </a:r>
            <a:r>
              <a:rPr sz="2150" dirty="0">
                <a:solidFill>
                  <a:srgbClr val="04182D"/>
                </a:solidFill>
                <a:latin typeface="Courier New"/>
                <a:cs typeface="Courier New"/>
              </a:rPr>
              <a:t>:</a:t>
            </a:r>
            <a:r>
              <a:rPr sz="2150" spc="-105" dirty="0">
                <a:solidFill>
                  <a:srgbClr val="04182D"/>
                </a:solidFill>
                <a:latin typeface="Courier New"/>
                <a:cs typeface="Courier New"/>
              </a:rPr>
              <a:t> </a:t>
            </a:r>
            <a:r>
              <a:rPr sz="2150" dirty="0">
                <a:solidFill>
                  <a:srgbClr val="BE2F72"/>
                </a:solidFill>
                <a:latin typeface="Courier New"/>
                <a:cs typeface="Courier New"/>
              </a:rPr>
              <a:t>"How</a:t>
            </a:r>
            <a:r>
              <a:rPr sz="2150" spc="-95" dirty="0">
                <a:solidFill>
                  <a:srgbClr val="BE2F72"/>
                </a:solidFill>
                <a:latin typeface="Courier New"/>
                <a:cs typeface="Courier New"/>
              </a:rPr>
              <a:t> </a:t>
            </a:r>
            <a:r>
              <a:rPr sz="2150" dirty="0">
                <a:solidFill>
                  <a:srgbClr val="BE2F72"/>
                </a:solidFill>
                <a:latin typeface="Courier New"/>
                <a:cs typeface="Courier New"/>
              </a:rPr>
              <a:t>NVIDIA</a:t>
            </a:r>
            <a:r>
              <a:rPr sz="2150" spc="-95" dirty="0">
                <a:solidFill>
                  <a:srgbClr val="BE2F72"/>
                </a:solidFill>
                <a:latin typeface="Courier New"/>
                <a:cs typeface="Courier New"/>
              </a:rPr>
              <a:t> </a:t>
            </a:r>
            <a:r>
              <a:rPr sz="2150" dirty="0">
                <a:solidFill>
                  <a:srgbClr val="BE2F72"/>
                </a:solidFill>
                <a:latin typeface="Courier New"/>
                <a:cs typeface="Courier New"/>
              </a:rPr>
              <a:t>GPUs</a:t>
            </a:r>
            <a:r>
              <a:rPr sz="2150" spc="-100" dirty="0">
                <a:solidFill>
                  <a:srgbClr val="BE2F72"/>
                </a:solidFill>
                <a:latin typeface="Courier New"/>
                <a:cs typeface="Courier New"/>
              </a:rPr>
              <a:t> </a:t>
            </a:r>
            <a:r>
              <a:rPr sz="2150" dirty="0">
                <a:solidFill>
                  <a:srgbClr val="BE2F72"/>
                </a:solidFill>
                <a:latin typeface="Courier New"/>
                <a:cs typeface="Courier New"/>
              </a:rPr>
              <a:t>Could</a:t>
            </a:r>
            <a:r>
              <a:rPr sz="2150" spc="-95" dirty="0">
                <a:solidFill>
                  <a:srgbClr val="BE2F72"/>
                </a:solidFill>
                <a:latin typeface="Courier New"/>
                <a:cs typeface="Courier New"/>
              </a:rPr>
              <a:t> </a:t>
            </a:r>
            <a:r>
              <a:rPr sz="2150" dirty="0">
                <a:solidFill>
                  <a:srgbClr val="BE2F72"/>
                </a:solidFill>
                <a:latin typeface="Courier New"/>
                <a:cs typeface="Courier New"/>
              </a:rPr>
              <a:t>Decide</a:t>
            </a:r>
            <a:r>
              <a:rPr sz="2150" spc="-95" dirty="0">
                <a:solidFill>
                  <a:srgbClr val="BE2F72"/>
                </a:solidFill>
                <a:latin typeface="Courier New"/>
                <a:cs typeface="Courier New"/>
              </a:rPr>
              <a:t> </a:t>
            </a:r>
            <a:r>
              <a:rPr sz="2150" dirty="0">
                <a:solidFill>
                  <a:srgbClr val="BE2F72"/>
                </a:solidFill>
                <a:latin typeface="Courier New"/>
                <a:cs typeface="Courier New"/>
              </a:rPr>
              <a:t>Who</a:t>
            </a:r>
            <a:r>
              <a:rPr sz="2150" spc="-100" dirty="0">
                <a:solidFill>
                  <a:srgbClr val="BE2F72"/>
                </a:solidFill>
                <a:latin typeface="Courier New"/>
                <a:cs typeface="Courier New"/>
              </a:rPr>
              <a:t> </a:t>
            </a:r>
            <a:r>
              <a:rPr sz="2150" dirty="0">
                <a:solidFill>
                  <a:srgbClr val="BE2F72"/>
                </a:solidFill>
                <a:latin typeface="Courier New"/>
                <a:cs typeface="Courier New"/>
              </a:rPr>
              <a:t>Wins</a:t>
            </a:r>
            <a:r>
              <a:rPr sz="2150" spc="-95" dirty="0">
                <a:solidFill>
                  <a:srgbClr val="BE2F72"/>
                </a:solidFill>
                <a:latin typeface="Courier New"/>
                <a:cs typeface="Courier New"/>
              </a:rPr>
              <a:t> </a:t>
            </a:r>
            <a:r>
              <a:rPr sz="2150" dirty="0">
                <a:solidFill>
                  <a:srgbClr val="BE2F72"/>
                </a:solidFill>
                <a:latin typeface="Courier New"/>
                <a:cs typeface="Courier New"/>
              </a:rPr>
              <a:t>the</a:t>
            </a:r>
            <a:r>
              <a:rPr sz="2150" spc="-95" dirty="0">
                <a:solidFill>
                  <a:srgbClr val="BE2F72"/>
                </a:solidFill>
                <a:latin typeface="Courier New"/>
                <a:cs typeface="Courier New"/>
              </a:rPr>
              <a:t> </a:t>
            </a:r>
            <a:r>
              <a:rPr sz="2150" dirty="0">
                <a:solidFill>
                  <a:srgbClr val="BE2F72"/>
                </a:solidFill>
                <a:latin typeface="Courier New"/>
                <a:cs typeface="Courier New"/>
              </a:rPr>
              <a:t>AI</a:t>
            </a:r>
            <a:r>
              <a:rPr sz="2150" spc="-100" dirty="0">
                <a:solidFill>
                  <a:srgbClr val="BE2F72"/>
                </a:solidFill>
                <a:latin typeface="Courier New"/>
                <a:cs typeface="Courier New"/>
              </a:rPr>
              <a:t> </a:t>
            </a:r>
            <a:r>
              <a:rPr sz="2150" spc="-10" dirty="0">
                <a:solidFill>
                  <a:srgbClr val="BE2F72"/>
                </a:solidFill>
                <a:latin typeface="Courier New"/>
                <a:cs typeface="Courier New"/>
              </a:rPr>
              <a:t>Race"</a:t>
            </a:r>
            <a:r>
              <a:rPr sz="2150" spc="-10" dirty="0">
                <a:solidFill>
                  <a:srgbClr val="04182D"/>
                </a:solidFill>
                <a:latin typeface="Courier New"/>
                <a:cs typeface="Courier New"/>
              </a:rPr>
              <a:t>, </a:t>
            </a:r>
            <a:r>
              <a:rPr sz="2150" dirty="0">
                <a:solidFill>
                  <a:srgbClr val="BE2F72"/>
                </a:solidFill>
                <a:latin typeface="Courier New"/>
                <a:cs typeface="Courier New"/>
              </a:rPr>
              <a:t>"topic"</a:t>
            </a:r>
            <a:r>
              <a:rPr sz="2150" dirty="0">
                <a:solidFill>
                  <a:srgbClr val="04182D"/>
                </a:solidFill>
                <a:latin typeface="Courier New"/>
                <a:cs typeface="Courier New"/>
              </a:rPr>
              <a:t>:</a:t>
            </a:r>
            <a:r>
              <a:rPr sz="2150" spc="-150" dirty="0">
                <a:solidFill>
                  <a:srgbClr val="04182D"/>
                </a:solidFill>
                <a:latin typeface="Courier New"/>
                <a:cs typeface="Courier New"/>
              </a:rPr>
              <a:t> </a:t>
            </a:r>
            <a:r>
              <a:rPr sz="2150" spc="-10" dirty="0">
                <a:solidFill>
                  <a:srgbClr val="BE2F72"/>
                </a:solidFill>
                <a:latin typeface="Courier New"/>
                <a:cs typeface="Courier New"/>
              </a:rPr>
              <a:t>"Tech"</a:t>
            </a:r>
            <a:r>
              <a:rPr sz="2150" spc="-10" dirty="0">
                <a:solidFill>
                  <a:srgbClr val="04182D"/>
                </a:solidFill>
                <a:latin typeface="Courier New"/>
                <a:cs typeface="Courier New"/>
              </a:rPr>
              <a:t>,</a:t>
            </a:r>
            <a:endParaRPr sz="2150">
              <a:latin typeface="Courier New"/>
              <a:cs typeface="Courier New"/>
            </a:endParaRPr>
          </a:p>
          <a:p>
            <a:pPr marL="3115310">
              <a:lnSpc>
                <a:spcPct val="100000"/>
              </a:lnSpc>
              <a:spcBef>
                <a:spcPts val="965"/>
              </a:spcBef>
            </a:pPr>
            <a:r>
              <a:rPr sz="2150" dirty="0">
                <a:solidFill>
                  <a:srgbClr val="BE2F72"/>
                </a:solidFill>
                <a:latin typeface="Courier New"/>
                <a:cs typeface="Courier New"/>
              </a:rPr>
              <a:t>"keywords"</a:t>
            </a:r>
            <a:r>
              <a:rPr sz="2150" dirty="0">
                <a:solidFill>
                  <a:srgbClr val="04182D"/>
                </a:solidFill>
                <a:latin typeface="Courier New"/>
                <a:cs typeface="Courier New"/>
              </a:rPr>
              <a:t>:</a:t>
            </a:r>
            <a:r>
              <a:rPr sz="2150" spc="-170" dirty="0">
                <a:solidFill>
                  <a:srgbClr val="04182D"/>
                </a:solidFill>
                <a:latin typeface="Courier New"/>
                <a:cs typeface="Courier New"/>
              </a:rPr>
              <a:t> </a:t>
            </a:r>
            <a:r>
              <a:rPr sz="2150" dirty="0">
                <a:solidFill>
                  <a:srgbClr val="04182D"/>
                </a:solidFill>
                <a:latin typeface="Courier New"/>
                <a:cs typeface="Courier New"/>
              </a:rPr>
              <a:t>[</a:t>
            </a:r>
            <a:r>
              <a:rPr sz="2150" dirty="0">
                <a:solidFill>
                  <a:srgbClr val="BE2F72"/>
                </a:solidFill>
                <a:latin typeface="Courier New"/>
                <a:cs typeface="Courier New"/>
              </a:rPr>
              <a:t>"ai"</a:t>
            </a:r>
            <a:r>
              <a:rPr sz="2150" dirty="0">
                <a:solidFill>
                  <a:srgbClr val="04182D"/>
                </a:solidFill>
                <a:latin typeface="Courier New"/>
                <a:cs typeface="Courier New"/>
              </a:rPr>
              <a:t>,</a:t>
            </a:r>
            <a:r>
              <a:rPr sz="2150" spc="-170" dirty="0">
                <a:solidFill>
                  <a:srgbClr val="04182D"/>
                </a:solidFill>
                <a:latin typeface="Courier New"/>
                <a:cs typeface="Courier New"/>
              </a:rPr>
              <a:t> </a:t>
            </a:r>
            <a:r>
              <a:rPr sz="2150" dirty="0">
                <a:solidFill>
                  <a:srgbClr val="BE2F72"/>
                </a:solidFill>
                <a:latin typeface="Courier New"/>
                <a:cs typeface="Courier New"/>
              </a:rPr>
              <a:t>"business"</a:t>
            </a:r>
            <a:r>
              <a:rPr sz="2150" dirty="0">
                <a:solidFill>
                  <a:srgbClr val="04182D"/>
                </a:solidFill>
                <a:latin typeface="Courier New"/>
                <a:cs typeface="Courier New"/>
              </a:rPr>
              <a:t>,</a:t>
            </a:r>
            <a:r>
              <a:rPr sz="2150" spc="-175" dirty="0">
                <a:solidFill>
                  <a:srgbClr val="04182D"/>
                </a:solidFill>
                <a:latin typeface="Courier New"/>
                <a:cs typeface="Courier New"/>
              </a:rPr>
              <a:t> </a:t>
            </a:r>
            <a:r>
              <a:rPr sz="2150" spc="-10" dirty="0">
                <a:solidFill>
                  <a:srgbClr val="BE2F72"/>
                </a:solidFill>
                <a:latin typeface="Courier New"/>
                <a:cs typeface="Courier New"/>
              </a:rPr>
              <a:t>"computers"</a:t>
            </a:r>
            <a:r>
              <a:rPr sz="2150" spc="-10" dirty="0">
                <a:solidFill>
                  <a:srgbClr val="04182D"/>
                </a:solidFill>
                <a:latin typeface="Courier New"/>
                <a:cs typeface="Courier New"/>
              </a:rPr>
              <a:t>]}</a:t>
            </a:r>
            <a:endParaRPr sz="2150">
              <a:latin typeface="Courier New"/>
              <a:cs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1184" y="152500"/>
            <a:ext cx="10640216" cy="1006686"/>
          </a:xfrm>
          <a:prstGeom prst="rect">
            <a:avLst/>
          </a:prstGeom>
        </p:spPr>
        <p:txBody>
          <a:bodyPr vert="horz" wrap="square" lIns="0" tIns="13970" rIns="0" bIns="0" rtlCol="0">
            <a:spAutoFit/>
          </a:bodyPr>
          <a:lstStyle/>
          <a:p>
            <a:pPr marL="12700">
              <a:lnSpc>
                <a:spcPct val="100000"/>
              </a:lnSpc>
              <a:spcBef>
                <a:spcPts val="110"/>
              </a:spcBef>
            </a:pPr>
            <a:r>
              <a:rPr spc="-195" dirty="0"/>
              <a:t>Combining</a:t>
            </a:r>
            <a:r>
              <a:rPr spc="-110" dirty="0"/>
              <a:t> </a:t>
            </a:r>
            <a:r>
              <a:rPr spc="-180" dirty="0"/>
              <a:t>features</a:t>
            </a:r>
          </a:p>
        </p:txBody>
      </p:sp>
      <p:pic>
        <p:nvPicPr>
          <p:cNvPr id="3" name="object 3"/>
          <p:cNvPicPr/>
          <p:nvPr/>
        </p:nvPicPr>
        <p:blipFill>
          <a:blip r:embed="rId2" cstate="print"/>
          <a:stretch>
            <a:fillRect/>
          </a:stretch>
        </p:blipFill>
        <p:spPr>
          <a:xfrm>
            <a:off x="491289" y="1166812"/>
            <a:ext cx="14574918" cy="2292683"/>
          </a:xfrm>
          <a:prstGeom prst="rect">
            <a:avLst/>
          </a:prstGeom>
        </p:spPr>
      </p:pic>
      <p:grpSp>
        <p:nvGrpSpPr>
          <p:cNvPr id="4" name="object 4"/>
          <p:cNvGrpSpPr/>
          <p:nvPr/>
        </p:nvGrpSpPr>
        <p:grpSpPr>
          <a:xfrm>
            <a:off x="491289" y="3705140"/>
            <a:ext cx="14575155" cy="1801495"/>
            <a:chOff x="491289" y="3705140"/>
            <a:chExt cx="14575155" cy="1801495"/>
          </a:xfrm>
        </p:grpSpPr>
        <p:sp>
          <p:nvSpPr>
            <p:cNvPr id="5" name="object 5"/>
            <p:cNvSpPr/>
            <p:nvPr/>
          </p:nvSpPr>
          <p:spPr>
            <a:xfrm>
              <a:off x="491289" y="3705140"/>
              <a:ext cx="14575155" cy="1801495"/>
            </a:xfrm>
            <a:custGeom>
              <a:avLst/>
              <a:gdLst/>
              <a:ahLst/>
              <a:cxnLst/>
              <a:rect l="l" t="t" r="r" b="b"/>
              <a:pathLst>
                <a:path w="14575155" h="1801495">
                  <a:moveTo>
                    <a:pt x="14498413" y="1801394"/>
                  </a:moveTo>
                  <a:lnTo>
                    <a:pt x="76505" y="1801394"/>
                  </a:lnTo>
                  <a:lnTo>
                    <a:pt x="71180" y="1800870"/>
                  </a:lnTo>
                  <a:lnTo>
                    <a:pt x="31920" y="1784607"/>
                  </a:lnTo>
                  <a:lnTo>
                    <a:pt x="4175" y="1745880"/>
                  </a:lnTo>
                  <a:lnTo>
                    <a:pt x="0" y="1724889"/>
                  </a:lnTo>
                  <a:lnTo>
                    <a:pt x="0" y="1719512"/>
                  </a:lnTo>
                  <a:lnTo>
                    <a:pt x="0" y="76505"/>
                  </a:lnTo>
                  <a:lnTo>
                    <a:pt x="16786" y="31919"/>
                  </a:lnTo>
                  <a:lnTo>
                    <a:pt x="55513" y="4175"/>
                  </a:lnTo>
                  <a:lnTo>
                    <a:pt x="76505" y="0"/>
                  </a:lnTo>
                  <a:lnTo>
                    <a:pt x="14498413" y="0"/>
                  </a:lnTo>
                  <a:lnTo>
                    <a:pt x="14542998" y="16786"/>
                  </a:lnTo>
                  <a:lnTo>
                    <a:pt x="14570742" y="55513"/>
                  </a:lnTo>
                  <a:lnTo>
                    <a:pt x="14574918" y="76505"/>
                  </a:lnTo>
                  <a:lnTo>
                    <a:pt x="14574918" y="1724889"/>
                  </a:lnTo>
                  <a:lnTo>
                    <a:pt x="14558132" y="1769473"/>
                  </a:lnTo>
                  <a:lnTo>
                    <a:pt x="14519404" y="1797218"/>
                  </a:lnTo>
                  <a:lnTo>
                    <a:pt x="14503737" y="1800869"/>
                  </a:lnTo>
                  <a:lnTo>
                    <a:pt x="14498413" y="1801394"/>
                  </a:lnTo>
                  <a:close/>
                </a:path>
              </a:pathLst>
            </a:custGeom>
            <a:solidFill>
              <a:srgbClr val="F6F2EB"/>
            </a:solidFill>
          </p:spPr>
          <p:txBody>
            <a:bodyPr wrap="square" lIns="0" tIns="0" rIns="0" bIns="0" rtlCol="0"/>
            <a:lstStyle/>
            <a:p>
              <a:endParaRPr/>
            </a:p>
          </p:txBody>
        </p:sp>
        <p:sp>
          <p:nvSpPr>
            <p:cNvPr id="6" name="object 6"/>
            <p:cNvSpPr/>
            <p:nvPr/>
          </p:nvSpPr>
          <p:spPr>
            <a:xfrm>
              <a:off x="8581821" y="3985805"/>
              <a:ext cx="2376170" cy="234315"/>
            </a:xfrm>
            <a:custGeom>
              <a:avLst/>
              <a:gdLst/>
              <a:ahLst/>
              <a:cxnLst/>
              <a:rect l="l" t="t" r="r" b="b"/>
              <a:pathLst>
                <a:path w="2376170" h="234314">
                  <a:moveTo>
                    <a:pt x="147980" y="10007"/>
                  </a:moveTo>
                  <a:lnTo>
                    <a:pt x="93345" y="10007"/>
                  </a:lnTo>
                  <a:lnTo>
                    <a:pt x="83096" y="10769"/>
                  </a:lnTo>
                  <a:lnTo>
                    <a:pt x="49072" y="36728"/>
                  </a:lnTo>
                  <a:lnTo>
                    <a:pt x="45834" y="55486"/>
                  </a:lnTo>
                  <a:lnTo>
                    <a:pt x="45834" y="64719"/>
                  </a:lnTo>
                  <a:lnTo>
                    <a:pt x="0" y="64719"/>
                  </a:lnTo>
                  <a:lnTo>
                    <a:pt x="0" y="100126"/>
                  </a:lnTo>
                  <a:lnTo>
                    <a:pt x="45834" y="100126"/>
                  </a:lnTo>
                  <a:lnTo>
                    <a:pt x="45834" y="231101"/>
                  </a:lnTo>
                  <a:lnTo>
                    <a:pt x="83540" y="231101"/>
                  </a:lnTo>
                  <a:lnTo>
                    <a:pt x="83540" y="100126"/>
                  </a:lnTo>
                  <a:lnTo>
                    <a:pt x="147980" y="100126"/>
                  </a:lnTo>
                  <a:lnTo>
                    <a:pt x="147980" y="64719"/>
                  </a:lnTo>
                  <a:lnTo>
                    <a:pt x="83540" y="64719"/>
                  </a:lnTo>
                  <a:lnTo>
                    <a:pt x="83540" y="51892"/>
                  </a:lnTo>
                  <a:lnTo>
                    <a:pt x="84340" y="49441"/>
                  </a:lnTo>
                  <a:lnTo>
                    <a:pt x="87553" y="46228"/>
                  </a:lnTo>
                  <a:lnTo>
                    <a:pt x="90030" y="45402"/>
                  </a:lnTo>
                  <a:lnTo>
                    <a:pt x="147980" y="45402"/>
                  </a:lnTo>
                  <a:lnTo>
                    <a:pt x="147980" y="10007"/>
                  </a:lnTo>
                  <a:close/>
                </a:path>
                <a:path w="2376170" h="234314">
                  <a:moveTo>
                    <a:pt x="313359" y="124536"/>
                  </a:moveTo>
                  <a:lnTo>
                    <a:pt x="312229" y="110172"/>
                  </a:lnTo>
                  <a:lnTo>
                    <a:pt x="308825" y="97370"/>
                  </a:lnTo>
                  <a:lnTo>
                    <a:pt x="306895" y="93548"/>
                  </a:lnTo>
                  <a:lnTo>
                    <a:pt x="303174" y="86156"/>
                  </a:lnTo>
                  <a:lnTo>
                    <a:pt x="295236" y="76479"/>
                  </a:lnTo>
                  <a:lnTo>
                    <a:pt x="285432" y="68694"/>
                  </a:lnTo>
                  <a:lnTo>
                    <a:pt x="275717" y="63957"/>
                  </a:lnTo>
                  <a:lnTo>
                    <a:pt x="275717" y="114376"/>
                  </a:lnTo>
                  <a:lnTo>
                    <a:pt x="275717" y="178295"/>
                  </a:lnTo>
                  <a:lnTo>
                    <a:pt x="273240" y="186131"/>
                  </a:lnTo>
                  <a:lnTo>
                    <a:pt x="263398" y="196532"/>
                  </a:lnTo>
                  <a:lnTo>
                    <a:pt x="256197" y="199123"/>
                  </a:lnTo>
                  <a:lnTo>
                    <a:pt x="237121" y="199123"/>
                  </a:lnTo>
                  <a:lnTo>
                    <a:pt x="229882" y="196532"/>
                  </a:lnTo>
                  <a:lnTo>
                    <a:pt x="220091" y="186131"/>
                  </a:lnTo>
                  <a:lnTo>
                    <a:pt x="217639" y="178295"/>
                  </a:lnTo>
                  <a:lnTo>
                    <a:pt x="217639" y="114376"/>
                  </a:lnTo>
                  <a:lnTo>
                    <a:pt x="220091" y="106565"/>
                  </a:lnTo>
                  <a:lnTo>
                    <a:pt x="229882" y="96151"/>
                  </a:lnTo>
                  <a:lnTo>
                    <a:pt x="237121" y="93548"/>
                  </a:lnTo>
                  <a:lnTo>
                    <a:pt x="256197" y="93548"/>
                  </a:lnTo>
                  <a:lnTo>
                    <a:pt x="263398" y="96151"/>
                  </a:lnTo>
                  <a:lnTo>
                    <a:pt x="268300" y="101384"/>
                  </a:lnTo>
                  <a:lnTo>
                    <a:pt x="273240" y="106565"/>
                  </a:lnTo>
                  <a:lnTo>
                    <a:pt x="275717" y="63957"/>
                  </a:lnTo>
                  <a:lnTo>
                    <a:pt x="246684" y="58699"/>
                  </a:lnTo>
                  <a:lnTo>
                    <a:pt x="232168" y="59817"/>
                  </a:lnTo>
                  <a:lnTo>
                    <a:pt x="190093" y="86144"/>
                  </a:lnTo>
                  <a:lnTo>
                    <a:pt x="179959" y="124536"/>
                  </a:lnTo>
                  <a:lnTo>
                    <a:pt x="179933" y="167855"/>
                  </a:lnTo>
                  <a:lnTo>
                    <a:pt x="181063" y="182333"/>
                  </a:lnTo>
                  <a:lnTo>
                    <a:pt x="207822" y="223977"/>
                  </a:lnTo>
                  <a:lnTo>
                    <a:pt x="246684" y="233972"/>
                  </a:lnTo>
                  <a:lnTo>
                    <a:pt x="261150" y="232854"/>
                  </a:lnTo>
                  <a:lnTo>
                    <a:pt x="303161" y="206514"/>
                  </a:lnTo>
                  <a:lnTo>
                    <a:pt x="313359" y="167855"/>
                  </a:lnTo>
                  <a:lnTo>
                    <a:pt x="313359" y="124536"/>
                  </a:lnTo>
                  <a:close/>
                </a:path>
                <a:path w="2376170" h="234314">
                  <a:moveTo>
                    <a:pt x="491604" y="122580"/>
                  </a:moveTo>
                  <a:lnTo>
                    <a:pt x="490575" y="108788"/>
                  </a:lnTo>
                  <a:lnTo>
                    <a:pt x="487489" y="96443"/>
                  </a:lnTo>
                  <a:lnTo>
                    <a:pt x="485597" y="92430"/>
                  </a:lnTo>
                  <a:lnTo>
                    <a:pt x="482358" y="85559"/>
                  </a:lnTo>
                  <a:lnTo>
                    <a:pt x="444284" y="59791"/>
                  </a:lnTo>
                  <a:lnTo>
                    <a:pt x="431228" y="58699"/>
                  </a:lnTo>
                  <a:lnTo>
                    <a:pt x="414223" y="61010"/>
                  </a:lnTo>
                  <a:lnTo>
                    <a:pt x="401624" y="67932"/>
                  </a:lnTo>
                  <a:lnTo>
                    <a:pt x="393446" y="79476"/>
                  </a:lnTo>
                  <a:lnTo>
                    <a:pt x="389661" y="95643"/>
                  </a:lnTo>
                  <a:lnTo>
                    <a:pt x="395605" y="61569"/>
                  </a:lnTo>
                  <a:lnTo>
                    <a:pt x="358533" y="61569"/>
                  </a:lnTo>
                  <a:lnTo>
                    <a:pt x="358533" y="231101"/>
                  </a:lnTo>
                  <a:lnTo>
                    <a:pt x="396176" y="231101"/>
                  </a:lnTo>
                  <a:lnTo>
                    <a:pt x="396227" y="114134"/>
                  </a:lnTo>
                  <a:lnTo>
                    <a:pt x="398716" y="106299"/>
                  </a:lnTo>
                  <a:lnTo>
                    <a:pt x="408520" y="95643"/>
                  </a:lnTo>
                  <a:lnTo>
                    <a:pt x="408927" y="95199"/>
                  </a:lnTo>
                  <a:lnTo>
                    <a:pt x="416064" y="92430"/>
                  </a:lnTo>
                  <a:lnTo>
                    <a:pt x="434530" y="92430"/>
                  </a:lnTo>
                  <a:lnTo>
                    <a:pt x="441655" y="95148"/>
                  </a:lnTo>
                  <a:lnTo>
                    <a:pt x="446544" y="100609"/>
                  </a:lnTo>
                  <a:lnTo>
                    <a:pt x="451497" y="106070"/>
                  </a:lnTo>
                  <a:lnTo>
                    <a:pt x="453961" y="114134"/>
                  </a:lnTo>
                  <a:lnTo>
                    <a:pt x="453961" y="137972"/>
                  </a:lnTo>
                  <a:lnTo>
                    <a:pt x="491604" y="137972"/>
                  </a:lnTo>
                  <a:lnTo>
                    <a:pt x="491604" y="122580"/>
                  </a:lnTo>
                  <a:close/>
                </a:path>
                <a:path w="2376170" h="234314">
                  <a:moveTo>
                    <a:pt x="2168055" y="16510"/>
                  </a:moveTo>
                  <a:lnTo>
                    <a:pt x="2165743" y="10909"/>
                  </a:lnTo>
                  <a:lnTo>
                    <a:pt x="2161133" y="6578"/>
                  </a:lnTo>
                  <a:lnTo>
                    <a:pt x="2156510" y="2197"/>
                  </a:lnTo>
                  <a:lnTo>
                    <a:pt x="2150630" y="0"/>
                  </a:lnTo>
                  <a:lnTo>
                    <a:pt x="2130628" y="0"/>
                  </a:lnTo>
                  <a:lnTo>
                    <a:pt x="2124748" y="2197"/>
                  </a:lnTo>
                  <a:lnTo>
                    <a:pt x="2120125" y="6578"/>
                  </a:lnTo>
                  <a:lnTo>
                    <a:pt x="2115515" y="10909"/>
                  </a:lnTo>
                  <a:lnTo>
                    <a:pt x="2113203" y="16510"/>
                  </a:lnTo>
                  <a:lnTo>
                    <a:pt x="2113216" y="30314"/>
                  </a:lnTo>
                  <a:lnTo>
                    <a:pt x="2115464" y="35826"/>
                  </a:lnTo>
                  <a:lnTo>
                    <a:pt x="2119985" y="40017"/>
                  </a:lnTo>
                  <a:lnTo>
                    <a:pt x="2124557" y="44170"/>
                  </a:lnTo>
                  <a:lnTo>
                    <a:pt x="2130488" y="46253"/>
                  </a:lnTo>
                  <a:lnTo>
                    <a:pt x="2150541" y="46253"/>
                  </a:lnTo>
                  <a:lnTo>
                    <a:pt x="2156396" y="44170"/>
                  </a:lnTo>
                  <a:lnTo>
                    <a:pt x="2165718" y="35864"/>
                  </a:lnTo>
                  <a:lnTo>
                    <a:pt x="2168055" y="30314"/>
                  </a:lnTo>
                  <a:lnTo>
                    <a:pt x="2168055" y="16510"/>
                  </a:lnTo>
                  <a:close/>
                </a:path>
                <a:path w="2376170" h="234314">
                  <a:moveTo>
                    <a:pt x="2215350" y="195694"/>
                  </a:moveTo>
                  <a:lnTo>
                    <a:pt x="2162314" y="195694"/>
                  </a:lnTo>
                  <a:lnTo>
                    <a:pt x="2162314" y="61569"/>
                  </a:lnTo>
                  <a:lnTo>
                    <a:pt x="2075903" y="61569"/>
                  </a:lnTo>
                  <a:lnTo>
                    <a:pt x="2075903" y="96977"/>
                  </a:lnTo>
                  <a:lnTo>
                    <a:pt x="2124608" y="96977"/>
                  </a:lnTo>
                  <a:lnTo>
                    <a:pt x="2124608" y="195694"/>
                  </a:lnTo>
                  <a:lnTo>
                    <a:pt x="2068779" y="195694"/>
                  </a:lnTo>
                  <a:lnTo>
                    <a:pt x="2068779" y="231101"/>
                  </a:lnTo>
                  <a:lnTo>
                    <a:pt x="2215350" y="231101"/>
                  </a:lnTo>
                  <a:lnTo>
                    <a:pt x="2215350" y="195694"/>
                  </a:lnTo>
                  <a:close/>
                </a:path>
                <a:path w="2376170" h="234314">
                  <a:moveTo>
                    <a:pt x="2375827" y="119087"/>
                  </a:moveTo>
                  <a:lnTo>
                    <a:pt x="2360091" y="75285"/>
                  </a:lnTo>
                  <a:lnTo>
                    <a:pt x="2318042" y="58699"/>
                  </a:lnTo>
                  <a:lnTo>
                    <a:pt x="2308453" y="59321"/>
                  </a:lnTo>
                  <a:lnTo>
                    <a:pt x="2279777" y="74472"/>
                  </a:lnTo>
                  <a:lnTo>
                    <a:pt x="2281796" y="61569"/>
                  </a:lnTo>
                  <a:lnTo>
                    <a:pt x="2244153" y="61569"/>
                  </a:lnTo>
                  <a:lnTo>
                    <a:pt x="2244153" y="231101"/>
                  </a:lnTo>
                  <a:lnTo>
                    <a:pt x="2281796" y="231101"/>
                  </a:lnTo>
                  <a:lnTo>
                    <a:pt x="2281796" y="114325"/>
                  </a:lnTo>
                  <a:lnTo>
                    <a:pt x="2284311" y="106299"/>
                  </a:lnTo>
                  <a:lnTo>
                    <a:pt x="2292527" y="97256"/>
                  </a:lnTo>
                  <a:lnTo>
                    <a:pt x="2294394" y="95199"/>
                  </a:lnTo>
                  <a:lnTo>
                    <a:pt x="2301456" y="92430"/>
                  </a:lnTo>
                  <a:lnTo>
                    <a:pt x="2319185" y="92430"/>
                  </a:lnTo>
                  <a:lnTo>
                    <a:pt x="2325916" y="94996"/>
                  </a:lnTo>
                  <a:lnTo>
                    <a:pt x="2330767" y="100126"/>
                  </a:lnTo>
                  <a:lnTo>
                    <a:pt x="2335669" y="105206"/>
                  </a:lnTo>
                  <a:lnTo>
                    <a:pt x="2338120" y="112483"/>
                  </a:lnTo>
                  <a:lnTo>
                    <a:pt x="2338120" y="231101"/>
                  </a:lnTo>
                  <a:lnTo>
                    <a:pt x="2375827" y="231101"/>
                  </a:lnTo>
                  <a:lnTo>
                    <a:pt x="2375827" y="119087"/>
                  </a:lnTo>
                  <a:close/>
                </a:path>
              </a:pathLst>
            </a:custGeom>
            <a:solidFill>
              <a:srgbClr val="007BB5"/>
            </a:solidFill>
          </p:spPr>
          <p:txBody>
            <a:bodyPr wrap="square" lIns="0" tIns="0" rIns="0" bIns="0" rtlCol="0"/>
            <a:lstStyle/>
            <a:p>
              <a:endParaRPr/>
            </a:p>
          </p:txBody>
        </p:sp>
      </p:grpSp>
      <p:sp>
        <p:nvSpPr>
          <p:cNvPr id="7" name="object 7"/>
          <p:cNvSpPr/>
          <p:nvPr/>
        </p:nvSpPr>
        <p:spPr>
          <a:xfrm>
            <a:off x="491289" y="5752180"/>
            <a:ext cx="14575155" cy="1801495"/>
          </a:xfrm>
          <a:custGeom>
            <a:avLst/>
            <a:gdLst/>
            <a:ahLst/>
            <a:cxnLst/>
            <a:rect l="l" t="t" r="r" b="b"/>
            <a:pathLst>
              <a:path w="14575155" h="1801495">
                <a:moveTo>
                  <a:pt x="14498413" y="1801393"/>
                </a:moveTo>
                <a:lnTo>
                  <a:pt x="76505" y="1801393"/>
                </a:lnTo>
                <a:lnTo>
                  <a:pt x="71180" y="1800868"/>
                </a:lnTo>
                <a:lnTo>
                  <a:pt x="31920" y="1784606"/>
                </a:lnTo>
                <a:lnTo>
                  <a:pt x="4175" y="1745878"/>
                </a:lnTo>
                <a:lnTo>
                  <a:pt x="0" y="1724888"/>
                </a:lnTo>
                <a:lnTo>
                  <a:pt x="0" y="1719512"/>
                </a:lnTo>
                <a:lnTo>
                  <a:pt x="0" y="76504"/>
                </a:lnTo>
                <a:lnTo>
                  <a:pt x="16786" y="31919"/>
                </a:lnTo>
                <a:lnTo>
                  <a:pt x="55513" y="4174"/>
                </a:lnTo>
                <a:lnTo>
                  <a:pt x="76505" y="0"/>
                </a:lnTo>
                <a:lnTo>
                  <a:pt x="14498413" y="0"/>
                </a:lnTo>
                <a:lnTo>
                  <a:pt x="14542998" y="16785"/>
                </a:lnTo>
                <a:lnTo>
                  <a:pt x="14570742" y="55512"/>
                </a:lnTo>
                <a:lnTo>
                  <a:pt x="14574918" y="76504"/>
                </a:lnTo>
                <a:lnTo>
                  <a:pt x="14574918" y="1724888"/>
                </a:lnTo>
                <a:lnTo>
                  <a:pt x="14558132" y="1769472"/>
                </a:lnTo>
                <a:lnTo>
                  <a:pt x="14519404" y="1797217"/>
                </a:lnTo>
                <a:lnTo>
                  <a:pt x="14503737" y="1800868"/>
                </a:lnTo>
                <a:lnTo>
                  <a:pt x="14498413" y="1801393"/>
                </a:lnTo>
                <a:close/>
              </a:path>
            </a:pathLst>
          </a:custGeom>
          <a:solidFill>
            <a:srgbClr val="04182D"/>
          </a:solidFill>
        </p:spPr>
        <p:txBody>
          <a:bodyPr wrap="square" lIns="0" tIns="0" rIns="0" bIns="0" rtlCol="0"/>
          <a:lstStyle/>
          <a:p>
            <a:endParaRPr/>
          </a:p>
        </p:txBody>
      </p:sp>
      <p:sp>
        <p:nvSpPr>
          <p:cNvPr id="8" name="object 8"/>
          <p:cNvSpPr txBox="1"/>
          <p:nvPr/>
        </p:nvSpPr>
        <p:spPr>
          <a:xfrm>
            <a:off x="4596656" y="1379286"/>
            <a:ext cx="1744980" cy="369570"/>
          </a:xfrm>
          <a:prstGeom prst="rect">
            <a:avLst/>
          </a:prstGeom>
        </p:spPr>
        <p:txBody>
          <a:bodyPr vert="horz" wrap="square" lIns="0" tIns="13335" rIns="0" bIns="0" rtlCol="0">
            <a:spAutoFit/>
          </a:bodyPr>
          <a:lstStyle/>
          <a:p>
            <a:pPr marL="12700">
              <a:lnSpc>
                <a:spcPct val="100000"/>
              </a:lnSpc>
              <a:spcBef>
                <a:spcPts val="105"/>
              </a:spcBef>
            </a:pPr>
            <a:r>
              <a:rPr sz="2250" spc="-10" dirty="0">
                <a:solidFill>
                  <a:srgbClr val="04182D"/>
                </a:solidFill>
                <a:latin typeface="Courier New"/>
                <a:cs typeface="Courier New"/>
              </a:rPr>
              <a:t>(article):</a:t>
            </a:r>
            <a:endParaRPr sz="2250">
              <a:latin typeface="Courier New"/>
              <a:cs typeface="Courier New"/>
            </a:endParaRPr>
          </a:p>
        </p:txBody>
      </p:sp>
      <p:sp>
        <p:nvSpPr>
          <p:cNvPr id="9" name="object 9"/>
          <p:cNvSpPr txBox="1"/>
          <p:nvPr/>
        </p:nvSpPr>
        <p:spPr>
          <a:xfrm>
            <a:off x="2189466" y="1870575"/>
            <a:ext cx="2261235" cy="369570"/>
          </a:xfrm>
          <a:prstGeom prst="rect">
            <a:avLst/>
          </a:prstGeom>
        </p:spPr>
        <p:txBody>
          <a:bodyPr vert="horz" wrap="square" lIns="0" tIns="13335" rIns="0" bIns="0" rtlCol="0">
            <a:spAutoFit/>
          </a:bodyPr>
          <a:lstStyle/>
          <a:p>
            <a:pPr marL="12700">
              <a:lnSpc>
                <a:spcPct val="100000"/>
              </a:lnSpc>
              <a:spcBef>
                <a:spcPts val="105"/>
              </a:spcBef>
            </a:pPr>
            <a:r>
              <a:rPr sz="2250" spc="-10" dirty="0">
                <a:solidFill>
                  <a:srgbClr val="BE2F72"/>
                </a:solidFill>
                <a:latin typeface="Courier New"/>
                <a:cs typeface="Courier New"/>
              </a:rPr>
              <a:t>f"""Headline:</a:t>
            </a:r>
            <a:endParaRPr sz="2250">
              <a:latin typeface="Courier New"/>
              <a:cs typeface="Courier New"/>
            </a:endParaRPr>
          </a:p>
        </p:txBody>
      </p:sp>
      <p:sp>
        <p:nvSpPr>
          <p:cNvPr id="10" name="object 10"/>
          <p:cNvSpPr txBox="1"/>
          <p:nvPr/>
        </p:nvSpPr>
        <p:spPr>
          <a:xfrm>
            <a:off x="4605838" y="1883275"/>
            <a:ext cx="3623310" cy="368935"/>
          </a:xfrm>
          <a:prstGeom prst="rect">
            <a:avLst/>
          </a:prstGeom>
          <a:solidFill>
            <a:srgbClr val="F6F2EB"/>
          </a:solidFill>
        </p:spPr>
        <p:txBody>
          <a:bodyPr vert="horz" wrap="square" lIns="0" tIns="635" rIns="0" bIns="0" rtlCol="0">
            <a:spAutoFit/>
          </a:bodyPr>
          <a:lstStyle/>
          <a:p>
            <a:pPr marL="3175">
              <a:lnSpc>
                <a:spcPct val="100000"/>
              </a:lnSpc>
              <a:spcBef>
                <a:spcPts val="5"/>
              </a:spcBef>
            </a:pPr>
            <a:r>
              <a:rPr sz="2250" spc="-10" dirty="0">
                <a:solidFill>
                  <a:srgbClr val="04182D"/>
                </a:solidFill>
                <a:latin typeface="Courier New"/>
                <a:cs typeface="Courier New"/>
              </a:rPr>
              <a:t>{article[</a:t>
            </a:r>
            <a:r>
              <a:rPr sz="2250" spc="-10" dirty="0">
                <a:solidFill>
                  <a:srgbClr val="BE2F72"/>
                </a:solidFill>
                <a:latin typeface="Courier New"/>
                <a:cs typeface="Courier New"/>
              </a:rPr>
              <a:t>'headline'</a:t>
            </a:r>
            <a:r>
              <a:rPr sz="2250" spc="-10" dirty="0">
                <a:solidFill>
                  <a:srgbClr val="04182D"/>
                </a:solidFill>
                <a:latin typeface="Courier New"/>
                <a:cs typeface="Courier New"/>
              </a:rPr>
              <a:t>]}</a:t>
            </a:r>
            <a:endParaRPr sz="2250">
              <a:latin typeface="Courier New"/>
              <a:cs typeface="Courier New"/>
            </a:endParaRPr>
          </a:p>
        </p:txBody>
      </p:sp>
      <p:sp>
        <p:nvSpPr>
          <p:cNvPr id="11" name="object 11"/>
          <p:cNvSpPr txBox="1"/>
          <p:nvPr/>
        </p:nvSpPr>
        <p:spPr>
          <a:xfrm>
            <a:off x="642352" y="2361865"/>
            <a:ext cx="1057275" cy="369570"/>
          </a:xfrm>
          <a:prstGeom prst="rect">
            <a:avLst/>
          </a:prstGeom>
        </p:spPr>
        <p:txBody>
          <a:bodyPr vert="horz" wrap="square" lIns="0" tIns="13335" rIns="0" bIns="0" rtlCol="0">
            <a:spAutoFit/>
          </a:bodyPr>
          <a:lstStyle/>
          <a:p>
            <a:pPr marL="12700">
              <a:lnSpc>
                <a:spcPct val="100000"/>
              </a:lnSpc>
              <a:spcBef>
                <a:spcPts val="105"/>
              </a:spcBef>
            </a:pPr>
            <a:r>
              <a:rPr sz="2250" spc="-10" dirty="0">
                <a:solidFill>
                  <a:srgbClr val="BE2F72"/>
                </a:solidFill>
                <a:latin typeface="Courier New"/>
                <a:cs typeface="Courier New"/>
              </a:rPr>
              <a:t>Topic:</a:t>
            </a:r>
            <a:endParaRPr sz="2250">
              <a:latin typeface="Courier New"/>
              <a:cs typeface="Courier New"/>
            </a:endParaRPr>
          </a:p>
        </p:txBody>
      </p:sp>
      <p:sp>
        <p:nvSpPr>
          <p:cNvPr id="12" name="object 12"/>
          <p:cNvSpPr txBox="1"/>
          <p:nvPr/>
        </p:nvSpPr>
        <p:spPr>
          <a:xfrm>
            <a:off x="1862805" y="2374565"/>
            <a:ext cx="3091180" cy="368935"/>
          </a:xfrm>
          <a:prstGeom prst="rect">
            <a:avLst/>
          </a:prstGeom>
          <a:solidFill>
            <a:srgbClr val="F6F2EB"/>
          </a:solidFill>
        </p:spPr>
        <p:txBody>
          <a:bodyPr vert="horz" wrap="square" lIns="0" tIns="635" rIns="0" bIns="0" rtlCol="0">
            <a:spAutoFit/>
          </a:bodyPr>
          <a:lstStyle/>
          <a:p>
            <a:pPr>
              <a:lnSpc>
                <a:spcPct val="100000"/>
              </a:lnSpc>
              <a:spcBef>
                <a:spcPts val="5"/>
              </a:spcBef>
            </a:pPr>
            <a:r>
              <a:rPr sz="2250" spc="-10" dirty="0">
                <a:solidFill>
                  <a:srgbClr val="04182D"/>
                </a:solidFill>
                <a:latin typeface="Courier New"/>
                <a:cs typeface="Courier New"/>
              </a:rPr>
              <a:t>{article[</a:t>
            </a:r>
            <a:r>
              <a:rPr sz="2250" spc="-10" dirty="0">
                <a:solidFill>
                  <a:srgbClr val="BE2F72"/>
                </a:solidFill>
                <a:latin typeface="Courier New"/>
                <a:cs typeface="Courier New"/>
              </a:rPr>
              <a:t>'topic'</a:t>
            </a:r>
            <a:r>
              <a:rPr sz="2250" spc="-10" dirty="0">
                <a:solidFill>
                  <a:srgbClr val="04182D"/>
                </a:solidFill>
                <a:latin typeface="Courier New"/>
                <a:cs typeface="Courier New"/>
              </a:rPr>
              <a:t>]}</a:t>
            </a:r>
            <a:endParaRPr sz="2250">
              <a:latin typeface="Courier New"/>
              <a:cs typeface="Courier New"/>
            </a:endParaRPr>
          </a:p>
        </p:txBody>
      </p:sp>
      <p:sp>
        <p:nvSpPr>
          <p:cNvPr id="13" name="object 13"/>
          <p:cNvSpPr/>
          <p:nvPr/>
        </p:nvSpPr>
        <p:spPr>
          <a:xfrm>
            <a:off x="2374565" y="2865854"/>
            <a:ext cx="5506720" cy="368935"/>
          </a:xfrm>
          <a:custGeom>
            <a:avLst/>
            <a:gdLst/>
            <a:ahLst/>
            <a:cxnLst/>
            <a:rect l="l" t="t" r="r" b="b"/>
            <a:pathLst>
              <a:path w="5506720" h="368935">
                <a:moveTo>
                  <a:pt x="5506535" y="368467"/>
                </a:moveTo>
                <a:lnTo>
                  <a:pt x="0" y="368467"/>
                </a:lnTo>
                <a:lnTo>
                  <a:pt x="0" y="0"/>
                </a:lnTo>
                <a:lnTo>
                  <a:pt x="5506535" y="0"/>
                </a:lnTo>
                <a:lnTo>
                  <a:pt x="5506535" y="368467"/>
                </a:lnTo>
                <a:close/>
              </a:path>
            </a:pathLst>
          </a:custGeom>
          <a:solidFill>
            <a:srgbClr val="F6F2EB"/>
          </a:solidFill>
        </p:spPr>
        <p:txBody>
          <a:bodyPr wrap="square" lIns="0" tIns="0" rIns="0" bIns="0" rtlCol="0"/>
          <a:lstStyle/>
          <a:p>
            <a:endParaRPr/>
          </a:p>
        </p:txBody>
      </p:sp>
      <p:sp>
        <p:nvSpPr>
          <p:cNvPr id="14" name="object 14"/>
          <p:cNvSpPr txBox="1"/>
          <p:nvPr/>
        </p:nvSpPr>
        <p:spPr>
          <a:xfrm>
            <a:off x="642352" y="2853155"/>
            <a:ext cx="7762240" cy="36957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BE2F72"/>
                </a:solidFill>
                <a:latin typeface="Courier New"/>
                <a:cs typeface="Courier New"/>
              </a:rPr>
              <a:t>Keywords:</a:t>
            </a:r>
            <a:r>
              <a:rPr sz="2250" spc="-15" dirty="0">
                <a:solidFill>
                  <a:srgbClr val="BE2F72"/>
                </a:solidFill>
                <a:latin typeface="Courier New"/>
                <a:cs typeface="Courier New"/>
              </a:rPr>
              <a:t> </a:t>
            </a:r>
            <a:r>
              <a:rPr sz="2250" dirty="0">
                <a:solidFill>
                  <a:srgbClr val="04182D"/>
                </a:solidFill>
                <a:latin typeface="Courier New"/>
                <a:cs typeface="Courier New"/>
              </a:rPr>
              <a:t>{</a:t>
            </a:r>
            <a:r>
              <a:rPr sz="2250" dirty="0">
                <a:solidFill>
                  <a:srgbClr val="BE2F72"/>
                </a:solidFill>
                <a:latin typeface="Courier New"/>
                <a:cs typeface="Courier New"/>
              </a:rPr>
              <a:t>', </a:t>
            </a:r>
            <a:r>
              <a:rPr sz="2250" spc="-10" dirty="0">
                <a:solidFill>
                  <a:srgbClr val="BE2F72"/>
                </a:solidFill>
                <a:latin typeface="Courier New"/>
                <a:cs typeface="Courier New"/>
              </a:rPr>
              <a:t>'</a:t>
            </a:r>
            <a:r>
              <a:rPr sz="2250" spc="-10" dirty="0">
                <a:solidFill>
                  <a:srgbClr val="04182D"/>
                </a:solidFill>
                <a:latin typeface="Courier New"/>
                <a:cs typeface="Courier New"/>
              </a:rPr>
              <a:t>.join(article[</a:t>
            </a:r>
            <a:r>
              <a:rPr sz="2250" spc="-10" dirty="0">
                <a:solidFill>
                  <a:srgbClr val="BE2F72"/>
                </a:solidFill>
                <a:latin typeface="Courier New"/>
                <a:cs typeface="Courier New"/>
              </a:rPr>
              <a:t>'keywords'</a:t>
            </a:r>
            <a:r>
              <a:rPr sz="2250" spc="-10" dirty="0">
                <a:solidFill>
                  <a:srgbClr val="04182D"/>
                </a:solidFill>
                <a:latin typeface="Courier New"/>
                <a:cs typeface="Courier New"/>
              </a:rPr>
              <a:t>])}</a:t>
            </a:r>
            <a:r>
              <a:rPr sz="2250" spc="-10" dirty="0">
                <a:solidFill>
                  <a:srgbClr val="BE2F72"/>
                </a:solidFill>
                <a:latin typeface="Courier New"/>
                <a:cs typeface="Courier New"/>
              </a:rPr>
              <a:t>"""</a:t>
            </a:r>
            <a:endParaRPr sz="2250">
              <a:latin typeface="Courier New"/>
              <a:cs typeface="Courier New"/>
            </a:endParaRPr>
          </a:p>
        </p:txBody>
      </p:sp>
      <p:sp>
        <p:nvSpPr>
          <p:cNvPr id="15" name="object 15"/>
          <p:cNvSpPr txBox="1"/>
          <p:nvPr/>
        </p:nvSpPr>
        <p:spPr>
          <a:xfrm>
            <a:off x="11130740" y="3917615"/>
            <a:ext cx="1573530" cy="369570"/>
          </a:xfrm>
          <a:prstGeom prst="rect">
            <a:avLst/>
          </a:prstGeom>
        </p:spPr>
        <p:txBody>
          <a:bodyPr vert="horz" wrap="square" lIns="0" tIns="13335" rIns="0" bIns="0" rtlCol="0">
            <a:spAutoFit/>
          </a:bodyPr>
          <a:lstStyle/>
          <a:p>
            <a:pPr marL="12700">
              <a:lnSpc>
                <a:spcPct val="100000"/>
              </a:lnSpc>
              <a:spcBef>
                <a:spcPts val="105"/>
              </a:spcBef>
            </a:pPr>
            <a:r>
              <a:rPr sz="2250" spc="-10" dirty="0">
                <a:solidFill>
                  <a:srgbClr val="04182D"/>
                </a:solidFill>
                <a:latin typeface="Courier New"/>
                <a:cs typeface="Courier New"/>
              </a:rPr>
              <a:t>articles]</a:t>
            </a:r>
            <a:endParaRPr sz="2250">
              <a:latin typeface="Courier New"/>
              <a:cs typeface="Courier New"/>
            </a:endParaRPr>
          </a:p>
        </p:txBody>
      </p:sp>
      <p:sp>
        <p:nvSpPr>
          <p:cNvPr id="16" name="object 16"/>
          <p:cNvSpPr txBox="1"/>
          <p:nvPr/>
        </p:nvSpPr>
        <p:spPr>
          <a:xfrm>
            <a:off x="642352" y="3770228"/>
            <a:ext cx="10170795" cy="1499870"/>
          </a:xfrm>
          <a:prstGeom prst="rect">
            <a:avLst/>
          </a:prstGeom>
        </p:spPr>
        <p:txBody>
          <a:bodyPr vert="horz" wrap="square" lIns="0" tIns="12065" rIns="0" bIns="0" rtlCol="0">
            <a:spAutoFit/>
          </a:bodyPr>
          <a:lstStyle/>
          <a:p>
            <a:pPr marL="12700" marR="5080">
              <a:lnSpc>
                <a:spcPct val="143300"/>
              </a:lnSpc>
              <a:spcBef>
                <a:spcPts val="95"/>
              </a:spcBef>
              <a:tabLst>
                <a:tab pos="8609330" algn="l"/>
              </a:tabLst>
            </a:pPr>
            <a:r>
              <a:rPr sz="2250" dirty="0">
                <a:solidFill>
                  <a:srgbClr val="04182D"/>
                </a:solidFill>
                <a:latin typeface="Courier New"/>
                <a:cs typeface="Courier New"/>
              </a:rPr>
              <a:t>article_texts = </a:t>
            </a:r>
            <a:r>
              <a:rPr sz="2250" spc="-10" dirty="0">
                <a:solidFill>
                  <a:srgbClr val="04182D"/>
                </a:solidFill>
                <a:latin typeface="Courier New"/>
                <a:cs typeface="Courier New"/>
              </a:rPr>
              <a:t>[create_article_text(article)</a:t>
            </a:r>
            <a:r>
              <a:rPr sz="2250" dirty="0">
                <a:solidFill>
                  <a:srgbClr val="04182D"/>
                </a:solidFill>
                <a:latin typeface="Courier New"/>
                <a:cs typeface="Courier New"/>
              </a:rPr>
              <a:t>	</a:t>
            </a:r>
            <a:r>
              <a:rPr sz="2250" spc="-10" dirty="0">
                <a:solidFill>
                  <a:srgbClr val="04182D"/>
                </a:solidFill>
                <a:latin typeface="Courier New"/>
                <a:cs typeface="Courier New"/>
              </a:rPr>
              <a:t>article </a:t>
            </a:r>
            <a:r>
              <a:rPr sz="2250" dirty="0">
                <a:solidFill>
                  <a:srgbClr val="04182D"/>
                </a:solidFill>
                <a:latin typeface="Courier New"/>
                <a:cs typeface="Courier New"/>
              </a:rPr>
              <a:t>current_article_text = </a:t>
            </a:r>
            <a:r>
              <a:rPr sz="2250" spc="-10" dirty="0">
                <a:solidFill>
                  <a:srgbClr val="04182D"/>
                </a:solidFill>
                <a:latin typeface="Courier New"/>
                <a:cs typeface="Courier New"/>
              </a:rPr>
              <a:t>create_article_text(current_article) </a:t>
            </a:r>
            <a:r>
              <a:rPr sz="2250" spc="-10" dirty="0">
                <a:solidFill>
                  <a:srgbClr val="008600"/>
                </a:solidFill>
                <a:latin typeface="Courier New"/>
                <a:cs typeface="Courier New"/>
              </a:rPr>
              <a:t>print</a:t>
            </a:r>
            <a:r>
              <a:rPr sz="2250" spc="-10" dirty="0">
                <a:solidFill>
                  <a:srgbClr val="04182D"/>
                </a:solidFill>
                <a:latin typeface="Courier New"/>
                <a:cs typeface="Courier New"/>
              </a:rPr>
              <a:t>(current_article_text)</a:t>
            </a:r>
            <a:endParaRPr sz="2250">
              <a:latin typeface="Courier New"/>
              <a:cs typeface="Courier New"/>
            </a:endParaRPr>
          </a:p>
        </p:txBody>
      </p:sp>
      <p:sp>
        <p:nvSpPr>
          <p:cNvPr id="17" name="object 17"/>
          <p:cNvSpPr txBox="1"/>
          <p:nvPr/>
        </p:nvSpPr>
        <p:spPr>
          <a:xfrm>
            <a:off x="642352" y="5817267"/>
            <a:ext cx="10170795" cy="1499870"/>
          </a:xfrm>
          <a:prstGeom prst="rect">
            <a:avLst/>
          </a:prstGeom>
        </p:spPr>
        <p:txBody>
          <a:bodyPr vert="horz" wrap="square" lIns="0" tIns="12065" rIns="0" bIns="0" rtlCol="0">
            <a:spAutoFit/>
          </a:bodyPr>
          <a:lstStyle/>
          <a:p>
            <a:pPr marL="12700" marR="5080">
              <a:lnSpc>
                <a:spcPct val="143300"/>
              </a:lnSpc>
              <a:spcBef>
                <a:spcPts val="95"/>
              </a:spcBef>
            </a:pPr>
            <a:r>
              <a:rPr sz="2250" dirty="0">
                <a:solidFill>
                  <a:srgbClr val="FFFFFF"/>
                </a:solidFill>
                <a:latin typeface="Courier New"/>
                <a:cs typeface="Courier New"/>
              </a:rPr>
              <a:t>Headline: How NVIDIA GPUs Could Decide Who Wins the AI </a:t>
            </a:r>
            <a:r>
              <a:rPr sz="2250" spc="-20" dirty="0">
                <a:solidFill>
                  <a:srgbClr val="FFFFFF"/>
                </a:solidFill>
                <a:latin typeface="Courier New"/>
                <a:cs typeface="Courier New"/>
              </a:rPr>
              <a:t>Race </a:t>
            </a:r>
            <a:r>
              <a:rPr sz="2250" dirty="0">
                <a:solidFill>
                  <a:srgbClr val="FFFFFF"/>
                </a:solidFill>
                <a:latin typeface="Courier New"/>
                <a:cs typeface="Courier New"/>
              </a:rPr>
              <a:t>Topic: </a:t>
            </a:r>
            <a:r>
              <a:rPr sz="2250" spc="-20" dirty="0">
                <a:solidFill>
                  <a:srgbClr val="FFFFFF"/>
                </a:solidFill>
                <a:latin typeface="Courier New"/>
                <a:cs typeface="Courier New"/>
              </a:rPr>
              <a:t>Tech</a:t>
            </a:r>
            <a:endParaRPr sz="2250">
              <a:latin typeface="Courier New"/>
              <a:cs typeface="Courier New"/>
            </a:endParaRPr>
          </a:p>
          <a:p>
            <a:pPr marL="12700">
              <a:lnSpc>
                <a:spcPct val="100000"/>
              </a:lnSpc>
              <a:spcBef>
                <a:spcPts val="1170"/>
              </a:spcBef>
            </a:pPr>
            <a:r>
              <a:rPr sz="2250" dirty="0">
                <a:solidFill>
                  <a:srgbClr val="FFFFFF"/>
                </a:solidFill>
                <a:latin typeface="Courier New"/>
                <a:cs typeface="Courier New"/>
              </a:rPr>
              <a:t>Keywords: ai, business, </a:t>
            </a:r>
            <a:r>
              <a:rPr sz="2250" spc="-10" dirty="0">
                <a:solidFill>
                  <a:srgbClr val="FFFFFF"/>
                </a:solidFill>
                <a:latin typeface="Courier New"/>
                <a:cs typeface="Courier New"/>
              </a:rPr>
              <a:t>computers</a:t>
            </a:r>
            <a:endParaRPr sz="2250">
              <a:latin typeface="Courier New"/>
              <a:cs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140" dirty="0"/>
              <a:t>Creating </a:t>
            </a:r>
            <a:r>
              <a:rPr spc="-170" dirty="0"/>
              <a:t>Embeddings</a:t>
            </a:r>
          </a:p>
        </p:txBody>
      </p:sp>
      <p:pic>
        <p:nvPicPr>
          <p:cNvPr id="3" name="object 3"/>
          <p:cNvPicPr/>
          <p:nvPr/>
        </p:nvPicPr>
        <p:blipFill>
          <a:blip r:embed="rId2" cstate="print"/>
          <a:stretch>
            <a:fillRect/>
          </a:stretch>
        </p:blipFill>
        <p:spPr>
          <a:xfrm>
            <a:off x="491289" y="1166812"/>
            <a:ext cx="14574918" cy="4257841"/>
          </a:xfrm>
          <a:prstGeom prst="rect">
            <a:avLst/>
          </a:prstGeom>
        </p:spPr>
      </p:pic>
      <p:sp>
        <p:nvSpPr>
          <p:cNvPr id="4" name="object 4"/>
          <p:cNvSpPr/>
          <p:nvPr/>
        </p:nvSpPr>
        <p:spPr>
          <a:xfrm>
            <a:off x="491289" y="5670298"/>
            <a:ext cx="14575155" cy="1310640"/>
          </a:xfrm>
          <a:custGeom>
            <a:avLst/>
            <a:gdLst/>
            <a:ahLst/>
            <a:cxnLst/>
            <a:rect l="l" t="t" r="r" b="b"/>
            <a:pathLst>
              <a:path w="14575155" h="1310640">
                <a:moveTo>
                  <a:pt x="14498413" y="1310104"/>
                </a:moveTo>
                <a:lnTo>
                  <a:pt x="76505" y="1310104"/>
                </a:lnTo>
                <a:lnTo>
                  <a:pt x="71180" y="1309579"/>
                </a:lnTo>
                <a:lnTo>
                  <a:pt x="31920" y="1293317"/>
                </a:lnTo>
                <a:lnTo>
                  <a:pt x="4175" y="1254589"/>
                </a:lnTo>
                <a:lnTo>
                  <a:pt x="0" y="1233599"/>
                </a:lnTo>
                <a:lnTo>
                  <a:pt x="0" y="1228223"/>
                </a:lnTo>
                <a:lnTo>
                  <a:pt x="0" y="76505"/>
                </a:lnTo>
                <a:lnTo>
                  <a:pt x="16786" y="31920"/>
                </a:lnTo>
                <a:lnTo>
                  <a:pt x="55513" y="4175"/>
                </a:lnTo>
                <a:lnTo>
                  <a:pt x="76505" y="0"/>
                </a:lnTo>
                <a:lnTo>
                  <a:pt x="14498413" y="0"/>
                </a:lnTo>
                <a:lnTo>
                  <a:pt x="14542998" y="16785"/>
                </a:lnTo>
                <a:lnTo>
                  <a:pt x="14570742" y="55512"/>
                </a:lnTo>
                <a:lnTo>
                  <a:pt x="14574918" y="76505"/>
                </a:lnTo>
                <a:lnTo>
                  <a:pt x="14574918" y="1233599"/>
                </a:lnTo>
                <a:lnTo>
                  <a:pt x="14558132" y="1278184"/>
                </a:lnTo>
                <a:lnTo>
                  <a:pt x="14519404" y="1305928"/>
                </a:lnTo>
                <a:lnTo>
                  <a:pt x="14503737" y="1309579"/>
                </a:lnTo>
                <a:lnTo>
                  <a:pt x="14498413" y="1310104"/>
                </a:lnTo>
                <a:close/>
              </a:path>
            </a:pathLst>
          </a:custGeom>
          <a:solidFill>
            <a:srgbClr val="F6F2EB"/>
          </a:solidFill>
        </p:spPr>
        <p:txBody>
          <a:bodyPr wrap="square" lIns="0" tIns="0" rIns="0" bIns="0" rtlCol="0"/>
          <a:lstStyle/>
          <a:p>
            <a:endParaRPr/>
          </a:p>
        </p:txBody>
      </p:sp>
      <p:sp>
        <p:nvSpPr>
          <p:cNvPr id="5" name="object 5"/>
          <p:cNvSpPr txBox="1"/>
          <p:nvPr/>
        </p:nvSpPr>
        <p:spPr>
          <a:xfrm>
            <a:off x="986253" y="1231899"/>
            <a:ext cx="6375400" cy="2973705"/>
          </a:xfrm>
          <a:prstGeom prst="rect">
            <a:avLst/>
          </a:prstGeom>
        </p:spPr>
        <p:txBody>
          <a:bodyPr vert="horz" wrap="square" lIns="0" tIns="12065" rIns="0" bIns="0" rtlCol="0">
            <a:spAutoFit/>
          </a:bodyPr>
          <a:lstStyle/>
          <a:p>
            <a:pPr marL="12700" marR="335915" indent="3266440">
              <a:lnSpc>
                <a:spcPct val="143300"/>
              </a:lnSpc>
              <a:spcBef>
                <a:spcPts val="95"/>
              </a:spcBef>
            </a:pPr>
            <a:r>
              <a:rPr sz="2250" spc="-10" dirty="0">
                <a:solidFill>
                  <a:srgbClr val="04182D"/>
                </a:solidFill>
                <a:latin typeface="Courier New"/>
                <a:cs typeface="Courier New"/>
              </a:rPr>
              <a:t>(texts): </a:t>
            </a:r>
            <a:r>
              <a:rPr sz="2250" dirty="0">
                <a:solidFill>
                  <a:srgbClr val="04182D"/>
                </a:solidFill>
                <a:latin typeface="Courier New"/>
                <a:cs typeface="Courier New"/>
              </a:rPr>
              <a:t>response = </a:t>
            </a:r>
            <a:r>
              <a:rPr sz="2250" spc="-10" dirty="0">
                <a:solidFill>
                  <a:srgbClr val="04182D"/>
                </a:solidFill>
                <a:latin typeface="Courier New"/>
                <a:cs typeface="Courier New"/>
              </a:rPr>
              <a:t>openai.Embedding.create(</a:t>
            </a:r>
            <a:endParaRPr sz="2250">
              <a:latin typeface="Courier New"/>
              <a:cs typeface="Courier New"/>
            </a:endParaRPr>
          </a:p>
          <a:p>
            <a:pPr marL="356235" marR="680085">
              <a:lnSpc>
                <a:spcPct val="143300"/>
              </a:lnSpc>
            </a:pPr>
            <a:r>
              <a:rPr sz="2250" spc="-10" dirty="0">
                <a:solidFill>
                  <a:srgbClr val="04182D"/>
                </a:solidFill>
                <a:latin typeface="Courier New"/>
                <a:cs typeface="Courier New"/>
              </a:rPr>
              <a:t>model=</a:t>
            </a:r>
            <a:r>
              <a:rPr sz="2250" spc="-10" dirty="0">
                <a:solidFill>
                  <a:srgbClr val="BE2F72"/>
                </a:solidFill>
                <a:latin typeface="Courier New"/>
                <a:cs typeface="Courier New"/>
              </a:rPr>
              <a:t>"text-</a:t>
            </a:r>
            <a:r>
              <a:rPr sz="2250" dirty="0">
                <a:solidFill>
                  <a:srgbClr val="BE2F72"/>
                </a:solidFill>
                <a:latin typeface="Courier New"/>
                <a:cs typeface="Courier New"/>
              </a:rPr>
              <a:t>embedding-3-</a:t>
            </a:r>
            <a:r>
              <a:rPr sz="2250" spc="-10" dirty="0">
                <a:solidFill>
                  <a:srgbClr val="BE2F72"/>
                </a:solidFill>
                <a:latin typeface="Courier New"/>
                <a:cs typeface="Courier New"/>
              </a:rPr>
              <a:t>small"</a:t>
            </a:r>
            <a:r>
              <a:rPr sz="2250" spc="-10" dirty="0">
                <a:solidFill>
                  <a:srgbClr val="04182D"/>
                </a:solidFill>
                <a:latin typeface="Courier New"/>
                <a:cs typeface="Courier New"/>
              </a:rPr>
              <a:t>, </a:t>
            </a:r>
            <a:r>
              <a:rPr sz="2250" spc="-10" dirty="0">
                <a:solidFill>
                  <a:srgbClr val="008600"/>
                </a:solidFill>
                <a:latin typeface="Courier New"/>
                <a:cs typeface="Courier New"/>
              </a:rPr>
              <a:t>input</a:t>
            </a:r>
            <a:r>
              <a:rPr sz="2250" spc="-10" dirty="0">
                <a:solidFill>
                  <a:srgbClr val="04182D"/>
                </a:solidFill>
                <a:latin typeface="Courier New"/>
                <a:cs typeface="Courier New"/>
              </a:rPr>
              <a:t>=texts</a:t>
            </a:r>
            <a:endParaRPr sz="2250">
              <a:latin typeface="Courier New"/>
              <a:cs typeface="Courier New"/>
            </a:endParaRPr>
          </a:p>
          <a:p>
            <a:pPr marL="12700">
              <a:lnSpc>
                <a:spcPct val="100000"/>
              </a:lnSpc>
              <a:spcBef>
                <a:spcPts val="1170"/>
              </a:spcBef>
            </a:pPr>
            <a:r>
              <a:rPr sz="2250" spc="-50" dirty="0">
                <a:solidFill>
                  <a:srgbClr val="04182D"/>
                </a:solidFill>
                <a:latin typeface="Courier New"/>
                <a:cs typeface="Courier New"/>
              </a:rPr>
              <a:t>)</a:t>
            </a:r>
            <a:endParaRPr sz="2250">
              <a:latin typeface="Courier New"/>
              <a:cs typeface="Courier New"/>
            </a:endParaRPr>
          </a:p>
          <a:p>
            <a:pPr marL="12700">
              <a:lnSpc>
                <a:spcPct val="100000"/>
              </a:lnSpc>
              <a:spcBef>
                <a:spcPts val="1170"/>
              </a:spcBef>
            </a:pPr>
            <a:r>
              <a:rPr sz="2250" dirty="0">
                <a:solidFill>
                  <a:srgbClr val="04182D"/>
                </a:solidFill>
                <a:latin typeface="Courier New"/>
                <a:cs typeface="Courier New"/>
              </a:rPr>
              <a:t>response_dict = </a:t>
            </a:r>
            <a:r>
              <a:rPr sz="2250" spc="-10" dirty="0">
                <a:solidFill>
                  <a:srgbClr val="04182D"/>
                </a:solidFill>
                <a:latin typeface="Courier New"/>
                <a:cs typeface="Courier New"/>
              </a:rPr>
              <a:t>response.model_dump()</a:t>
            </a:r>
            <a:endParaRPr sz="2250">
              <a:latin typeface="Courier New"/>
              <a:cs typeface="Courier New"/>
            </a:endParaRPr>
          </a:p>
        </p:txBody>
      </p:sp>
      <p:sp>
        <p:nvSpPr>
          <p:cNvPr id="6" name="object 6"/>
          <p:cNvSpPr txBox="1"/>
          <p:nvPr/>
        </p:nvSpPr>
        <p:spPr>
          <a:xfrm>
            <a:off x="2189657" y="4818312"/>
            <a:ext cx="3120390" cy="369570"/>
          </a:xfrm>
          <a:prstGeom prst="rect">
            <a:avLst/>
          </a:prstGeom>
        </p:spPr>
        <p:txBody>
          <a:bodyPr vert="horz" wrap="square" lIns="0" tIns="13335" rIns="0" bIns="0" rtlCol="0">
            <a:spAutoFit/>
          </a:bodyPr>
          <a:lstStyle/>
          <a:p>
            <a:pPr marL="12700">
              <a:lnSpc>
                <a:spcPct val="100000"/>
              </a:lnSpc>
              <a:spcBef>
                <a:spcPts val="105"/>
              </a:spcBef>
            </a:pPr>
            <a:r>
              <a:rPr sz="2250" spc="-10" dirty="0">
                <a:solidFill>
                  <a:srgbClr val="04182D"/>
                </a:solidFill>
                <a:latin typeface="Courier New"/>
                <a:cs typeface="Courier New"/>
              </a:rPr>
              <a:t>[data[</a:t>
            </a:r>
            <a:r>
              <a:rPr sz="2250" spc="-10" dirty="0">
                <a:solidFill>
                  <a:srgbClr val="BE2F72"/>
                </a:solidFill>
                <a:latin typeface="Courier New"/>
                <a:cs typeface="Courier New"/>
              </a:rPr>
              <a:t>'embedding'</a:t>
            </a:r>
            <a:r>
              <a:rPr sz="2250" spc="-10" dirty="0">
                <a:solidFill>
                  <a:srgbClr val="04182D"/>
                </a:solidFill>
                <a:latin typeface="Courier New"/>
                <a:cs typeface="Courier New"/>
              </a:rPr>
              <a:t>]</a:t>
            </a:r>
            <a:endParaRPr sz="2250">
              <a:latin typeface="Courier New"/>
              <a:cs typeface="Courier New"/>
            </a:endParaRPr>
          </a:p>
        </p:txBody>
      </p:sp>
      <p:sp>
        <p:nvSpPr>
          <p:cNvPr id="7" name="object 7"/>
          <p:cNvSpPr txBox="1"/>
          <p:nvPr/>
        </p:nvSpPr>
        <p:spPr>
          <a:xfrm>
            <a:off x="6143961" y="4818312"/>
            <a:ext cx="713740" cy="369570"/>
          </a:xfrm>
          <a:prstGeom prst="rect">
            <a:avLst/>
          </a:prstGeom>
        </p:spPr>
        <p:txBody>
          <a:bodyPr vert="horz" wrap="square" lIns="0" tIns="13335" rIns="0" bIns="0" rtlCol="0">
            <a:spAutoFit/>
          </a:bodyPr>
          <a:lstStyle/>
          <a:p>
            <a:pPr marL="12700">
              <a:lnSpc>
                <a:spcPct val="100000"/>
              </a:lnSpc>
              <a:spcBef>
                <a:spcPts val="105"/>
              </a:spcBef>
            </a:pPr>
            <a:r>
              <a:rPr sz="2250" spc="-20" dirty="0">
                <a:solidFill>
                  <a:srgbClr val="04182D"/>
                </a:solidFill>
                <a:latin typeface="Courier New"/>
                <a:cs typeface="Courier New"/>
              </a:rPr>
              <a:t>data</a:t>
            </a:r>
            <a:endParaRPr sz="2250">
              <a:latin typeface="Courier New"/>
              <a:cs typeface="Courier New"/>
            </a:endParaRPr>
          </a:p>
        </p:txBody>
      </p:sp>
      <p:sp>
        <p:nvSpPr>
          <p:cNvPr id="8" name="object 8"/>
          <p:cNvSpPr txBox="1"/>
          <p:nvPr/>
        </p:nvSpPr>
        <p:spPr>
          <a:xfrm>
            <a:off x="7519316" y="4818312"/>
            <a:ext cx="3808095" cy="369570"/>
          </a:xfrm>
          <a:prstGeom prst="rect">
            <a:avLst/>
          </a:prstGeom>
        </p:spPr>
        <p:txBody>
          <a:bodyPr vert="horz" wrap="square" lIns="0" tIns="13335" rIns="0" bIns="0" rtlCol="0">
            <a:spAutoFit/>
          </a:bodyPr>
          <a:lstStyle/>
          <a:p>
            <a:pPr marL="12700">
              <a:lnSpc>
                <a:spcPct val="100000"/>
              </a:lnSpc>
              <a:spcBef>
                <a:spcPts val="105"/>
              </a:spcBef>
            </a:pPr>
            <a:r>
              <a:rPr sz="2250" spc="-10" dirty="0">
                <a:solidFill>
                  <a:srgbClr val="04182D"/>
                </a:solidFill>
                <a:latin typeface="Courier New"/>
                <a:cs typeface="Courier New"/>
              </a:rPr>
              <a:t>response_dict[</a:t>
            </a:r>
            <a:r>
              <a:rPr sz="2250" spc="-10" dirty="0">
                <a:solidFill>
                  <a:srgbClr val="BE2F72"/>
                </a:solidFill>
                <a:latin typeface="Courier New"/>
                <a:cs typeface="Courier New"/>
              </a:rPr>
              <a:t>'data'</a:t>
            </a:r>
            <a:r>
              <a:rPr sz="2250" spc="-10" dirty="0">
                <a:solidFill>
                  <a:srgbClr val="04182D"/>
                </a:solidFill>
                <a:latin typeface="Courier New"/>
                <a:cs typeface="Courier New"/>
              </a:rPr>
              <a:t>]]</a:t>
            </a:r>
            <a:endParaRPr sz="2250">
              <a:latin typeface="Courier New"/>
              <a:cs typeface="Courier New"/>
            </a:endParaRPr>
          </a:p>
        </p:txBody>
      </p:sp>
      <p:sp>
        <p:nvSpPr>
          <p:cNvPr id="9" name="object 9"/>
          <p:cNvSpPr txBox="1"/>
          <p:nvPr/>
        </p:nvSpPr>
        <p:spPr>
          <a:xfrm>
            <a:off x="642352" y="5735386"/>
            <a:ext cx="12233910" cy="1008380"/>
          </a:xfrm>
          <a:prstGeom prst="rect">
            <a:avLst/>
          </a:prstGeom>
        </p:spPr>
        <p:txBody>
          <a:bodyPr vert="horz" wrap="square" lIns="0" tIns="12065" rIns="0" bIns="0" rtlCol="0">
            <a:spAutoFit/>
          </a:bodyPr>
          <a:lstStyle/>
          <a:p>
            <a:pPr marL="12700" marR="5080">
              <a:lnSpc>
                <a:spcPct val="143300"/>
              </a:lnSpc>
              <a:spcBef>
                <a:spcPts val="95"/>
              </a:spcBef>
            </a:pPr>
            <a:r>
              <a:rPr sz="2250" dirty="0">
                <a:solidFill>
                  <a:srgbClr val="04182D"/>
                </a:solidFill>
                <a:latin typeface="Courier New"/>
                <a:cs typeface="Courier New"/>
              </a:rPr>
              <a:t>current_article_embeddings = </a:t>
            </a:r>
            <a:r>
              <a:rPr sz="2250" spc="-10" dirty="0">
                <a:solidFill>
                  <a:srgbClr val="04182D"/>
                </a:solidFill>
                <a:latin typeface="Courier New"/>
                <a:cs typeface="Courier New"/>
              </a:rPr>
              <a:t>create_embeddings(current_article_text)[</a:t>
            </a:r>
            <a:r>
              <a:rPr sz="2250" spc="-10" dirty="0">
                <a:solidFill>
                  <a:srgbClr val="BE2F72"/>
                </a:solidFill>
                <a:latin typeface="Courier New"/>
                <a:cs typeface="Courier New"/>
              </a:rPr>
              <a:t>0</a:t>
            </a:r>
            <a:r>
              <a:rPr sz="2250" spc="-10" dirty="0">
                <a:solidFill>
                  <a:srgbClr val="04182D"/>
                </a:solidFill>
                <a:latin typeface="Courier New"/>
                <a:cs typeface="Courier New"/>
              </a:rPr>
              <a:t>] </a:t>
            </a:r>
            <a:r>
              <a:rPr sz="2250" dirty="0">
                <a:solidFill>
                  <a:srgbClr val="04182D"/>
                </a:solidFill>
                <a:latin typeface="Courier New"/>
                <a:cs typeface="Courier New"/>
              </a:rPr>
              <a:t>article_embeddings = </a:t>
            </a:r>
            <a:r>
              <a:rPr sz="2250" spc="-10" dirty="0">
                <a:solidFill>
                  <a:srgbClr val="04182D"/>
                </a:solidFill>
                <a:latin typeface="Courier New"/>
                <a:cs typeface="Courier New"/>
              </a:rPr>
              <a:t>create_embeddings(article_texts)</a:t>
            </a:r>
            <a:endParaRPr sz="2250">
              <a:latin typeface="Courier New"/>
              <a:cs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91289" y="4871941"/>
            <a:ext cx="14575155" cy="2579370"/>
            <a:chOff x="491289" y="4871941"/>
            <a:chExt cx="14575155" cy="2579370"/>
          </a:xfrm>
        </p:grpSpPr>
        <p:sp>
          <p:nvSpPr>
            <p:cNvPr id="4" name="object 4"/>
            <p:cNvSpPr/>
            <p:nvPr/>
          </p:nvSpPr>
          <p:spPr>
            <a:xfrm>
              <a:off x="491289" y="4871941"/>
              <a:ext cx="14575155" cy="2579370"/>
            </a:xfrm>
            <a:custGeom>
              <a:avLst/>
              <a:gdLst/>
              <a:ahLst/>
              <a:cxnLst/>
              <a:rect l="l" t="t" r="r" b="b"/>
              <a:pathLst>
                <a:path w="14575155" h="2579370">
                  <a:moveTo>
                    <a:pt x="14498413" y="2579268"/>
                  </a:moveTo>
                  <a:lnTo>
                    <a:pt x="76505" y="2579268"/>
                  </a:lnTo>
                  <a:lnTo>
                    <a:pt x="71180" y="2578743"/>
                  </a:lnTo>
                  <a:lnTo>
                    <a:pt x="31920" y="2562482"/>
                  </a:lnTo>
                  <a:lnTo>
                    <a:pt x="4175" y="2523754"/>
                  </a:lnTo>
                  <a:lnTo>
                    <a:pt x="0" y="2502764"/>
                  </a:lnTo>
                  <a:lnTo>
                    <a:pt x="0" y="2497387"/>
                  </a:lnTo>
                  <a:lnTo>
                    <a:pt x="0" y="76505"/>
                  </a:lnTo>
                  <a:lnTo>
                    <a:pt x="16786" y="31919"/>
                  </a:lnTo>
                  <a:lnTo>
                    <a:pt x="55513" y="4175"/>
                  </a:lnTo>
                  <a:lnTo>
                    <a:pt x="76505" y="0"/>
                  </a:lnTo>
                  <a:lnTo>
                    <a:pt x="14498413" y="0"/>
                  </a:lnTo>
                  <a:lnTo>
                    <a:pt x="14542998" y="16785"/>
                  </a:lnTo>
                  <a:lnTo>
                    <a:pt x="14570742" y="55513"/>
                  </a:lnTo>
                  <a:lnTo>
                    <a:pt x="14574918" y="76505"/>
                  </a:lnTo>
                  <a:lnTo>
                    <a:pt x="14574918" y="2502764"/>
                  </a:lnTo>
                  <a:lnTo>
                    <a:pt x="14558132" y="2547348"/>
                  </a:lnTo>
                  <a:lnTo>
                    <a:pt x="14519404" y="2575093"/>
                  </a:lnTo>
                  <a:lnTo>
                    <a:pt x="14503737" y="2578743"/>
                  </a:lnTo>
                  <a:lnTo>
                    <a:pt x="14498413" y="2579268"/>
                  </a:lnTo>
                  <a:close/>
                </a:path>
              </a:pathLst>
            </a:custGeom>
            <a:solidFill>
              <a:srgbClr val="F6F2EB"/>
            </a:solidFill>
          </p:spPr>
          <p:txBody>
            <a:bodyPr wrap="square" lIns="0" tIns="0" rIns="0" bIns="0" rtlCol="0"/>
            <a:lstStyle/>
            <a:p>
              <a:endParaRPr/>
            </a:p>
          </p:txBody>
        </p:sp>
        <p:sp>
          <p:nvSpPr>
            <p:cNvPr id="5" name="object 5"/>
            <p:cNvSpPr/>
            <p:nvPr/>
          </p:nvSpPr>
          <p:spPr>
            <a:xfrm>
              <a:off x="661314" y="6046698"/>
              <a:ext cx="1586230" cy="220345"/>
            </a:xfrm>
            <a:custGeom>
              <a:avLst/>
              <a:gdLst/>
              <a:ahLst/>
              <a:cxnLst/>
              <a:rect l="l" t="t" r="r" b="b"/>
              <a:pathLst>
                <a:path w="1586230" h="220345">
                  <a:moveTo>
                    <a:pt x="139103" y="9410"/>
                  </a:moveTo>
                  <a:lnTo>
                    <a:pt x="87731" y="9410"/>
                  </a:lnTo>
                  <a:lnTo>
                    <a:pt x="78105" y="10121"/>
                  </a:lnTo>
                  <a:lnTo>
                    <a:pt x="46113" y="34531"/>
                  </a:lnTo>
                  <a:lnTo>
                    <a:pt x="43078" y="52158"/>
                  </a:lnTo>
                  <a:lnTo>
                    <a:pt x="43078" y="60833"/>
                  </a:lnTo>
                  <a:lnTo>
                    <a:pt x="0" y="60833"/>
                  </a:lnTo>
                  <a:lnTo>
                    <a:pt x="0" y="94119"/>
                  </a:lnTo>
                  <a:lnTo>
                    <a:pt x="43078" y="94119"/>
                  </a:lnTo>
                  <a:lnTo>
                    <a:pt x="43078" y="217233"/>
                  </a:lnTo>
                  <a:lnTo>
                    <a:pt x="78524" y="217233"/>
                  </a:lnTo>
                  <a:lnTo>
                    <a:pt x="78524" y="94119"/>
                  </a:lnTo>
                  <a:lnTo>
                    <a:pt x="139103" y="94119"/>
                  </a:lnTo>
                  <a:lnTo>
                    <a:pt x="139103" y="60833"/>
                  </a:lnTo>
                  <a:lnTo>
                    <a:pt x="78524" y="60833"/>
                  </a:lnTo>
                  <a:lnTo>
                    <a:pt x="78524" y="48780"/>
                  </a:lnTo>
                  <a:lnTo>
                    <a:pt x="79273" y="46482"/>
                  </a:lnTo>
                  <a:lnTo>
                    <a:pt x="82296" y="43446"/>
                  </a:lnTo>
                  <a:lnTo>
                    <a:pt x="84620" y="42684"/>
                  </a:lnTo>
                  <a:lnTo>
                    <a:pt x="139103" y="42684"/>
                  </a:lnTo>
                  <a:lnTo>
                    <a:pt x="139103" y="9410"/>
                  </a:lnTo>
                  <a:close/>
                </a:path>
                <a:path w="1586230" h="220345">
                  <a:moveTo>
                    <a:pt x="294500" y="117068"/>
                  </a:moveTo>
                  <a:lnTo>
                    <a:pt x="293433" y="103568"/>
                  </a:lnTo>
                  <a:lnTo>
                    <a:pt x="290245" y="91528"/>
                  </a:lnTo>
                  <a:lnTo>
                    <a:pt x="288429" y="87934"/>
                  </a:lnTo>
                  <a:lnTo>
                    <a:pt x="284924" y="80987"/>
                  </a:lnTo>
                  <a:lnTo>
                    <a:pt x="277469" y="71882"/>
                  </a:lnTo>
                  <a:lnTo>
                    <a:pt x="268249" y="64579"/>
                  </a:lnTo>
                  <a:lnTo>
                    <a:pt x="259118" y="60121"/>
                  </a:lnTo>
                  <a:lnTo>
                    <a:pt x="259118" y="107505"/>
                  </a:lnTo>
                  <a:lnTo>
                    <a:pt x="259118" y="167601"/>
                  </a:lnTo>
                  <a:lnTo>
                    <a:pt x="256794" y="174967"/>
                  </a:lnTo>
                  <a:lnTo>
                    <a:pt x="247548" y="184746"/>
                  </a:lnTo>
                  <a:lnTo>
                    <a:pt x="240766" y="187172"/>
                  </a:lnTo>
                  <a:lnTo>
                    <a:pt x="222834" y="187172"/>
                  </a:lnTo>
                  <a:lnTo>
                    <a:pt x="216039" y="184746"/>
                  </a:lnTo>
                  <a:lnTo>
                    <a:pt x="206832" y="174967"/>
                  </a:lnTo>
                  <a:lnTo>
                    <a:pt x="204533" y="167601"/>
                  </a:lnTo>
                  <a:lnTo>
                    <a:pt x="204533" y="107505"/>
                  </a:lnTo>
                  <a:lnTo>
                    <a:pt x="206832" y="100164"/>
                  </a:lnTo>
                  <a:lnTo>
                    <a:pt x="216039" y="90385"/>
                  </a:lnTo>
                  <a:lnTo>
                    <a:pt x="222834" y="87934"/>
                  </a:lnTo>
                  <a:lnTo>
                    <a:pt x="240766" y="87934"/>
                  </a:lnTo>
                  <a:lnTo>
                    <a:pt x="247548" y="90385"/>
                  </a:lnTo>
                  <a:lnTo>
                    <a:pt x="252145" y="95300"/>
                  </a:lnTo>
                  <a:lnTo>
                    <a:pt x="256794" y="100164"/>
                  </a:lnTo>
                  <a:lnTo>
                    <a:pt x="259118" y="60121"/>
                  </a:lnTo>
                  <a:lnTo>
                    <a:pt x="231825" y="55181"/>
                  </a:lnTo>
                  <a:lnTo>
                    <a:pt x="218186" y="56222"/>
                  </a:lnTo>
                  <a:lnTo>
                    <a:pt x="178638" y="80975"/>
                  </a:lnTo>
                  <a:lnTo>
                    <a:pt x="169075" y="157784"/>
                  </a:lnTo>
                  <a:lnTo>
                    <a:pt x="170141" y="171399"/>
                  </a:lnTo>
                  <a:lnTo>
                    <a:pt x="195300" y="210540"/>
                  </a:lnTo>
                  <a:lnTo>
                    <a:pt x="231825" y="219925"/>
                  </a:lnTo>
                  <a:lnTo>
                    <a:pt x="245427" y="218884"/>
                  </a:lnTo>
                  <a:lnTo>
                    <a:pt x="284924" y="194119"/>
                  </a:lnTo>
                  <a:lnTo>
                    <a:pt x="288404" y="187172"/>
                  </a:lnTo>
                  <a:lnTo>
                    <a:pt x="290245" y="183515"/>
                  </a:lnTo>
                  <a:lnTo>
                    <a:pt x="293433" y="171399"/>
                  </a:lnTo>
                  <a:lnTo>
                    <a:pt x="294500" y="157784"/>
                  </a:lnTo>
                  <a:lnTo>
                    <a:pt x="294500" y="117068"/>
                  </a:lnTo>
                  <a:close/>
                </a:path>
                <a:path w="1586230" h="220345">
                  <a:moveTo>
                    <a:pt x="462013" y="115227"/>
                  </a:moveTo>
                  <a:lnTo>
                    <a:pt x="446557" y="71551"/>
                  </a:lnTo>
                  <a:lnTo>
                    <a:pt x="405244" y="55181"/>
                  </a:lnTo>
                  <a:lnTo>
                    <a:pt x="389267" y="57353"/>
                  </a:lnTo>
                  <a:lnTo>
                    <a:pt x="377431" y="63855"/>
                  </a:lnTo>
                  <a:lnTo>
                    <a:pt x="369735" y="74714"/>
                  </a:lnTo>
                  <a:lnTo>
                    <a:pt x="366179" y="89903"/>
                  </a:lnTo>
                  <a:lnTo>
                    <a:pt x="371779" y="57873"/>
                  </a:lnTo>
                  <a:lnTo>
                    <a:pt x="336918" y="57873"/>
                  </a:lnTo>
                  <a:lnTo>
                    <a:pt x="336918" y="217233"/>
                  </a:lnTo>
                  <a:lnTo>
                    <a:pt x="372300" y="217233"/>
                  </a:lnTo>
                  <a:lnTo>
                    <a:pt x="372351" y="107289"/>
                  </a:lnTo>
                  <a:lnTo>
                    <a:pt x="374688" y="99923"/>
                  </a:lnTo>
                  <a:lnTo>
                    <a:pt x="379463" y="94703"/>
                  </a:lnTo>
                  <a:lnTo>
                    <a:pt x="383908" y="89903"/>
                  </a:lnTo>
                  <a:lnTo>
                    <a:pt x="384289" y="89484"/>
                  </a:lnTo>
                  <a:lnTo>
                    <a:pt x="390994" y="86880"/>
                  </a:lnTo>
                  <a:lnTo>
                    <a:pt x="408368" y="86880"/>
                  </a:lnTo>
                  <a:lnTo>
                    <a:pt x="415048" y="89446"/>
                  </a:lnTo>
                  <a:lnTo>
                    <a:pt x="419658" y="94576"/>
                  </a:lnTo>
                  <a:lnTo>
                    <a:pt x="424307" y="99707"/>
                  </a:lnTo>
                  <a:lnTo>
                    <a:pt x="426631" y="107289"/>
                  </a:lnTo>
                  <a:lnTo>
                    <a:pt x="426631" y="129692"/>
                  </a:lnTo>
                  <a:lnTo>
                    <a:pt x="462013" y="129692"/>
                  </a:lnTo>
                  <a:lnTo>
                    <a:pt x="462013" y="115227"/>
                  </a:lnTo>
                  <a:close/>
                </a:path>
                <a:path w="1586230" h="220345">
                  <a:moveTo>
                    <a:pt x="1390904" y="15519"/>
                  </a:moveTo>
                  <a:lnTo>
                    <a:pt x="1388732" y="10261"/>
                  </a:lnTo>
                  <a:lnTo>
                    <a:pt x="1380058" y="2057"/>
                  </a:lnTo>
                  <a:lnTo>
                    <a:pt x="1374533" y="0"/>
                  </a:lnTo>
                  <a:lnTo>
                    <a:pt x="1355725" y="0"/>
                  </a:lnTo>
                  <a:lnTo>
                    <a:pt x="1350200" y="2057"/>
                  </a:lnTo>
                  <a:lnTo>
                    <a:pt x="1341513" y="10261"/>
                  </a:lnTo>
                  <a:lnTo>
                    <a:pt x="1339342" y="15519"/>
                  </a:lnTo>
                  <a:lnTo>
                    <a:pt x="1339367" y="28498"/>
                  </a:lnTo>
                  <a:lnTo>
                    <a:pt x="1341475" y="33667"/>
                  </a:lnTo>
                  <a:lnTo>
                    <a:pt x="1345730" y="37617"/>
                  </a:lnTo>
                  <a:lnTo>
                    <a:pt x="1350022" y="41516"/>
                  </a:lnTo>
                  <a:lnTo>
                    <a:pt x="1355585" y="43472"/>
                  </a:lnTo>
                  <a:lnTo>
                    <a:pt x="1374444" y="43472"/>
                  </a:lnTo>
                  <a:lnTo>
                    <a:pt x="1379943" y="41516"/>
                  </a:lnTo>
                  <a:lnTo>
                    <a:pt x="1388719" y="33718"/>
                  </a:lnTo>
                  <a:lnTo>
                    <a:pt x="1390904" y="28498"/>
                  </a:lnTo>
                  <a:lnTo>
                    <a:pt x="1390904" y="15519"/>
                  </a:lnTo>
                  <a:close/>
                </a:path>
                <a:path w="1586230" h="220345">
                  <a:moveTo>
                    <a:pt x="1435366" y="183959"/>
                  </a:moveTo>
                  <a:lnTo>
                    <a:pt x="1385519" y="183959"/>
                  </a:lnTo>
                  <a:lnTo>
                    <a:pt x="1385519" y="57873"/>
                  </a:lnTo>
                  <a:lnTo>
                    <a:pt x="1304290" y="57873"/>
                  </a:lnTo>
                  <a:lnTo>
                    <a:pt x="1304290" y="91160"/>
                  </a:lnTo>
                  <a:lnTo>
                    <a:pt x="1350060" y="91160"/>
                  </a:lnTo>
                  <a:lnTo>
                    <a:pt x="1350060" y="183959"/>
                  </a:lnTo>
                  <a:lnTo>
                    <a:pt x="1297584" y="183959"/>
                  </a:lnTo>
                  <a:lnTo>
                    <a:pt x="1297584" y="217233"/>
                  </a:lnTo>
                  <a:lnTo>
                    <a:pt x="1435366" y="217233"/>
                  </a:lnTo>
                  <a:lnTo>
                    <a:pt x="1435366" y="183959"/>
                  </a:lnTo>
                  <a:close/>
                </a:path>
                <a:path w="1586230" h="220345">
                  <a:moveTo>
                    <a:pt x="1586166" y="111937"/>
                  </a:moveTo>
                  <a:lnTo>
                    <a:pt x="1571371" y="70764"/>
                  </a:lnTo>
                  <a:lnTo>
                    <a:pt x="1531848" y="55181"/>
                  </a:lnTo>
                  <a:lnTo>
                    <a:pt x="1522844" y="55765"/>
                  </a:lnTo>
                  <a:lnTo>
                    <a:pt x="1495869" y="70002"/>
                  </a:lnTo>
                  <a:lnTo>
                    <a:pt x="1497774" y="57873"/>
                  </a:lnTo>
                  <a:lnTo>
                    <a:pt x="1462392" y="57873"/>
                  </a:lnTo>
                  <a:lnTo>
                    <a:pt x="1462392" y="217233"/>
                  </a:lnTo>
                  <a:lnTo>
                    <a:pt x="1497774" y="217233"/>
                  </a:lnTo>
                  <a:lnTo>
                    <a:pt x="1497774" y="107467"/>
                  </a:lnTo>
                  <a:lnTo>
                    <a:pt x="1500149" y="99923"/>
                  </a:lnTo>
                  <a:lnTo>
                    <a:pt x="1507858" y="91414"/>
                  </a:lnTo>
                  <a:lnTo>
                    <a:pt x="1509610" y="89484"/>
                  </a:lnTo>
                  <a:lnTo>
                    <a:pt x="1516253" y="86880"/>
                  </a:lnTo>
                  <a:lnTo>
                    <a:pt x="1532915" y="86880"/>
                  </a:lnTo>
                  <a:lnTo>
                    <a:pt x="1539252" y="89293"/>
                  </a:lnTo>
                  <a:lnTo>
                    <a:pt x="1543812" y="94119"/>
                  </a:lnTo>
                  <a:lnTo>
                    <a:pt x="1548422" y="98894"/>
                  </a:lnTo>
                  <a:lnTo>
                    <a:pt x="1550720" y="105740"/>
                  </a:lnTo>
                  <a:lnTo>
                    <a:pt x="1550720" y="217233"/>
                  </a:lnTo>
                  <a:lnTo>
                    <a:pt x="1586166" y="217233"/>
                  </a:lnTo>
                  <a:lnTo>
                    <a:pt x="1586166" y="111937"/>
                  </a:lnTo>
                  <a:close/>
                </a:path>
              </a:pathLst>
            </a:custGeom>
            <a:solidFill>
              <a:srgbClr val="007BB5"/>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491289" y="1166800"/>
            <a:ext cx="14574918" cy="3459496"/>
          </a:xfrm>
          <a:prstGeom prst="rect">
            <a:avLst/>
          </a:prstGeom>
        </p:spPr>
      </p:pic>
      <p:sp>
        <p:nvSpPr>
          <p:cNvPr id="7" name="object 7"/>
          <p:cNvSpPr txBox="1"/>
          <p:nvPr/>
        </p:nvSpPr>
        <p:spPr>
          <a:xfrm>
            <a:off x="632437" y="1228449"/>
            <a:ext cx="11175365" cy="6003290"/>
          </a:xfrm>
          <a:prstGeom prst="rect">
            <a:avLst/>
          </a:prstGeom>
        </p:spPr>
        <p:txBody>
          <a:bodyPr vert="horz" wrap="square" lIns="0" tIns="142240" rIns="0" bIns="0" rtlCol="0">
            <a:spAutoFit/>
          </a:bodyPr>
          <a:lstStyle/>
          <a:p>
            <a:pPr marL="2920365">
              <a:lnSpc>
                <a:spcPct val="100000"/>
              </a:lnSpc>
              <a:spcBef>
                <a:spcPts val="1120"/>
              </a:spcBef>
            </a:pPr>
            <a:r>
              <a:rPr sz="2100" dirty="0">
                <a:solidFill>
                  <a:srgbClr val="04182D"/>
                </a:solidFill>
                <a:latin typeface="Courier New"/>
                <a:cs typeface="Courier New"/>
              </a:rPr>
              <a:t>(query_vector,</a:t>
            </a:r>
            <a:r>
              <a:rPr sz="2100" spc="-60" dirty="0">
                <a:solidFill>
                  <a:srgbClr val="04182D"/>
                </a:solidFill>
                <a:latin typeface="Courier New"/>
                <a:cs typeface="Courier New"/>
              </a:rPr>
              <a:t> </a:t>
            </a:r>
            <a:r>
              <a:rPr sz="2100" dirty="0">
                <a:solidFill>
                  <a:srgbClr val="04182D"/>
                </a:solidFill>
                <a:latin typeface="Courier New"/>
                <a:cs typeface="Courier New"/>
              </a:rPr>
              <a:t>embeddings,</a:t>
            </a:r>
            <a:r>
              <a:rPr sz="2100" spc="-45" dirty="0">
                <a:solidFill>
                  <a:srgbClr val="04182D"/>
                </a:solidFill>
                <a:latin typeface="Courier New"/>
                <a:cs typeface="Courier New"/>
              </a:rPr>
              <a:t> </a:t>
            </a:r>
            <a:r>
              <a:rPr sz="2100" spc="-10" dirty="0">
                <a:solidFill>
                  <a:srgbClr val="04182D"/>
                </a:solidFill>
                <a:latin typeface="Courier New"/>
                <a:cs typeface="Courier New"/>
              </a:rPr>
              <a:t>n=</a:t>
            </a:r>
            <a:r>
              <a:rPr sz="2100" spc="-10" dirty="0">
                <a:solidFill>
                  <a:srgbClr val="BE2F72"/>
                </a:solidFill>
                <a:latin typeface="Courier New"/>
                <a:cs typeface="Courier New"/>
              </a:rPr>
              <a:t>3</a:t>
            </a:r>
            <a:r>
              <a:rPr sz="2100" spc="-10" dirty="0">
                <a:solidFill>
                  <a:srgbClr val="04182D"/>
                </a:solidFill>
                <a:latin typeface="Courier New"/>
                <a:cs typeface="Courier New"/>
              </a:rPr>
              <a:t>):</a:t>
            </a:r>
            <a:endParaRPr sz="2100" dirty="0">
              <a:latin typeface="Courier New"/>
              <a:cs typeface="Courier New"/>
            </a:endParaRPr>
          </a:p>
          <a:p>
            <a:pPr marL="335280">
              <a:lnSpc>
                <a:spcPct val="100000"/>
              </a:lnSpc>
              <a:spcBef>
                <a:spcPts val="1025"/>
              </a:spcBef>
            </a:pPr>
            <a:r>
              <a:rPr sz="2100" dirty="0">
                <a:solidFill>
                  <a:srgbClr val="04182D"/>
                </a:solidFill>
                <a:latin typeface="Courier New"/>
                <a:cs typeface="Courier New"/>
              </a:rPr>
              <a:t>distances</a:t>
            </a:r>
            <a:r>
              <a:rPr sz="2100" spc="-20" dirty="0">
                <a:solidFill>
                  <a:srgbClr val="04182D"/>
                </a:solidFill>
                <a:latin typeface="Courier New"/>
                <a:cs typeface="Courier New"/>
              </a:rPr>
              <a:t> </a:t>
            </a:r>
            <a:r>
              <a:rPr sz="2100" dirty="0">
                <a:solidFill>
                  <a:srgbClr val="04182D"/>
                </a:solidFill>
                <a:latin typeface="Courier New"/>
                <a:cs typeface="Courier New"/>
              </a:rPr>
              <a:t>=</a:t>
            </a:r>
            <a:r>
              <a:rPr sz="2100" spc="-10" dirty="0">
                <a:solidFill>
                  <a:srgbClr val="04182D"/>
                </a:solidFill>
                <a:latin typeface="Courier New"/>
                <a:cs typeface="Courier New"/>
              </a:rPr>
              <a:t> </a:t>
            </a:r>
            <a:r>
              <a:rPr sz="2100" spc="-25" dirty="0">
                <a:solidFill>
                  <a:srgbClr val="04182D"/>
                </a:solidFill>
                <a:latin typeface="Courier New"/>
                <a:cs typeface="Courier New"/>
              </a:rPr>
              <a:t>[]</a:t>
            </a:r>
            <a:endParaRPr sz="2100" dirty="0">
              <a:latin typeface="Courier New"/>
              <a:cs typeface="Courier New"/>
            </a:endParaRPr>
          </a:p>
          <a:p>
            <a:pPr marL="981710">
              <a:lnSpc>
                <a:spcPct val="100000"/>
              </a:lnSpc>
              <a:spcBef>
                <a:spcPts val="1025"/>
              </a:spcBef>
              <a:tabLst>
                <a:tab pos="4213225" algn="l"/>
              </a:tabLst>
            </a:pPr>
            <a:r>
              <a:rPr sz="2100" dirty="0">
                <a:solidFill>
                  <a:srgbClr val="04182D"/>
                </a:solidFill>
                <a:latin typeface="Courier New"/>
                <a:cs typeface="Courier New"/>
              </a:rPr>
              <a:t>index,</a:t>
            </a:r>
            <a:r>
              <a:rPr sz="2100" spc="-15" dirty="0">
                <a:solidFill>
                  <a:srgbClr val="04182D"/>
                </a:solidFill>
                <a:latin typeface="Courier New"/>
                <a:cs typeface="Courier New"/>
              </a:rPr>
              <a:t> </a:t>
            </a:r>
            <a:r>
              <a:rPr sz="2100" spc="-10" dirty="0">
                <a:solidFill>
                  <a:srgbClr val="04182D"/>
                </a:solidFill>
                <a:latin typeface="Courier New"/>
                <a:cs typeface="Courier New"/>
              </a:rPr>
              <a:t>embedding</a:t>
            </a:r>
            <a:r>
              <a:rPr sz="2100" dirty="0">
                <a:solidFill>
                  <a:srgbClr val="04182D"/>
                </a:solidFill>
                <a:latin typeface="Courier New"/>
                <a:cs typeface="Courier New"/>
              </a:rPr>
              <a:t>	</a:t>
            </a:r>
            <a:r>
              <a:rPr sz="2100" spc="-10" dirty="0">
                <a:solidFill>
                  <a:srgbClr val="008600"/>
                </a:solidFill>
                <a:latin typeface="Courier New"/>
                <a:cs typeface="Courier New"/>
              </a:rPr>
              <a:t>enumerate</a:t>
            </a:r>
            <a:r>
              <a:rPr sz="2100" spc="-10" dirty="0">
                <a:solidFill>
                  <a:srgbClr val="04182D"/>
                </a:solidFill>
                <a:latin typeface="Courier New"/>
                <a:cs typeface="Courier New"/>
              </a:rPr>
              <a:t>(embeddings):</a:t>
            </a:r>
            <a:endParaRPr sz="2100" dirty="0">
              <a:latin typeface="Courier New"/>
              <a:cs typeface="Courier New"/>
            </a:endParaRPr>
          </a:p>
          <a:p>
            <a:pPr marL="658495" marR="1620520">
              <a:lnSpc>
                <a:spcPct val="140700"/>
              </a:lnSpc>
              <a:spcBef>
                <a:spcPts val="5"/>
              </a:spcBef>
            </a:pPr>
            <a:r>
              <a:rPr sz="2100" dirty="0">
                <a:solidFill>
                  <a:srgbClr val="04182D"/>
                </a:solidFill>
                <a:latin typeface="Courier New"/>
                <a:cs typeface="Courier New"/>
              </a:rPr>
              <a:t>dist</a:t>
            </a:r>
            <a:r>
              <a:rPr sz="2100" spc="-65" dirty="0">
                <a:solidFill>
                  <a:srgbClr val="04182D"/>
                </a:solidFill>
                <a:latin typeface="Courier New"/>
                <a:cs typeface="Courier New"/>
              </a:rPr>
              <a:t> </a:t>
            </a:r>
            <a:r>
              <a:rPr sz="2100" dirty="0">
                <a:solidFill>
                  <a:srgbClr val="04182D"/>
                </a:solidFill>
                <a:latin typeface="Courier New"/>
                <a:cs typeface="Courier New"/>
              </a:rPr>
              <a:t>=</a:t>
            </a:r>
            <a:r>
              <a:rPr sz="2100" spc="-55" dirty="0">
                <a:solidFill>
                  <a:srgbClr val="04182D"/>
                </a:solidFill>
                <a:latin typeface="Courier New"/>
                <a:cs typeface="Courier New"/>
              </a:rPr>
              <a:t> </a:t>
            </a:r>
            <a:r>
              <a:rPr sz="2100" dirty="0">
                <a:solidFill>
                  <a:srgbClr val="04182D"/>
                </a:solidFill>
                <a:latin typeface="Courier New"/>
                <a:cs typeface="Courier New"/>
              </a:rPr>
              <a:t>spatial.distance.cosine(query_vector,</a:t>
            </a:r>
            <a:r>
              <a:rPr sz="2100" spc="-55" dirty="0">
                <a:solidFill>
                  <a:srgbClr val="04182D"/>
                </a:solidFill>
                <a:latin typeface="Courier New"/>
                <a:cs typeface="Courier New"/>
              </a:rPr>
              <a:t> </a:t>
            </a:r>
            <a:r>
              <a:rPr sz="2100" spc="-10" dirty="0">
                <a:solidFill>
                  <a:srgbClr val="04182D"/>
                </a:solidFill>
                <a:latin typeface="Courier New"/>
                <a:cs typeface="Courier New"/>
              </a:rPr>
              <a:t>embedding) </a:t>
            </a:r>
            <a:r>
              <a:rPr sz="2100" dirty="0">
                <a:solidFill>
                  <a:srgbClr val="04182D"/>
                </a:solidFill>
                <a:latin typeface="Courier New"/>
                <a:cs typeface="Courier New"/>
              </a:rPr>
              <a:t>distances.append({</a:t>
            </a:r>
            <a:r>
              <a:rPr sz="2100" dirty="0">
                <a:solidFill>
                  <a:srgbClr val="BE2F72"/>
                </a:solidFill>
                <a:latin typeface="Courier New"/>
                <a:cs typeface="Courier New"/>
              </a:rPr>
              <a:t>"distance"</a:t>
            </a:r>
            <a:r>
              <a:rPr sz="2100" dirty="0">
                <a:solidFill>
                  <a:srgbClr val="04182D"/>
                </a:solidFill>
                <a:latin typeface="Courier New"/>
                <a:cs typeface="Courier New"/>
              </a:rPr>
              <a:t>:</a:t>
            </a:r>
            <a:r>
              <a:rPr sz="2100" spc="-65" dirty="0">
                <a:solidFill>
                  <a:srgbClr val="04182D"/>
                </a:solidFill>
                <a:latin typeface="Courier New"/>
                <a:cs typeface="Courier New"/>
              </a:rPr>
              <a:t> </a:t>
            </a:r>
            <a:r>
              <a:rPr sz="2100" dirty="0">
                <a:solidFill>
                  <a:srgbClr val="04182D"/>
                </a:solidFill>
                <a:latin typeface="Courier New"/>
                <a:cs typeface="Courier New"/>
              </a:rPr>
              <a:t>dist,</a:t>
            </a:r>
            <a:r>
              <a:rPr sz="2100" spc="-55" dirty="0">
                <a:solidFill>
                  <a:srgbClr val="04182D"/>
                </a:solidFill>
                <a:latin typeface="Courier New"/>
                <a:cs typeface="Courier New"/>
              </a:rPr>
              <a:t> </a:t>
            </a:r>
            <a:r>
              <a:rPr sz="2100" dirty="0">
                <a:solidFill>
                  <a:srgbClr val="BE2F72"/>
                </a:solidFill>
                <a:latin typeface="Courier New"/>
                <a:cs typeface="Courier New"/>
              </a:rPr>
              <a:t>"index"</a:t>
            </a:r>
            <a:r>
              <a:rPr sz="2100" dirty="0">
                <a:solidFill>
                  <a:srgbClr val="04182D"/>
                </a:solidFill>
                <a:latin typeface="Courier New"/>
                <a:cs typeface="Courier New"/>
              </a:rPr>
              <a:t>:</a:t>
            </a:r>
            <a:r>
              <a:rPr sz="2100" spc="-55" dirty="0">
                <a:solidFill>
                  <a:srgbClr val="04182D"/>
                </a:solidFill>
                <a:latin typeface="Courier New"/>
                <a:cs typeface="Courier New"/>
              </a:rPr>
              <a:t> </a:t>
            </a:r>
            <a:r>
              <a:rPr sz="2100" spc="-10" dirty="0">
                <a:solidFill>
                  <a:srgbClr val="04182D"/>
                </a:solidFill>
                <a:latin typeface="Courier New"/>
                <a:cs typeface="Courier New"/>
              </a:rPr>
              <a:t>index})</a:t>
            </a:r>
            <a:endParaRPr sz="2100" dirty="0">
              <a:latin typeface="Courier New"/>
              <a:cs typeface="Courier New"/>
            </a:endParaRPr>
          </a:p>
          <a:p>
            <a:pPr marL="1466215" marR="328295" indent="-1130935">
              <a:lnSpc>
                <a:spcPct val="140700"/>
              </a:lnSpc>
              <a:tabLst>
                <a:tab pos="8091170" algn="l"/>
              </a:tabLst>
            </a:pPr>
            <a:r>
              <a:rPr sz="2100" dirty="0">
                <a:solidFill>
                  <a:srgbClr val="04182D"/>
                </a:solidFill>
                <a:latin typeface="Courier New"/>
                <a:cs typeface="Courier New"/>
              </a:rPr>
              <a:t>distances_sorted</a:t>
            </a:r>
            <a:r>
              <a:rPr sz="2100" spc="-55" dirty="0">
                <a:solidFill>
                  <a:srgbClr val="04182D"/>
                </a:solidFill>
                <a:latin typeface="Courier New"/>
                <a:cs typeface="Courier New"/>
              </a:rPr>
              <a:t> </a:t>
            </a:r>
            <a:r>
              <a:rPr sz="2100" dirty="0">
                <a:solidFill>
                  <a:srgbClr val="04182D"/>
                </a:solidFill>
                <a:latin typeface="Courier New"/>
                <a:cs typeface="Courier New"/>
              </a:rPr>
              <a:t>=</a:t>
            </a:r>
            <a:r>
              <a:rPr sz="2100" spc="-40" dirty="0">
                <a:solidFill>
                  <a:srgbClr val="04182D"/>
                </a:solidFill>
                <a:latin typeface="Courier New"/>
                <a:cs typeface="Courier New"/>
              </a:rPr>
              <a:t> </a:t>
            </a:r>
            <a:r>
              <a:rPr sz="2100" dirty="0">
                <a:solidFill>
                  <a:srgbClr val="008600"/>
                </a:solidFill>
                <a:latin typeface="Courier New"/>
                <a:cs typeface="Courier New"/>
              </a:rPr>
              <a:t>sorted</a:t>
            </a:r>
            <a:r>
              <a:rPr sz="2100" dirty="0">
                <a:solidFill>
                  <a:srgbClr val="04182D"/>
                </a:solidFill>
                <a:latin typeface="Courier New"/>
                <a:cs typeface="Courier New"/>
              </a:rPr>
              <a:t>(distances,</a:t>
            </a:r>
            <a:r>
              <a:rPr sz="2100" spc="-40" dirty="0">
                <a:solidFill>
                  <a:srgbClr val="04182D"/>
                </a:solidFill>
                <a:latin typeface="Courier New"/>
                <a:cs typeface="Courier New"/>
              </a:rPr>
              <a:t> </a:t>
            </a:r>
            <a:r>
              <a:rPr sz="2100" spc="-20" dirty="0">
                <a:solidFill>
                  <a:srgbClr val="04182D"/>
                </a:solidFill>
                <a:latin typeface="Courier New"/>
                <a:cs typeface="Courier New"/>
              </a:rPr>
              <a:t>key=</a:t>
            </a:r>
            <a:r>
              <a:rPr sz="2100" dirty="0">
                <a:solidFill>
                  <a:srgbClr val="04182D"/>
                </a:solidFill>
                <a:latin typeface="Courier New"/>
                <a:cs typeface="Courier New"/>
              </a:rPr>
              <a:t>	x:</a:t>
            </a:r>
            <a:r>
              <a:rPr sz="2100" spc="-5" dirty="0">
                <a:solidFill>
                  <a:srgbClr val="04182D"/>
                </a:solidFill>
                <a:latin typeface="Courier New"/>
                <a:cs typeface="Courier New"/>
              </a:rPr>
              <a:t> </a:t>
            </a:r>
            <a:r>
              <a:rPr sz="2100" spc="-10" dirty="0">
                <a:solidFill>
                  <a:srgbClr val="04182D"/>
                </a:solidFill>
                <a:latin typeface="Courier New"/>
                <a:cs typeface="Courier New"/>
              </a:rPr>
              <a:t>x[</a:t>
            </a:r>
            <a:r>
              <a:rPr sz="2100" spc="-10" dirty="0">
                <a:solidFill>
                  <a:srgbClr val="BE2F72"/>
                </a:solidFill>
                <a:latin typeface="Courier New"/>
                <a:cs typeface="Courier New"/>
              </a:rPr>
              <a:t>"distance"</a:t>
            </a:r>
            <a:r>
              <a:rPr sz="2100" spc="-10" dirty="0">
                <a:solidFill>
                  <a:srgbClr val="04182D"/>
                </a:solidFill>
                <a:latin typeface="Courier New"/>
                <a:cs typeface="Courier New"/>
              </a:rPr>
              <a:t>]) distances_sorted[</a:t>
            </a:r>
            <a:r>
              <a:rPr sz="2100" spc="-10" dirty="0">
                <a:solidFill>
                  <a:srgbClr val="BE2F72"/>
                </a:solidFill>
                <a:latin typeface="Courier New"/>
                <a:cs typeface="Courier New"/>
              </a:rPr>
              <a:t>0</a:t>
            </a:r>
            <a:r>
              <a:rPr sz="2100" spc="-10" dirty="0">
                <a:solidFill>
                  <a:srgbClr val="04182D"/>
                </a:solidFill>
                <a:latin typeface="Courier New"/>
                <a:cs typeface="Courier New"/>
              </a:rPr>
              <a:t>:n]</a:t>
            </a:r>
            <a:endParaRPr sz="2100" dirty="0">
              <a:latin typeface="Courier New"/>
              <a:cs typeface="Courier New"/>
            </a:endParaRPr>
          </a:p>
          <a:p>
            <a:pPr marL="658495" marR="5080" indent="-646430">
              <a:lnSpc>
                <a:spcPct val="281400"/>
              </a:lnSpc>
              <a:spcBef>
                <a:spcPts val="965"/>
              </a:spcBef>
              <a:tabLst>
                <a:tab pos="1789430" algn="l"/>
              </a:tabLst>
            </a:pPr>
            <a:r>
              <a:rPr sz="2100" dirty="0">
                <a:solidFill>
                  <a:srgbClr val="04182D"/>
                </a:solidFill>
                <a:latin typeface="Courier New"/>
                <a:cs typeface="Courier New"/>
              </a:rPr>
              <a:t>hits</a:t>
            </a:r>
            <a:r>
              <a:rPr sz="2100" spc="-75" dirty="0">
                <a:solidFill>
                  <a:srgbClr val="04182D"/>
                </a:solidFill>
                <a:latin typeface="Courier New"/>
                <a:cs typeface="Courier New"/>
              </a:rPr>
              <a:t> </a:t>
            </a:r>
            <a:r>
              <a:rPr sz="2100" dirty="0">
                <a:solidFill>
                  <a:srgbClr val="04182D"/>
                </a:solidFill>
                <a:latin typeface="Courier New"/>
                <a:cs typeface="Courier New"/>
              </a:rPr>
              <a:t>=</a:t>
            </a:r>
            <a:r>
              <a:rPr sz="2100" spc="-65" dirty="0">
                <a:solidFill>
                  <a:srgbClr val="04182D"/>
                </a:solidFill>
                <a:latin typeface="Courier New"/>
                <a:cs typeface="Courier New"/>
              </a:rPr>
              <a:t> </a:t>
            </a:r>
            <a:r>
              <a:rPr sz="2100" dirty="0">
                <a:solidFill>
                  <a:srgbClr val="04182D"/>
                </a:solidFill>
                <a:latin typeface="Courier New"/>
                <a:cs typeface="Courier New"/>
              </a:rPr>
              <a:t>find_n_closest(current_article_embeddings,</a:t>
            </a:r>
            <a:r>
              <a:rPr sz="2100" spc="-60" dirty="0">
                <a:solidFill>
                  <a:srgbClr val="04182D"/>
                </a:solidFill>
                <a:latin typeface="Courier New"/>
                <a:cs typeface="Courier New"/>
              </a:rPr>
              <a:t> </a:t>
            </a:r>
            <a:r>
              <a:rPr sz="2100" spc="-10" dirty="0">
                <a:solidFill>
                  <a:srgbClr val="04182D"/>
                </a:solidFill>
                <a:latin typeface="Courier New"/>
                <a:cs typeface="Courier New"/>
              </a:rPr>
              <a:t>article_embeddings) </a:t>
            </a:r>
            <a:r>
              <a:rPr sz="2100" spc="-25" dirty="0">
                <a:solidFill>
                  <a:srgbClr val="04182D"/>
                </a:solidFill>
                <a:latin typeface="Courier New"/>
                <a:cs typeface="Courier New"/>
              </a:rPr>
              <a:t>hit</a:t>
            </a:r>
            <a:r>
              <a:rPr sz="2100" dirty="0">
                <a:solidFill>
                  <a:srgbClr val="04182D"/>
                </a:solidFill>
                <a:latin typeface="Courier New"/>
                <a:cs typeface="Courier New"/>
              </a:rPr>
              <a:t>	</a:t>
            </a:r>
            <a:r>
              <a:rPr sz="2100" spc="-10" dirty="0">
                <a:solidFill>
                  <a:srgbClr val="04182D"/>
                </a:solidFill>
                <a:latin typeface="Courier New"/>
                <a:cs typeface="Courier New"/>
              </a:rPr>
              <a:t>hits:</a:t>
            </a:r>
            <a:endParaRPr sz="2100" dirty="0">
              <a:latin typeface="Courier New"/>
              <a:cs typeface="Courier New"/>
            </a:endParaRPr>
          </a:p>
          <a:p>
            <a:pPr marL="335280" marR="5661025">
              <a:lnSpc>
                <a:spcPct val="140700"/>
              </a:lnSpc>
            </a:pPr>
            <a:r>
              <a:rPr sz="2100" dirty="0">
                <a:solidFill>
                  <a:srgbClr val="04182D"/>
                </a:solidFill>
                <a:latin typeface="Courier New"/>
                <a:cs typeface="Courier New"/>
              </a:rPr>
              <a:t>article</a:t>
            </a:r>
            <a:r>
              <a:rPr sz="2100" spc="-5" dirty="0">
                <a:solidFill>
                  <a:srgbClr val="04182D"/>
                </a:solidFill>
                <a:latin typeface="Courier New"/>
                <a:cs typeface="Courier New"/>
              </a:rPr>
              <a:t> </a:t>
            </a:r>
            <a:r>
              <a:rPr sz="2100" dirty="0">
                <a:solidFill>
                  <a:srgbClr val="04182D"/>
                </a:solidFill>
                <a:latin typeface="Courier New"/>
                <a:cs typeface="Courier New"/>
              </a:rPr>
              <a:t>=</a:t>
            </a:r>
            <a:r>
              <a:rPr sz="2100" spc="-5" dirty="0">
                <a:solidFill>
                  <a:srgbClr val="04182D"/>
                </a:solidFill>
                <a:latin typeface="Courier New"/>
                <a:cs typeface="Courier New"/>
              </a:rPr>
              <a:t> </a:t>
            </a:r>
            <a:r>
              <a:rPr sz="2100" spc="-10" dirty="0">
                <a:solidFill>
                  <a:srgbClr val="04182D"/>
                </a:solidFill>
                <a:latin typeface="Courier New"/>
                <a:cs typeface="Courier New"/>
              </a:rPr>
              <a:t>articles[hit[</a:t>
            </a:r>
            <a:r>
              <a:rPr sz="2100" spc="-10" dirty="0">
                <a:solidFill>
                  <a:srgbClr val="BE2F72"/>
                </a:solidFill>
                <a:latin typeface="Courier New"/>
                <a:cs typeface="Courier New"/>
              </a:rPr>
              <a:t>'index'</a:t>
            </a:r>
            <a:r>
              <a:rPr sz="2100" spc="-10" dirty="0">
                <a:solidFill>
                  <a:srgbClr val="04182D"/>
                </a:solidFill>
                <a:latin typeface="Courier New"/>
                <a:cs typeface="Courier New"/>
              </a:rPr>
              <a:t>]] </a:t>
            </a:r>
            <a:r>
              <a:rPr sz="2100" spc="-10" dirty="0">
                <a:solidFill>
                  <a:srgbClr val="008600"/>
                </a:solidFill>
                <a:latin typeface="Courier New"/>
                <a:cs typeface="Courier New"/>
              </a:rPr>
              <a:t>print</a:t>
            </a:r>
            <a:r>
              <a:rPr sz="2100" spc="-10" dirty="0">
                <a:solidFill>
                  <a:srgbClr val="04182D"/>
                </a:solidFill>
                <a:latin typeface="Courier New"/>
                <a:cs typeface="Courier New"/>
              </a:rPr>
              <a:t>(article[</a:t>
            </a:r>
            <a:r>
              <a:rPr sz="2100" spc="-10" dirty="0">
                <a:solidFill>
                  <a:srgbClr val="BE2F72"/>
                </a:solidFill>
                <a:latin typeface="Courier New"/>
                <a:cs typeface="Courier New"/>
              </a:rPr>
              <a:t>'headline'</a:t>
            </a:r>
            <a:r>
              <a:rPr sz="2100" spc="-10" dirty="0">
                <a:solidFill>
                  <a:srgbClr val="04182D"/>
                </a:solidFill>
                <a:latin typeface="Courier New"/>
                <a:cs typeface="Courier New"/>
              </a:rPr>
              <a:t>])</a:t>
            </a:r>
            <a:endParaRPr sz="2100" dirty="0">
              <a:latin typeface="Courier New"/>
              <a:cs typeface="Courier New"/>
            </a:endParaRPr>
          </a:p>
        </p:txBody>
      </p:sp>
      <p:sp>
        <p:nvSpPr>
          <p:cNvPr id="2" name="object 2"/>
          <p:cNvSpPr txBox="1">
            <a:spLocks noGrp="1"/>
          </p:cNvSpPr>
          <p:nvPr>
            <p:ph type="title"/>
          </p:nvPr>
        </p:nvSpPr>
        <p:spPr>
          <a:xfrm>
            <a:off x="441237" y="55913"/>
            <a:ext cx="12823913" cy="1006686"/>
          </a:xfrm>
          <a:prstGeom prst="rect">
            <a:avLst/>
          </a:prstGeom>
        </p:spPr>
        <p:txBody>
          <a:bodyPr vert="horz" wrap="square" lIns="0" tIns="13970" rIns="0" bIns="0" rtlCol="0">
            <a:spAutoFit/>
          </a:bodyPr>
          <a:lstStyle/>
          <a:p>
            <a:pPr marL="12700">
              <a:lnSpc>
                <a:spcPct val="100000"/>
              </a:lnSpc>
              <a:spcBef>
                <a:spcPts val="110"/>
              </a:spcBef>
            </a:pPr>
            <a:r>
              <a:rPr spc="-220" dirty="0"/>
              <a:t>Finding</a:t>
            </a:r>
            <a:r>
              <a:rPr spc="-130" dirty="0"/>
              <a:t> </a:t>
            </a:r>
            <a:r>
              <a:rPr spc="-229" dirty="0"/>
              <a:t>the</a:t>
            </a:r>
            <a:r>
              <a:rPr spc="-130" dirty="0"/>
              <a:t> </a:t>
            </a:r>
            <a:r>
              <a:rPr spc="-254" dirty="0"/>
              <a:t>most</a:t>
            </a:r>
            <a:r>
              <a:rPr spc="-130" dirty="0"/>
              <a:t> </a:t>
            </a:r>
            <a:r>
              <a:rPr spc="-235" dirty="0"/>
              <a:t>similar</a:t>
            </a:r>
            <a:r>
              <a:rPr spc="-125" dirty="0"/>
              <a:t> </a:t>
            </a:r>
            <a:r>
              <a:rPr spc="-95" dirty="0"/>
              <a:t>article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056" y="0"/>
            <a:ext cx="13764694" cy="1006686"/>
          </a:xfrm>
          <a:prstGeom prst="rect">
            <a:avLst/>
          </a:prstGeom>
        </p:spPr>
        <p:txBody>
          <a:bodyPr vert="horz" wrap="square" lIns="0" tIns="13970" rIns="0" bIns="0" rtlCol="0">
            <a:spAutoFit/>
          </a:bodyPr>
          <a:lstStyle/>
          <a:p>
            <a:pPr marL="12700">
              <a:lnSpc>
                <a:spcPct val="100000"/>
              </a:lnSpc>
              <a:spcBef>
                <a:spcPts val="110"/>
              </a:spcBef>
            </a:pPr>
            <a:r>
              <a:rPr spc="-220" dirty="0"/>
              <a:t>Finding</a:t>
            </a:r>
            <a:r>
              <a:rPr spc="-130" dirty="0"/>
              <a:t> </a:t>
            </a:r>
            <a:r>
              <a:rPr spc="-229" dirty="0"/>
              <a:t>the</a:t>
            </a:r>
            <a:r>
              <a:rPr spc="-130" dirty="0"/>
              <a:t> </a:t>
            </a:r>
            <a:r>
              <a:rPr spc="-254" dirty="0"/>
              <a:t>most</a:t>
            </a:r>
            <a:r>
              <a:rPr spc="-130" dirty="0"/>
              <a:t> </a:t>
            </a:r>
            <a:r>
              <a:rPr spc="-235" dirty="0"/>
              <a:t>similar</a:t>
            </a:r>
            <a:r>
              <a:rPr spc="-125" dirty="0"/>
              <a:t> </a:t>
            </a:r>
            <a:r>
              <a:rPr spc="-95" dirty="0"/>
              <a:t>article</a:t>
            </a:r>
          </a:p>
        </p:txBody>
      </p:sp>
      <p:sp>
        <p:nvSpPr>
          <p:cNvPr id="3" name="object 3"/>
          <p:cNvSpPr/>
          <p:nvPr/>
        </p:nvSpPr>
        <p:spPr>
          <a:xfrm>
            <a:off x="491289" y="1166800"/>
            <a:ext cx="14575155" cy="1801495"/>
          </a:xfrm>
          <a:custGeom>
            <a:avLst/>
            <a:gdLst/>
            <a:ahLst/>
            <a:cxnLst/>
            <a:rect l="l" t="t" r="r" b="b"/>
            <a:pathLst>
              <a:path w="14575155" h="1801495">
                <a:moveTo>
                  <a:pt x="14498413" y="1801394"/>
                </a:moveTo>
                <a:lnTo>
                  <a:pt x="76505" y="1801394"/>
                </a:lnTo>
                <a:lnTo>
                  <a:pt x="71180" y="1800869"/>
                </a:lnTo>
                <a:lnTo>
                  <a:pt x="31920" y="1784607"/>
                </a:lnTo>
                <a:lnTo>
                  <a:pt x="4175" y="1745879"/>
                </a:lnTo>
                <a:lnTo>
                  <a:pt x="0" y="1724888"/>
                </a:lnTo>
                <a:lnTo>
                  <a:pt x="0" y="1719512"/>
                </a:lnTo>
                <a:lnTo>
                  <a:pt x="0" y="76505"/>
                </a:lnTo>
                <a:lnTo>
                  <a:pt x="16786" y="31920"/>
                </a:lnTo>
                <a:lnTo>
                  <a:pt x="55513" y="4175"/>
                </a:lnTo>
                <a:lnTo>
                  <a:pt x="76505" y="0"/>
                </a:lnTo>
                <a:lnTo>
                  <a:pt x="14498413" y="0"/>
                </a:lnTo>
                <a:lnTo>
                  <a:pt x="14542998" y="16786"/>
                </a:lnTo>
                <a:lnTo>
                  <a:pt x="14570742" y="55513"/>
                </a:lnTo>
                <a:lnTo>
                  <a:pt x="14574918" y="76505"/>
                </a:lnTo>
                <a:lnTo>
                  <a:pt x="14574918" y="1724888"/>
                </a:lnTo>
                <a:lnTo>
                  <a:pt x="14558132" y="1769473"/>
                </a:lnTo>
                <a:lnTo>
                  <a:pt x="14519404" y="1797218"/>
                </a:lnTo>
                <a:lnTo>
                  <a:pt x="14503737" y="1800869"/>
                </a:lnTo>
                <a:lnTo>
                  <a:pt x="14498413" y="1801394"/>
                </a:lnTo>
                <a:close/>
              </a:path>
            </a:pathLst>
          </a:custGeom>
          <a:solidFill>
            <a:srgbClr val="04182D"/>
          </a:solidFill>
        </p:spPr>
        <p:txBody>
          <a:bodyPr wrap="square" lIns="0" tIns="0" rIns="0" bIns="0" rtlCol="0"/>
          <a:lstStyle/>
          <a:p>
            <a:endParaRPr/>
          </a:p>
        </p:txBody>
      </p:sp>
      <p:sp>
        <p:nvSpPr>
          <p:cNvPr id="4" name="object 4"/>
          <p:cNvSpPr txBox="1"/>
          <p:nvPr/>
        </p:nvSpPr>
        <p:spPr>
          <a:xfrm>
            <a:off x="642352" y="1231888"/>
            <a:ext cx="12405995" cy="1499870"/>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FFFFFF"/>
                </a:solidFill>
                <a:latin typeface="Courier New"/>
                <a:cs typeface="Courier New"/>
              </a:rPr>
              <a:t>Tech Giant Buys 49% Stake In AI </a:t>
            </a:r>
            <a:r>
              <a:rPr sz="2250" spc="-10" dirty="0">
                <a:solidFill>
                  <a:srgbClr val="FFFFFF"/>
                </a:solidFill>
                <a:latin typeface="Courier New"/>
                <a:cs typeface="Courier New"/>
              </a:rPr>
              <a:t>Startup</a:t>
            </a:r>
            <a:endParaRPr sz="2250">
              <a:latin typeface="Courier New"/>
              <a:cs typeface="Courier New"/>
            </a:endParaRPr>
          </a:p>
          <a:p>
            <a:pPr marL="12700" marR="5080">
              <a:lnSpc>
                <a:spcPct val="143300"/>
              </a:lnSpc>
            </a:pPr>
            <a:r>
              <a:rPr sz="2250" dirty="0">
                <a:solidFill>
                  <a:srgbClr val="FFFFFF"/>
                </a:solidFill>
                <a:latin typeface="Courier New"/>
                <a:cs typeface="Courier New"/>
              </a:rPr>
              <a:t>Tech Company Launches Innovative Product to Improve Online </a:t>
            </a:r>
            <a:r>
              <a:rPr sz="2250" spc="-10" dirty="0">
                <a:solidFill>
                  <a:srgbClr val="FFFFFF"/>
                </a:solidFill>
                <a:latin typeface="Courier New"/>
                <a:cs typeface="Courier New"/>
              </a:rPr>
              <a:t>Accessibility </a:t>
            </a:r>
            <a:r>
              <a:rPr sz="2250" dirty="0">
                <a:solidFill>
                  <a:srgbClr val="FFFFFF"/>
                </a:solidFill>
                <a:latin typeface="Courier New"/>
                <a:cs typeface="Courier New"/>
              </a:rPr>
              <a:t>Scientists Make Breakthrough Discovery in Renewable </a:t>
            </a:r>
            <a:r>
              <a:rPr sz="2250" spc="-10" dirty="0">
                <a:solidFill>
                  <a:srgbClr val="FFFFFF"/>
                </a:solidFill>
                <a:latin typeface="Courier New"/>
                <a:cs typeface="Courier New"/>
              </a:rPr>
              <a:t>Energy</a:t>
            </a:r>
            <a:endParaRPr sz="2250">
              <a:latin typeface="Courier New"/>
              <a:cs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190" dirty="0"/>
              <a:t>Adding</a:t>
            </a:r>
            <a:r>
              <a:rPr spc="-145" dirty="0"/>
              <a:t> </a:t>
            </a:r>
            <a:r>
              <a:rPr spc="-254" dirty="0"/>
              <a:t>user</a:t>
            </a:r>
            <a:r>
              <a:rPr spc="-140" dirty="0"/>
              <a:t> </a:t>
            </a:r>
            <a:r>
              <a:rPr spc="-190" dirty="0"/>
              <a:t>history</a:t>
            </a:r>
          </a:p>
        </p:txBody>
      </p:sp>
      <p:sp>
        <p:nvSpPr>
          <p:cNvPr id="3" name="object 3"/>
          <p:cNvSpPr/>
          <p:nvPr/>
        </p:nvSpPr>
        <p:spPr>
          <a:xfrm>
            <a:off x="491289" y="1166800"/>
            <a:ext cx="14575155" cy="4258310"/>
          </a:xfrm>
          <a:custGeom>
            <a:avLst/>
            <a:gdLst/>
            <a:ahLst/>
            <a:cxnLst/>
            <a:rect l="l" t="t" r="r" b="b"/>
            <a:pathLst>
              <a:path w="14575155" h="4258310">
                <a:moveTo>
                  <a:pt x="14498413" y="4257841"/>
                </a:moveTo>
                <a:lnTo>
                  <a:pt x="76505" y="4257841"/>
                </a:lnTo>
                <a:lnTo>
                  <a:pt x="71180" y="4257316"/>
                </a:lnTo>
                <a:lnTo>
                  <a:pt x="31920" y="4241054"/>
                </a:lnTo>
                <a:lnTo>
                  <a:pt x="4175" y="4202327"/>
                </a:lnTo>
                <a:lnTo>
                  <a:pt x="0" y="4181335"/>
                </a:lnTo>
                <a:lnTo>
                  <a:pt x="0" y="4175960"/>
                </a:lnTo>
                <a:lnTo>
                  <a:pt x="0" y="76505"/>
                </a:lnTo>
                <a:lnTo>
                  <a:pt x="16786" y="31920"/>
                </a:lnTo>
                <a:lnTo>
                  <a:pt x="55513" y="4175"/>
                </a:lnTo>
                <a:lnTo>
                  <a:pt x="76505" y="0"/>
                </a:lnTo>
                <a:lnTo>
                  <a:pt x="14498413" y="0"/>
                </a:lnTo>
                <a:lnTo>
                  <a:pt x="14542998" y="16786"/>
                </a:lnTo>
                <a:lnTo>
                  <a:pt x="14570742" y="55513"/>
                </a:lnTo>
                <a:lnTo>
                  <a:pt x="14574918" y="76505"/>
                </a:lnTo>
                <a:lnTo>
                  <a:pt x="14574918" y="4181335"/>
                </a:lnTo>
                <a:lnTo>
                  <a:pt x="14558132" y="4225920"/>
                </a:lnTo>
                <a:lnTo>
                  <a:pt x="14519404" y="4253665"/>
                </a:lnTo>
                <a:lnTo>
                  <a:pt x="14503737" y="4257316"/>
                </a:lnTo>
                <a:lnTo>
                  <a:pt x="14498413" y="4257841"/>
                </a:lnTo>
                <a:close/>
              </a:path>
            </a:pathLst>
          </a:custGeom>
          <a:solidFill>
            <a:srgbClr val="F6F2EB"/>
          </a:solidFill>
        </p:spPr>
        <p:txBody>
          <a:bodyPr wrap="square" lIns="0" tIns="0" rIns="0" bIns="0" rtlCol="0"/>
          <a:lstStyle/>
          <a:p>
            <a:endParaRPr/>
          </a:p>
        </p:txBody>
      </p:sp>
      <p:sp>
        <p:nvSpPr>
          <p:cNvPr id="4" name="object 4"/>
          <p:cNvSpPr txBox="1"/>
          <p:nvPr/>
        </p:nvSpPr>
        <p:spPr>
          <a:xfrm>
            <a:off x="642352" y="1231888"/>
            <a:ext cx="11889740" cy="3956050"/>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04182D"/>
                </a:solidFill>
                <a:latin typeface="Courier New"/>
                <a:cs typeface="Courier New"/>
              </a:rPr>
              <a:t>user_history = </a:t>
            </a:r>
            <a:r>
              <a:rPr sz="2250" spc="-50" dirty="0">
                <a:solidFill>
                  <a:srgbClr val="04182D"/>
                </a:solidFill>
                <a:latin typeface="Courier New"/>
                <a:cs typeface="Courier New"/>
              </a:rPr>
              <a:t>[</a:t>
            </a:r>
            <a:endParaRPr sz="2250">
              <a:latin typeface="Courier New"/>
              <a:cs typeface="Courier New"/>
            </a:endParaRPr>
          </a:p>
          <a:p>
            <a:pPr marL="871855" marR="5080" indent="-172085">
              <a:lnSpc>
                <a:spcPct val="143300"/>
              </a:lnSpc>
            </a:pPr>
            <a:r>
              <a:rPr sz="2250" dirty="0">
                <a:solidFill>
                  <a:srgbClr val="04182D"/>
                </a:solidFill>
                <a:latin typeface="Courier New"/>
                <a:cs typeface="Courier New"/>
              </a:rPr>
              <a:t>{</a:t>
            </a:r>
            <a:r>
              <a:rPr sz="2250" dirty="0">
                <a:solidFill>
                  <a:srgbClr val="BE2F72"/>
                </a:solidFill>
                <a:latin typeface="Courier New"/>
                <a:cs typeface="Courier New"/>
              </a:rPr>
              <a:t>"headline"</a:t>
            </a:r>
            <a:r>
              <a:rPr sz="2250" dirty="0">
                <a:solidFill>
                  <a:srgbClr val="04182D"/>
                </a:solidFill>
                <a:latin typeface="Courier New"/>
                <a:cs typeface="Courier New"/>
              </a:rPr>
              <a:t>:</a:t>
            </a:r>
            <a:r>
              <a:rPr sz="2250" spc="-15" dirty="0">
                <a:solidFill>
                  <a:srgbClr val="04182D"/>
                </a:solidFill>
                <a:latin typeface="Courier New"/>
                <a:cs typeface="Courier New"/>
              </a:rPr>
              <a:t> </a:t>
            </a:r>
            <a:r>
              <a:rPr sz="2250" dirty="0">
                <a:solidFill>
                  <a:srgbClr val="BE2F72"/>
                </a:solidFill>
                <a:latin typeface="Courier New"/>
                <a:cs typeface="Courier New"/>
              </a:rPr>
              <a:t>"How</a:t>
            </a:r>
            <a:r>
              <a:rPr sz="2250" spc="5" dirty="0">
                <a:solidFill>
                  <a:srgbClr val="BE2F72"/>
                </a:solidFill>
                <a:latin typeface="Courier New"/>
                <a:cs typeface="Courier New"/>
              </a:rPr>
              <a:t> </a:t>
            </a:r>
            <a:r>
              <a:rPr sz="2250" dirty="0">
                <a:solidFill>
                  <a:srgbClr val="BE2F72"/>
                </a:solidFill>
                <a:latin typeface="Courier New"/>
                <a:cs typeface="Courier New"/>
              </a:rPr>
              <a:t>NVIDIA</a:t>
            </a:r>
            <a:r>
              <a:rPr sz="2250" spc="-5" dirty="0">
                <a:solidFill>
                  <a:srgbClr val="BE2F72"/>
                </a:solidFill>
                <a:latin typeface="Courier New"/>
                <a:cs typeface="Courier New"/>
              </a:rPr>
              <a:t> </a:t>
            </a:r>
            <a:r>
              <a:rPr sz="2250" dirty="0">
                <a:solidFill>
                  <a:srgbClr val="BE2F72"/>
                </a:solidFill>
                <a:latin typeface="Courier New"/>
                <a:cs typeface="Courier New"/>
              </a:rPr>
              <a:t>GPUs Could Decide</a:t>
            </a:r>
            <a:r>
              <a:rPr sz="2250" spc="-5" dirty="0">
                <a:solidFill>
                  <a:srgbClr val="BE2F72"/>
                </a:solidFill>
                <a:latin typeface="Courier New"/>
                <a:cs typeface="Courier New"/>
              </a:rPr>
              <a:t> </a:t>
            </a:r>
            <a:r>
              <a:rPr sz="2250" dirty="0">
                <a:solidFill>
                  <a:srgbClr val="BE2F72"/>
                </a:solidFill>
                <a:latin typeface="Courier New"/>
                <a:cs typeface="Courier New"/>
              </a:rPr>
              <a:t>Who</a:t>
            </a:r>
            <a:r>
              <a:rPr sz="2250" spc="5" dirty="0">
                <a:solidFill>
                  <a:srgbClr val="BE2F72"/>
                </a:solidFill>
                <a:latin typeface="Courier New"/>
                <a:cs typeface="Courier New"/>
              </a:rPr>
              <a:t> </a:t>
            </a:r>
            <a:r>
              <a:rPr sz="2250" dirty="0">
                <a:solidFill>
                  <a:srgbClr val="BE2F72"/>
                </a:solidFill>
                <a:latin typeface="Courier New"/>
                <a:cs typeface="Courier New"/>
              </a:rPr>
              <a:t>Wins</a:t>
            </a:r>
            <a:r>
              <a:rPr sz="2250" spc="-5" dirty="0">
                <a:solidFill>
                  <a:srgbClr val="BE2F72"/>
                </a:solidFill>
                <a:latin typeface="Courier New"/>
                <a:cs typeface="Courier New"/>
              </a:rPr>
              <a:t> </a:t>
            </a:r>
            <a:r>
              <a:rPr sz="2250" dirty="0">
                <a:solidFill>
                  <a:srgbClr val="BE2F72"/>
                </a:solidFill>
                <a:latin typeface="Courier New"/>
                <a:cs typeface="Courier New"/>
              </a:rPr>
              <a:t>the AI </a:t>
            </a:r>
            <a:r>
              <a:rPr sz="2250" spc="-10" dirty="0">
                <a:solidFill>
                  <a:srgbClr val="BE2F72"/>
                </a:solidFill>
                <a:latin typeface="Courier New"/>
                <a:cs typeface="Courier New"/>
              </a:rPr>
              <a:t>Race"</a:t>
            </a:r>
            <a:r>
              <a:rPr sz="2250" spc="-10" dirty="0">
                <a:solidFill>
                  <a:srgbClr val="04182D"/>
                </a:solidFill>
                <a:latin typeface="Courier New"/>
                <a:cs typeface="Courier New"/>
              </a:rPr>
              <a:t>, </a:t>
            </a:r>
            <a:r>
              <a:rPr sz="2250" dirty="0">
                <a:solidFill>
                  <a:srgbClr val="BE2F72"/>
                </a:solidFill>
                <a:latin typeface="Courier New"/>
                <a:cs typeface="Courier New"/>
              </a:rPr>
              <a:t>"topic"</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spc="-10" dirty="0">
                <a:solidFill>
                  <a:srgbClr val="BE2F72"/>
                </a:solidFill>
                <a:latin typeface="Courier New"/>
                <a:cs typeface="Courier New"/>
              </a:rPr>
              <a:t>"Tech"</a:t>
            </a:r>
            <a:r>
              <a:rPr sz="2250" spc="-10" dirty="0">
                <a:solidFill>
                  <a:srgbClr val="04182D"/>
                </a:solidFill>
                <a:latin typeface="Courier New"/>
                <a:cs typeface="Courier New"/>
              </a:rPr>
              <a:t>,</a:t>
            </a:r>
            <a:endParaRPr sz="2250">
              <a:latin typeface="Courier New"/>
              <a:cs typeface="Courier New"/>
            </a:endParaRPr>
          </a:p>
          <a:p>
            <a:pPr marL="871855">
              <a:lnSpc>
                <a:spcPct val="100000"/>
              </a:lnSpc>
              <a:spcBef>
                <a:spcPts val="1170"/>
              </a:spcBef>
            </a:pPr>
            <a:r>
              <a:rPr sz="2250" dirty="0">
                <a:solidFill>
                  <a:srgbClr val="BE2F72"/>
                </a:solidFill>
                <a:latin typeface="Courier New"/>
                <a:cs typeface="Courier New"/>
              </a:rPr>
              <a:t>"keywords"</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solidFill>
                  <a:srgbClr val="04182D"/>
                </a:solidFill>
                <a:latin typeface="Courier New"/>
                <a:cs typeface="Courier New"/>
              </a:rPr>
              <a:t>[</a:t>
            </a:r>
            <a:r>
              <a:rPr sz="2250" dirty="0">
                <a:solidFill>
                  <a:srgbClr val="BE2F72"/>
                </a:solidFill>
                <a:latin typeface="Courier New"/>
                <a:cs typeface="Courier New"/>
              </a:rPr>
              <a:t>"ai"</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BE2F72"/>
                </a:solidFill>
                <a:latin typeface="Courier New"/>
                <a:cs typeface="Courier New"/>
              </a:rPr>
              <a:t>"business"</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spc="-10" dirty="0">
                <a:solidFill>
                  <a:srgbClr val="BE2F72"/>
                </a:solidFill>
                <a:latin typeface="Courier New"/>
                <a:cs typeface="Courier New"/>
              </a:rPr>
              <a:t>"computers"</a:t>
            </a:r>
            <a:r>
              <a:rPr sz="2250" spc="-10" dirty="0">
                <a:solidFill>
                  <a:srgbClr val="04182D"/>
                </a:solidFill>
                <a:latin typeface="Courier New"/>
                <a:cs typeface="Courier New"/>
              </a:rPr>
              <a:t>]},</a:t>
            </a:r>
            <a:endParaRPr sz="2250">
              <a:latin typeface="Courier New"/>
              <a:cs typeface="Courier New"/>
            </a:endParaRPr>
          </a:p>
          <a:p>
            <a:pPr marL="871855" marR="1724025" indent="-172085">
              <a:lnSpc>
                <a:spcPct val="143300"/>
              </a:lnSpc>
            </a:pPr>
            <a:r>
              <a:rPr sz="2250" dirty="0">
                <a:solidFill>
                  <a:srgbClr val="04182D"/>
                </a:solidFill>
                <a:latin typeface="Courier New"/>
                <a:cs typeface="Courier New"/>
              </a:rPr>
              <a:t>{</a:t>
            </a:r>
            <a:r>
              <a:rPr sz="2250" dirty="0">
                <a:solidFill>
                  <a:srgbClr val="BE2F72"/>
                </a:solidFill>
                <a:latin typeface="Courier New"/>
                <a:cs typeface="Courier New"/>
              </a:rPr>
              <a:t>"headline"</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BE2F72"/>
                </a:solidFill>
                <a:latin typeface="Courier New"/>
                <a:cs typeface="Courier New"/>
              </a:rPr>
              <a:t>"Tech</a:t>
            </a:r>
            <a:r>
              <a:rPr sz="2250" spc="5" dirty="0">
                <a:solidFill>
                  <a:srgbClr val="BE2F72"/>
                </a:solidFill>
                <a:latin typeface="Courier New"/>
                <a:cs typeface="Courier New"/>
              </a:rPr>
              <a:t> </a:t>
            </a:r>
            <a:r>
              <a:rPr sz="2250" dirty="0">
                <a:solidFill>
                  <a:srgbClr val="BE2F72"/>
                </a:solidFill>
                <a:latin typeface="Courier New"/>
                <a:cs typeface="Courier New"/>
              </a:rPr>
              <a:t>Giant</a:t>
            </a:r>
            <a:r>
              <a:rPr sz="2250" spc="-5" dirty="0">
                <a:solidFill>
                  <a:srgbClr val="BE2F72"/>
                </a:solidFill>
                <a:latin typeface="Courier New"/>
                <a:cs typeface="Courier New"/>
              </a:rPr>
              <a:t> </a:t>
            </a:r>
            <a:r>
              <a:rPr sz="2250" dirty="0">
                <a:solidFill>
                  <a:srgbClr val="BE2F72"/>
                </a:solidFill>
                <a:latin typeface="Courier New"/>
                <a:cs typeface="Courier New"/>
              </a:rPr>
              <a:t>Buys 49%</a:t>
            </a:r>
            <a:r>
              <a:rPr sz="2250" spc="-5" dirty="0">
                <a:solidFill>
                  <a:srgbClr val="BE2F72"/>
                </a:solidFill>
                <a:latin typeface="Courier New"/>
                <a:cs typeface="Courier New"/>
              </a:rPr>
              <a:t> </a:t>
            </a:r>
            <a:r>
              <a:rPr sz="2250" dirty="0">
                <a:solidFill>
                  <a:srgbClr val="BE2F72"/>
                </a:solidFill>
                <a:latin typeface="Courier New"/>
                <a:cs typeface="Courier New"/>
              </a:rPr>
              <a:t>Stake</a:t>
            </a:r>
            <a:r>
              <a:rPr sz="2250" spc="5" dirty="0">
                <a:solidFill>
                  <a:srgbClr val="BE2F72"/>
                </a:solidFill>
                <a:latin typeface="Courier New"/>
                <a:cs typeface="Courier New"/>
              </a:rPr>
              <a:t> </a:t>
            </a:r>
            <a:r>
              <a:rPr sz="2250" dirty="0">
                <a:solidFill>
                  <a:srgbClr val="BE2F72"/>
                </a:solidFill>
                <a:latin typeface="Courier New"/>
                <a:cs typeface="Courier New"/>
              </a:rPr>
              <a:t>In</a:t>
            </a:r>
            <a:r>
              <a:rPr sz="2250" spc="-5" dirty="0">
                <a:solidFill>
                  <a:srgbClr val="BE2F72"/>
                </a:solidFill>
                <a:latin typeface="Courier New"/>
                <a:cs typeface="Courier New"/>
              </a:rPr>
              <a:t> </a:t>
            </a:r>
            <a:r>
              <a:rPr sz="2250" dirty="0">
                <a:solidFill>
                  <a:srgbClr val="BE2F72"/>
                </a:solidFill>
                <a:latin typeface="Courier New"/>
                <a:cs typeface="Courier New"/>
              </a:rPr>
              <a:t>AI </a:t>
            </a:r>
            <a:r>
              <a:rPr sz="2250" spc="-10" dirty="0">
                <a:solidFill>
                  <a:srgbClr val="BE2F72"/>
                </a:solidFill>
                <a:latin typeface="Courier New"/>
                <a:cs typeface="Courier New"/>
              </a:rPr>
              <a:t>Startup"</a:t>
            </a:r>
            <a:r>
              <a:rPr sz="2250" spc="-10" dirty="0">
                <a:solidFill>
                  <a:srgbClr val="04182D"/>
                </a:solidFill>
                <a:latin typeface="Courier New"/>
                <a:cs typeface="Courier New"/>
              </a:rPr>
              <a:t>, </a:t>
            </a:r>
            <a:r>
              <a:rPr sz="2250" dirty="0">
                <a:solidFill>
                  <a:srgbClr val="BE2F72"/>
                </a:solidFill>
                <a:latin typeface="Courier New"/>
                <a:cs typeface="Courier New"/>
              </a:rPr>
              <a:t>"topic"</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spc="-10" dirty="0">
                <a:solidFill>
                  <a:srgbClr val="BE2F72"/>
                </a:solidFill>
                <a:latin typeface="Courier New"/>
                <a:cs typeface="Courier New"/>
              </a:rPr>
              <a:t>"Tech"</a:t>
            </a:r>
            <a:r>
              <a:rPr sz="2250" spc="-10" dirty="0">
                <a:solidFill>
                  <a:srgbClr val="04182D"/>
                </a:solidFill>
                <a:latin typeface="Courier New"/>
                <a:cs typeface="Courier New"/>
              </a:rPr>
              <a:t>,</a:t>
            </a:r>
            <a:endParaRPr sz="2250">
              <a:latin typeface="Courier New"/>
              <a:cs typeface="Courier New"/>
            </a:endParaRPr>
          </a:p>
          <a:p>
            <a:pPr marL="871855">
              <a:lnSpc>
                <a:spcPct val="100000"/>
              </a:lnSpc>
              <a:spcBef>
                <a:spcPts val="1165"/>
              </a:spcBef>
            </a:pPr>
            <a:r>
              <a:rPr sz="2250" dirty="0">
                <a:solidFill>
                  <a:srgbClr val="BE2F72"/>
                </a:solidFill>
                <a:latin typeface="Courier New"/>
                <a:cs typeface="Courier New"/>
              </a:rPr>
              <a:t>"keywords"</a:t>
            </a:r>
            <a:r>
              <a:rPr sz="2250" dirty="0">
                <a:solidFill>
                  <a:srgbClr val="04182D"/>
                </a:solidFill>
                <a:latin typeface="Courier New"/>
                <a:cs typeface="Courier New"/>
              </a:rPr>
              <a:t>:</a:t>
            </a:r>
            <a:r>
              <a:rPr sz="2250" spc="-20" dirty="0">
                <a:solidFill>
                  <a:srgbClr val="04182D"/>
                </a:solidFill>
                <a:latin typeface="Courier New"/>
                <a:cs typeface="Courier New"/>
              </a:rPr>
              <a:t> </a:t>
            </a:r>
            <a:r>
              <a:rPr sz="2250" dirty="0">
                <a:solidFill>
                  <a:srgbClr val="04182D"/>
                </a:solidFill>
                <a:latin typeface="Courier New"/>
                <a:cs typeface="Courier New"/>
              </a:rPr>
              <a:t>[</a:t>
            </a:r>
            <a:r>
              <a:rPr sz="2250" dirty="0">
                <a:solidFill>
                  <a:srgbClr val="BE2F72"/>
                </a:solidFill>
                <a:latin typeface="Courier New"/>
                <a:cs typeface="Courier New"/>
              </a:rPr>
              <a:t>"business"</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spc="-10" dirty="0">
                <a:solidFill>
                  <a:srgbClr val="BE2F72"/>
                </a:solidFill>
                <a:latin typeface="Courier New"/>
                <a:cs typeface="Courier New"/>
              </a:rPr>
              <a:t>"AI"</a:t>
            </a:r>
            <a:r>
              <a:rPr sz="2250" spc="-10" dirty="0">
                <a:solidFill>
                  <a:srgbClr val="04182D"/>
                </a:solidFill>
                <a:latin typeface="Courier New"/>
                <a:cs typeface="Courier New"/>
              </a:rPr>
              <a:t>]}</a:t>
            </a:r>
            <a:endParaRPr sz="2250">
              <a:latin typeface="Courier New"/>
              <a:cs typeface="Courier New"/>
            </a:endParaRPr>
          </a:p>
          <a:p>
            <a:pPr marL="12700">
              <a:lnSpc>
                <a:spcPct val="100000"/>
              </a:lnSpc>
              <a:spcBef>
                <a:spcPts val="1170"/>
              </a:spcBef>
            </a:pPr>
            <a:r>
              <a:rPr sz="2250" spc="-50" dirty="0">
                <a:solidFill>
                  <a:srgbClr val="04182D"/>
                </a:solidFill>
                <a:latin typeface="Courier New"/>
                <a:cs typeface="Courier New"/>
              </a:rPr>
              <a:t>]</a:t>
            </a:r>
            <a:endParaRPr sz="2250">
              <a:latin typeface="Courier New"/>
              <a:cs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024393"/>
            <a:ext cx="15557500" cy="20955"/>
          </a:xfrm>
          <a:custGeom>
            <a:avLst/>
            <a:gdLst/>
            <a:ahLst/>
            <a:cxnLst/>
            <a:rect l="l" t="t" r="r" b="b"/>
            <a:pathLst>
              <a:path w="15557500" h="20954">
                <a:moveTo>
                  <a:pt x="15557498" y="20470"/>
                </a:moveTo>
                <a:lnTo>
                  <a:pt x="0" y="20470"/>
                </a:lnTo>
                <a:lnTo>
                  <a:pt x="0" y="0"/>
                </a:lnTo>
                <a:lnTo>
                  <a:pt x="15557498" y="0"/>
                </a:lnTo>
                <a:lnTo>
                  <a:pt x="15557498" y="20470"/>
                </a:lnTo>
                <a:close/>
              </a:path>
            </a:pathLst>
          </a:custGeom>
          <a:solidFill>
            <a:srgbClr val="E4E1D9"/>
          </a:solidFill>
        </p:spPr>
        <p:txBody>
          <a:bodyPr wrap="square" lIns="0" tIns="0" rIns="0" bIns="0" rtlCol="0"/>
          <a:lstStyle/>
          <a:p>
            <a:endParaRPr/>
          </a:p>
        </p:txBody>
      </p:sp>
      <p:sp>
        <p:nvSpPr>
          <p:cNvPr id="3" name="object 3"/>
          <p:cNvSpPr txBox="1">
            <a:spLocks noGrp="1"/>
          </p:cNvSpPr>
          <p:nvPr>
            <p:ph type="title"/>
          </p:nvPr>
        </p:nvSpPr>
        <p:spPr>
          <a:xfrm>
            <a:off x="387350" y="190500"/>
            <a:ext cx="14630400" cy="845103"/>
          </a:xfrm>
          <a:prstGeom prst="rect">
            <a:avLst/>
          </a:prstGeom>
        </p:spPr>
        <p:txBody>
          <a:bodyPr vert="horz" wrap="square" lIns="0" tIns="13970" rIns="0" bIns="0" rtlCol="0">
            <a:spAutoFit/>
          </a:bodyPr>
          <a:lstStyle/>
          <a:p>
            <a:pPr marL="12700">
              <a:lnSpc>
                <a:spcPct val="100000"/>
              </a:lnSpc>
              <a:spcBef>
                <a:spcPts val="110"/>
              </a:spcBef>
            </a:pPr>
            <a:r>
              <a:rPr sz="5400" spc="-254" dirty="0"/>
              <a:t>Recommendations</a:t>
            </a:r>
            <a:r>
              <a:rPr sz="5400" spc="-145" dirty="0"/>
              <a:t> </a:t>
            </a:r>
            <a:r>
              <a:rPr sz="5400" spc="-254" dirty="0"/>
              <a:t>on</a:t>
            </a:r>
            <a:r>
              <a:rPr sz="5400" spc="-145" dirty="0"/>
              <a:t> </a:t>
            </a:r>
            <a:r>
              <a:rPr sz="5400" spc="-254" dirty="0"/>
              <a:t>multiple</a:t>
            </a:r>
            <a:r>
              <a:rPr sz="5400" spc="-140" dirty="0"/>
              <a:t> </a:t>
            </a:r>
            <a:r>
              <a:rPr sz="5400" spc="-120" dirty="0"/>
              <a:t>data</a:t>
            </a:r>
            <a:r>
              <a:rPr sz="5400" spc="-145" dirty="0"/>
              <a:t> </a:t>
            </a:r>
            <a:r>
              <a:rPr sz="5400" spc="-265" dirty="0"/>
              <a:t>points</a:t>
            </a:r>
          </a:p>
        </p:txBody>
      </p:sp>
      <p:pic>
        <p:nvPicPr>
          <p:cNvPr id="4" name="object 4"/>
          <p:cNvPicPr/>
          <p:nvPr/>
        </p:nvPicPr>
        <p:blipFill>
          <a:blip r:embed="rId2" cstate="print"/>
          <a:stretch>
            <a:fillRect/>
          </a:stretch>
        </p:blipFill>
        <p:spPr>
          <a:xfrm>
            <a:off x="4425950" y="2332292"/>
            <a:ext cx="5111483" cy="427567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290" y="65863"/>
            <a:ext cx="15218210" cy="937436"/>
          </a:xfrm>
          <a:prstGeom prst="rect">
            <a:avLst/>
          </a:prstGeom>
        </p:spPr>
        <p:txBody>
          <a:bodyPr vert="horz" wrap="square" lIns="0" tIns="13970" rIns="0" bIns="0" rtlCol="0">
            <a:spAutoFit/>
          </a:bodyPr>
          <a:lstStyle/>
          <a:p>
            <a:pPr marL="12700">
              <a:lnSpc>
                <a:spcPct val="100000"/>
              </a:lnSpc>
              <a:spcBef>
                <a:spcPts val="110"/>
              </a:spcBef>
            </a:pPr>
            <a:r>
              <a:rPr sz="6000" spc="-254" dirty="0"/>
              <a:t>Recommendations</a:t>
            </a:r>
            <a:r>
              <a:rPr sz="6000" spc="-145" dirty="0"/>
              <a:t> </a:t>
            </a:r>
            <a:r>
              <a:rPr sz="6000" spc="-254" dirty="0"/>
              <a:t>on</a:t>
            </a:r>
            <a:r>
              <a:rPr sz="6000" spc="-145" dirty="0"/>
              <a:t> </a:t>
            </a:r>
            <a:r>
              <a:rPr sz="6000" spc="-254" dirty="0"/>
              <a:t>multiple</a:t>
            </a:r>
            <a:r>
              <a:rPr sz="6000" spc="-140" dirty="0"/>
              <a:t> </a:t>
            </a:r>
            <a:r>
              <a:rPr sz="6000" spc="-120" dirty="0"/>
              <a:t>data</a:t>
            </a:r>
            <a:r>
              <a:rPr sz="6000" spc="-145" dirty="0"/>
              <a:t> </a:t>
            </a:r>
            <a:r>
              <a:rPr sz="6000" spc="-265" dirty="0"/>
              <a:t>points</a:t>
            </a:r>
          </a:p>
        </p:txBody>
      </p:sp>
      <p:pic>
        <p:nvPicPr>
          <p:cNvPr id="3" name="object 3"/>
          <p:cNvPicPr/>
          <p:nvPr/>
        </p:nvPicPr>
        <p:blipFill>
          <a:blip r:embed="rId2" cstate="print"/>
          <a:stretch>
            <a:fillRect/>
          </a:stretch>
        </p:blipFill>
        <p:spPr>
          <a:xfrm>
            <a:off x="511759" y="2988677"/>
            <a:ext cx="102352" cy="102351"/>
          </a:xfrm>
          <a:prstGeom prst="rect">
            <a:avLst/>
          </a:prstGeom>
        </p:spPr>
      </p:pic>
      <p:pic>
        <p:nvPicPr>
          <p:cNvPr id="4" name="object 4"/>
          <p:cNvPicPr/>
          <p:nvPr/>
        </p:nvPicPr>
        <p:blipFill>
          <a:blip r:embed="rId3" cstate="print"/>
          <a:stretch>
            <a:fillRect/>
          </a:stretch>
        </p:blipFill>
        <p:spPr>
          <a:xfrm>
            <a:off x="511759" y="4135019"/>
            <a:ext cx="102352" cy="102351"/>
          </a:xfrm>
          <a:prstGeom prst="rect">
            <a:avLst/>
          </a:prstGeom>
        </p:spPr>
      </p:pic>
      <p:sp>
        <p:nvSpPr>
          <p:cNvPr id="5" name="object 5"/>
          <p:cNvSpPr txBox="1"/>
          <p:nvPr/>
        </p:nvSpPr>
        <p:spPr>
          <a:xfrm>
            <a:off x="478589" y="1993398"/>
            <a:ext cx="6137910" cy="2383790"/>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marL="381000" marR="5080">
              <a:lnSpc>
                <a:spcPct val="126400"/>
              </a:lnSpc>
              <a:spcBef>
                <a:spcPts val="2580"/>
              </a:spcBef>
            </a:pPr>
            <a:r>
              <a:rPr sz="2550" spc="150" dirty="0">
                <a:solidFill>
                  <a:srgbClr val="04182D"/>
                </a:solidFill>
                <a:latin typeface="Tahoma"/>
                <a:cs typeface="Tahoma"/>
              </a:rPr>
              <a:t>Combine</a:t>
            </a:r>
            <a:r>
              <a:rPr sz="2550" spc="-40" dirty="0">
                <a:solidFill>
                  <a:srgbClr val="04182D"/>
                </a:solidFill>
                <a:latin typeface="Tahoma"/>
                <a:cs typeface="Tahoma"/>
              </a:rPr>
              <a:t> </a:t>
            </a:r>
            <a:r>
              <a:rPr sz="2550" spc="85" dirty="0">
                <a:solidFill>
                  <a:srgbClr val="04182D"/>
                </a:solidFill>
                <a:latin typeface="Tahoma"/>
                <a:cs typeface="Tahoma"/>
              </a:rPr>
              <a:t>multiple</a:t>
            </a:r>
            <a:r>
              <a:rPr sz="2550" spc="-40" dirty="0">
                <a:solidFill>
                  <a:srgbClr val="04182D"/>
                </a:solidFill>
                <a:latin typeface="Tahoma"/>
                <a:cs typeface="Tahoma"/>
              </a:rPr>
              <a:t> </a:t>
            </a:r>
            <a:r>
              <a:rPr sz="2550" spc="90" dirty="0">
                <a:solidFill>
                  <a:srgbClr val="04182D"/>
                </a:solidFill>
                <a:latin typeface="Tahoma"/>
                <a:cs typeface="Tahoma"/>
              </a:rPr>
              <a:t>vectors</a:t>
            </a:r>
            <a:r>
              <a:rPr sz="2550" spc="-35" dirty="0">
                <a:solidFill>
                  <a:srgbClr val="04182D"/>
                </a:solidFill>
                <a:latin typeface="Tahoma"/>
                <a:cs typeface="Tahoma"/>
              </a:rPr>
              <a:t> </a:t>
            </a:r>
            <a:r>
              <a:rPr sz="2550" spc="55" dirty="0">
                <a:solidFill>
                  <a:srgbClr val="04182D"/>
                </a:solidFill>
                <a:latin typeface="Tahoma"/>
                <a:cs typeface="Tahoma"/>
              </a:rPr>
              <a:t>into</a:t>
            </a:r>
            <a:r>
              <a:rPr sz="2550" spc="-40" dirty="0">
                <a:solidFill>
                  <a:srgbClr val="04182D"/>
                </a:solidFill>
                <a:latin typeface="Tahoma"/>
                <a:cs typeface="Tahoma"/>
              </a:rPr>
              <a:t> </a:t>
            </a:r>
            <a:r>
              <a:rPr sz="2550" spc="100" dirty="0">
                <a:solidFill>
                  <a:srgbClr val="04182D"/>
                </a:solidFill>
                <a:latin typeface="Tahoma"/>
                <a:cs typeface="Tahoma"/>
              </a:rPr>
              <a:t>one</a:t>
            </a:r>
            <a:r>
              <a:rPr sz="2550" spc="-35" dirty="0">
                <a:solidFill>
                  <a:srgbClr val="04182D"/>
                </a:solidFill>
                <a:latin typeface="Tahoma"/>
                <a:cs typeface="Tahoma"/>
              </a:rPr>
              <a:t> </a:t>
            </a:r>
            <a:r>
              <a:rPr sz="2550" spc="155" dirty="0">
                <a:solidFill>
                  <a:srgbClr val="04182D"/>
                </a:solidFill>
                <a:latin typeface="Tahoma"/>
                <a:cs typeface="Tahoma"/>
              </a:rPr>
              <a:t>by </a:t>
            </a:r>
            <a:r>
              <a:rPr sz="2550" spc="105" dirty="0">
                <a:solidFill>
                  <a:srgbClr val="04182D"/>
                </a:solidFill>
                <a:latin typeface="Tahoma"/>
                <a:cs typeface="Tahoma"/>
              </a:rPr>
              <a:t>taking</a:t>
            </a:r>
            <a:r>
              <a:rPr sz="2550" spc="-45" dirty="0">
                <a:solidFill>
                  <a:srgbClr val="04182D"/>
                </a:solidFill>
                <a:latin typeface="Tahoma"/>
                <a:cs typeface="Tahoma"/>
              </a:rPr>
              <a:t> </a:t>
            </a:r>
            <a:r>
              <a:rPr sz="2550" spc="95" dirty="0">
                <a:solidFill>
                  <a:srgbClr val="04182D"/>
                </a:solidFill>
                <a:latin typeface="Tahoma"/>
                <a:cs typeface="Tahoma"/>
              </a:rPr>
              <a:t>the</a:t>
            </a:r>
            <a:r>
              <a:rPr sz="2550" spc="-45" dirty="0">
                <a:solidFill>
                  <a:srgbClr val="04182D"/>
                </a:solidFill>
                <a:latin typeface="Tahoma"/>
                <a:cs typeface="Tahoma"/>
              </a:rPr>
              <a:t> </a:t>
            </a:r>
            <a:r>
              <a:rPr sz="2550" b="1" spc="-20" dirty="0">
                <a:solidFill>
                  <a:srgbClr val="04182D"/>
                </a:solidFill>
                <a:latin typeface="Tahoma"/>
                <a:cs typeface="Tahoma"/>
              </a:rPr>
              <a:t>mean</a:t>
            </a:r>
            <a:endParaRPr sz="2550">
              <a:latin typeface="Tahoma"/>
              <a:cs typeface="Tahoma"/>
            </a:endParaRPr>
          </a:p>
          <a:p>
            <a:pPr marL="381000">
              <a:lnSpc>
                <a:spcPct val="100000"/>
              </a:lnSpc>
              <a:spcBef>
                <a:spcPts val="2100"/>
              </a:spcBef>
            </a:pPr>
            <a:r>
              <a:rPr sz="2550" spc="150" dirty="0">
                <a:solidFill>
                  <a:srgbClr val="04182D"/>
                </a:solidFill>
                <a:latin typeface="Tahoma"/>
                <a:cs typeface="Tahoma"/>
              </a:rPr>
              <a:t>Compute</a:t>
            </a:r>
            <a:r>
              <a:rPr sz="2550" spc="-45" dirty="0">
                <a:solidFill>
                  <a:srgbClr val="04182D"/>
                </a:solidFill>
                <a:latin typeface="Tahoma"/>
                <a:cs typeface="Tahoma"/>
              </a:rPr>
              <a:t> </a:t>
            </a:r>
            <a:r>
              <a:rPr sz="2550" spc="114" dirty="0">
                <a:solidFill>
                  <a:srgbClr val="04182D"/>
                </a:solidFill>
                <a:latin typeface="Tahoma"/>
                <a:cs typeface="Tahoma"/>
              </a:rPr>
              <a:t>cosine</a:t>
            </a:r>
            <a:r>
              <a:rPr sz="2550" spc="-45" dirty="0">
                <a:solidFill>
                  <a:srgbClr val="04182D"/>
                </a:solidFill>
                <a:latin typeface="Tahoma"/>
                <a:cs typeface="Tahoma"/>
              </a:rPr>
              <a:t> </a:t>
            </a:r>
            <a:r>
              <a:rPr sz="2550" spc="105" dirty="0">
                <a:solidFill>
                  <a:srgbClr val="04182D"/>
                </a:solidFill>
                <a:latin typeface="Tahoma"/>
                <a:cs typeface="Tahoma"/>
              </a:rPr>
              <a:t>distances</a:t>
            </a:r>
            <a:endParaRPr sz="2550">
              <a:latin typeface="Tahoma"/>
              <a:cs typeface="Tahoma"/>
            </a:endParaRPr>
          </a:p>
        </p:txBody>
      </p:sp>
      <p:pic>
        <p:nvPicPr>
          <p:cNvPr id="6" name="object 6"/>
          <p:cNvPicPr/>
          <p:nvPr/>
        </p:nvPicPr>
        <p:blipFill>
          <a:blip r:embed="rId4" cstate="print"/>
          <a:stretch>
            <a:fillRect/>
          </a:stretch>
        </p:blipFill>
        <p:spPr>
          <a:xfrm>
            <a:off x="9245439" y="1790829"/>
            <a:ext cx="5111483" cy="42756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750" y="77222"/>
            <a:ext cx="14935200" cy="845103"/>
          </a:xfrm>
          <a:prstGeom prst="rect">
            <a:avLst/>
          </a:prstGeom>
        </p:spPr>
        <p:txBody>
          <a:bodyPr vert="horz" wrap="square" lIns="0" tIns="13970" rIns="0" bIns="0" rtlCol="0">
            <a:spAutoFit/>
          </a:bodyPr>
          <a:lstStyle/>
          <a:p>
            <a:pPr marL="12700">
              <a:lnSpc>
                <a:spcPct val="100000"/>
              </a:lnSpc>
              <a:spcBef>
                <a:spcPts val="110"/>
              </a:spcBef>
            </a:pPr>
            <a:r>
              <a:rPr sz="5400" spc="-254" dirty="0"/>
              <a:t>Recommendations</a:t>
            </a:r>
            <a:r>
              <a:rPr sz="5400" spc="-145" dirty="0"/>
              <a:t> </a:t>
            </a:r>
            <a:r>
              <a:rPr sz="5400" spc="-254" dirty="0"/>
              <a:t>on</a:t>
            </a:r>
            <a:r>
              <a:rPr sz="5400" spc="-145" dirty="0"/>
              <a:t> </a:t>
            </a:r>
            <a:r>
              <a:rPr sz="5400" spc="-254" dirty="0"/>
              <a:t>multiple</a:t>
            </a:r>
            <a:r>
              <a:rPr sz="5400" spc="-140" dirty="0"/>
              <a:t> </a:t>
            </a:r>
            <a:r>
              <a:rPr sz="5400" spc="-120" dirty="0"/>
              <a:t>data</a:t>
            </a:r>
            <a:r>
              <a:rPr sz="5400" spc="-145" dirty="0"/>
              <a:t> </a:t>
            </a:r>
            <a:r>
              <a:rPr sz="5400" spc="-265" dirty="0"/>
              <a:t>points</a:t>
            </a:r>
          </a:p>
        </p:txBody>
      </p:sp>
      <p:pic>
        <p:nvPicPr>
          <p:cNvPr id="3" name="object 3"/>
          <p:cNvPicPr/>
          <p:nvPr/>
        </p:nvPicPr>
        <p:blipFill>
          <a:blip r:embed="rId2" cstate="print"/>
          <a:stretch>
            <a:fillRect/>
          </a:stretch>
        </p:blipFill>
        <p:spPr>
          <a:xfrm>
            <a:off x="511759" y="2988677"/>
            <a:ext cx="102352" cy="102351"/>
          </a:xfrm>
          <a:prstGeom prst="rect">
            <a:avLst/>
          </a:prstGeom>
        </p:spPr>
      </p:pic>
      <p:pic>
        <p:nvPicPr>
          <p:cNvPr id="4" name="object 4"/>
          <p:cNvPicPr/>
          <p:nvPr/>
        </p:nvPicPr>
        <p:blipFill>
          <a:blip r:embed="rId3" cstate="print"/>
          <a:stretch>
            <a:fillRect/>
          </a:stretch>
        </p:blipFill>
        <p:spPr>
          <a:xfrm>
            <a:off x="511759" y="4135019"/>
            <a:ext cx="102352" cy="102351"/>
          </a:xfrm>
          <a:prstGeom prst="rect">
            <a:avLst/>
          </a:prstGeom>
        </p:spPr>
      </p:pic>
      <p:pic>
        <p:nvPicPr>
          <p:cNvPr id="5" name="object 5"/>
          <p:cNvPicPr/>
          <p:nvPr/>
        </p:nvPicPr>
        <p:blipFill>
          <a:blip r:embed="rId4" cstate="print"/>
          <a:stretch>
            <a:fillRect/>
          </a:stretch>
        </p:blipFill>
        <p:spPr>
          <a:xfrm>
            <a:off x="511759" y="4790072"/>
            <a:ext cx="102352" cy="102351"/>
          </a:xfrm>
          <a:prstGeom prst="rect">
            <a:avLst/>
          </a:prstGeom>
        </p:spPr>
      </p:pic>
      <p:sp>
        <p:nvSpPr>
          <p:cNvPr id="6" name="object 6"/>
          <p:cNvSpPr txBox="1"/>
          <p:nvPr/>
        </p:nvSpPr>
        <p:spPr>
          <a:xfrm>
            <a:off x="478589" y="1993398"/>
            <a:ext cx="6137910" cy="3039110"/>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marL="381000" marR="5080">
              <a:lnSpc>
                <a:spcPct val="126400"/>
              </a:lnSpc>
              <a:spcBef>
                <a:spcPts val="2580"/>
              </a:spcBef>
            </a:pPr>
            <a:r>
              <a:rPr sz="2550" spc="150" dirty="0">
                <a:solidFill>
                  <a:srgbClr val="04182D"/>
                </a:solidFill>
                <a:latin typeface="Tahoma"/>
                <a:cs typeface="Tahoma"/>
              </a:rPr>
              <a:t>Combine</a:t>
            </a:r>
            <a:r>
              <a:rPr sz="2550" spc="-40" dirty="0">
                <a:solidFill>
                  <a:srgbClr val="04182D"/>
                </a:solidFill>
                <a:latin typeface="Tahoma"/>
                <a:cs typeface="Tahoma"/>
              </a:rPr>
              <a:t> </a:t>
            </a:r>
            <a:r>
              <a:rPr sz="2550" spc="85" dirty="0">
                <a:solidFill>
                  <a:srgbClr val="04182D"/>
                </a:solidFill>
                <a:latin typeface="Tahoma"/>
                <a:cs typeface="Tahoma"/>
              </a:rPr>
              <a:t>multiple</a:t>
            </a:r>
            <a:r>
              <a:rPr sz="2550" spc="-40" dirty="0">
                <a:solidFill>
                  <a:srgbClr val="04182D"/>
                </a:solidFill>
                <a:latin typeface="Tahoma"/>
                <a:cs typeface="Tahoma"/>
              </a:rPr>
              <a:t> </a:t>
            </a:r>
            <a:r>
              <a:rPr sz="2550" spc="90" dirty="0">
                <a:solidFill>
                  <a:srgbClr val="04182D"/>
                </a:solidFill>
                <a:latin typeface="Tahoma"/>
                <a:cs typeface="Tahoma"/>
              </a:rPr>
              <a:t>vectors</a:t>
            </a:r>
            <a:r>
              <a:rPr sz="2550" spc="-35" dirty="0">
                <a:solidFill>
                  <a:srgbClr val="04182D"/>
                </a:solidFill>
                <a:latin typeface="Tahoma"/>
                <a:cs typeface="Tahoma"/>
              </a:rPr>
              <a:t> </a:t>
            </a:r>
            <a:r>
              <a:rPr sz="2550" spc="55" dirty="0">
                <a:solidFill>
                  <a:srgbClr val="04182D"/>
                </a:solidFill>
                <a:latin typeface="Tahoma"/>
                <a:cs typeface="Tahoma"/>
              </a:rPr>
              <a:t>into</a:t>
            </a:r>
            <a:r>
              <a:rPr sz="2550" spc="-40" dirty="0">
                <a:solidFill>
                  <a:srgbClr val="04182D"/>
                </a:solidFill>
                <a:latin typeface="Tahoma"/>
                <a:cs typeface="Tahoma"/>
              </a:rPr>
              <a:t> </a:t>
            </a:r>
            <a:r>
              <a:rPr sz="2550" spc="100" dirty="0">
                <a:solidFill>
                  <a:srgbClr val="04182D"/>
                </a:solidFill>
                <a:latin typeface="Tahoma"/>
                <a:cs typeface="Tahoma"/>
              </a:rPr>
              <a:t>one</a:t>
            </a:r>
            <a:r>
              <a:rPr sz="2550" spc="-35" dirty="0">
                <a:solidFill>
                  <a:srgbClr val="04182D"/>
                </a:solidFill>
                <a:latin typeface="Tahoma"/>
                <a:cs typeface="Tahoma"/>
              </a:rPr>
              <a:t> </a:t>
            </a:r>
            <a:r>
              <a:rPr sz="2550" spc="155" dirty="0">
                <a:solidFill>
                  <a:srgbClr val="04182D"/>
                </a:solidFill>
                <a:latin typeface="Tahoma"/>
                <a:cs typeface="Tahoma"/>
              </a:rPr>
              <a:t>by </a:t>
            </a:r>
            <a:r>
              <a:rPr sz="2550" spc="105" dirty="0">
                <a:solidFill>
                  <a:srgbClr val="04182D"/>
                </a:solidFill>
                <a:latin typeface="Tahoma"/>
                <a:cs typeface="Tahoma"/>
              </a:rPr>
              <a:t>taking</a:t>
            </a:r>
            <a:r>
              <a:rPr sz="2550" spc="-45" dirty="0">
                <a:solidFill>
                  <a:srgbClr val="04182D"/>
                </a:solidFill>
                <a:latin typeface="Tahoma"/>
                <a:cs typeface="Tahoma"/>
              </a:rPr>
              <a:t> </a:t>
            </a:r>
            <a:r>
              <a:rPr sz="2550" spc="95" dirty="0">
                <a:solidFill>
                  <a:srgbClr val="04182D"/>
                </a:solidFill>
                <a:latin typeface="Tahoma"/>
                <a:cs typeface="Tahoma"/>
              </a:rPr>
              <a:t>the</a:t>
            </a:r>
            <a:r>
              <a:rPr sz="2550" spc="-45" dirty="0">
                <a:solidFill>
                  <a:srgbClr val="04182D"/>
                </a:solidFill>
                <a:latin typeface="Tahoma"/>
                <a:cs typeface="Tahoma"/>
              </a:rPr>
              <a:t> </a:t>
            </a:r>
            <a:r>
              <a:rPr sz="2550" b="1" spc="-20" dirty="0">
                <a:solidFill>
                  <a:srgbClr val="04182D"/>
                </a:solidFill>
                <a:latin typeface="Tahoma"/>
                <a:cs typeface="Tahoma"/>
              </a:rPr>
              <a:t>mean</a:t>
            </a:r>
            <a:endParaRPr sz="2550">
              <a:latin typeface="Tahoma"/>
              <a:cs typeface="Tahoma"/>
            </a:endParaRPr>
          </a:p>
          <a:p>
            <a:pPr marL="381000" marR="1605280">
              <a:lnSpc>
                <a:spcPts val="5160"/>
              </a:lnSpc>
              <a:spcBef>
                <a:spcPts val="320"/>
              </a:spcBef>
            </a:pPr>
            <a:r>
              <a:rPr sz="2550" spc="150" dirty="0">
                <a:solidFill>
                  <a:srgbClr val="04182D"/>
                </a:solidFill>
                <a:latin typeface="Tahoma"/>
                <a:cs typeface="Tahoma"/>
              </a:rPr>
              <a:t>Compute</a:t>
            </a:r>
            <a:r>
              <a:rPr sz="2550" spc="-45" dirty="0">
                <a:solidFill>
                  <a:srgbClr val="04182D"/>
                </a:solidFill>
                <a:latin typeface="Tahoma"/>
                <a:cs typeface="Tahoma"/>
              </a:rPr>
              <a:t> </a:t>
            </a:r>
            <a:r>
              <a:rPr sz="2550" spc="114" dirty="0">
                <a:solidFill>
                  <a:srgbClr val="04182D"/>
                </a:solidFill>
                <a:latin typeface="Tahoma"/>
                <a:cs typeface="Tahoma"/>
              </a:rPr>
              <a:t>cosine</a:t>
            </a:r>
            <a:r>
              <a:rPr sz="2550" spc="-45" dirty="0">
                <a:solidFill>
                  <a:srgbClr val="04182D"/>
                </a:solidFill>
                <a:latin typeface="Tahoma"/>
                <a:cs typeface="Tahoma"/>
              </a:rPr>
              <a:t> </a:t>
            </a:r>
            <a:r>
              <a:rPr sz="2550" spc="105" dirty="0">
                <a:solidFill>
                  <a:srgbClr val="04182D"/>
                </a:solidFill>
                <a:latin typeface="Tahoma"/>
                <a:cs typeface="Tahoma"/>
              </a:rPr>
              <a:t>distances </a:t>
            </a:r>
            <a:r>
              <a:rPr sz="2550" spc="114" dirty="0">
                <a:solidFill>
                  <a:srgbClr val="04182D"/>
                </a:solidFill>
                <a:latin typeface="Tahoma"/>
                <a:cs typeface="Tahoma"/>
              </a:rPr>
              <a:t>Recommend</a:t>
            </a:r>
            <a:r>
              <a:rPr sz="2550" spc="-20" dirty="0">
                <a:solidFill>
                  <a:srgbClr val="04182D"/>
                </a:solidFill>
                <a:latin typeface="Tahoma"/>
                <a:cs typeface="Tahoma"/>
              </a:rPr>
              <a:t> </a:t>
            </a:r>
            <a:r>
              <a:rPr sz="2550" spc="105" dirty="0">
                <a:solidFill>
                  <a:srgbClr val="04182D"/>
                </a:solidFill>
                <a:latin typeface="Tahoma"/>
                <a:cs typeface="Tahoma"/>
              </a:rPr>
              <a:t>closest</a:t>
            </a:r>
            <a:r>
              <a:rPr sz="2550" spc="-20" dirty="0">
                <a:solidFill>
                  <a:srgbClr val="04182D"/>
                </a:solidFill>
                <a:latin typeface="Tahoma"/>
                <a:cs typeface="Tahoma"/>
              </a:rPr>
              <a:t> </a:t>
            </a:r>
            <a:r>
              <a:rPr sz="2550" spc="90" dirty="0">
                <a:solidFill>
                  <a:srgbClr val="04182D"/>
                </a:solidFill>
                <a:latin typeface="Tahoma"/>
                <a:cs typeface="Tahoma"/>
              </a:rPr>
              <a:t>vector</a:t>
            </a:r>
            <a:endParaRPr sz="2550">
              <a:latin typeface="Tahoma"/>
              <a:cs typeface="Tahoma"/>
            </a:endParaRPr>
          </a:p>
        </p:txBody>
      </p:sp>
      <p:pic>
        <p:nvPicPr>
          <p:cNvPr id="7" name="object 7"/>
          <p:cNvPicPr/>
          <p:nvPr/>
        </p:nvPicPr>
        <p:blipFill>
          <a:blip r:embed="rId5" cstate="print"/>
          <a:stretch>
            <a:fillRect/>
          </a:stretch>
        </p:blipFill>
        <p:spPr>
          <a:xfrm>
            <a:off x="9245439" y="1790829"/>
            <a:ext cx="5111483" cy="427567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950" y="233636"/>
            <a:ext cx="14843961" cy="845103"/>
          </a:xfrm>
          <a:prstGeom prst="rect">
            <a:avLst/>
          </a:prstGeom>
        </p:spPr>
        <p:txBody>
          <a:bodyPr vert="horz" wrap="square" lIns="0" tIns="13970" rIns="0" bIns="0" rtlCol="0">
            <a:spAutoFit/>
          </a:bodyPr>
          <a:lstStyle/>
          <a:p>
            <a:pPr marL="12700">
              <a:lnSpc>
                <a:spcPct val="100000"/>
              </a:lnSpc>
              <a:spcBef>
                <a:spcPts val="110"/>
              </a:spcBef>
            </a:pPr>
            <a:r>
              <a:rPr sz="5400" spc="-254" dirty="0"/>
              <a:t>Recommendations</a:t>
            </a:r>
            <a:r>
              <a:rPr sz="5400" spc="-145" dirty="0"/>
              <a:t> </a:t>
            </a:r>
            <a:r>
              <a:rPr sz="5400" spc="-254" dirty="0"/>
              <a:t>on</a:t>
            </a:r>
            <a:r>
              <a:rPr sz="5400" spc="-145" dirty="0"/>
              <a:t> </a:t>
            </a:r>
            <a:r>
              <a:rPr sz="5400" spc="-254" dirty="0"/>
              <a:t>multiple</a:t>
            </a:r>
            <a:r>
              <a:rPr sz="5400" spc="-140" dirty="0"/>
              <a:t> </a:t>
            </a:r>
            <a:r>
              <a:rPr sz="5400" spc="-120" dirty="0"/>
              <a:t>data</a:t>
            </a:r>
            <a:r>
              <a:rPr sz="5400" spc="-145" dirty="0"/>
              <a:t> </a:t>
            </a:r>
            <a:r>
              <a:rPr sz="5400" spc="-265" dirty="0"/>
              <a:t>points</a:t>
            </a:r>
          </a:p>
        </p:txBody>
      </p:sp>
      <p:pic>
        <p:nvPicPr>
          <p:cNvPr id="3" name="object 3"/>
          <p:cNvPicPr/>
          <p:nvPr/>
        </p:nvPicPr>
        <p:blipFill>
          <a:blip r:embed="rId2" cstate="print"/>
          <a:stretch>
            <a:fillRect/>
          </a:stretch>
        </p:blipFill>
        <p:spPr>
          <a:xfrm>
            <a:off x="511759" y="2988677"/>
            <a:ext cx="102352" cy="102351"/>
          </a:xfrm>
          <a:prstGeom prst="rect">
            <a:avLst/>
          </a:prstGeom>
        </p:spPr>
      </p:pic>
      <p:pic>
        <p:nvPicPr>
          <p:cNvPr id="4" name="object 4"/>
          <p:cNvPicPr/>
          <p:nvPr/>
        </p:nvPicPr>
        <p:blipFill>
          <a:blip r:embed="rId3" cstate="print"/>
          <a:stretch>
            <a:fillRect/>
          </a:stretch>
        </p:blipFill>
        <p:spPr>
          <a:xfrm>
            <a:off x="511759" y="4135019"/>
            <a:ext cx="102352" cy="102351"/>
          </a:xfrm>
          <a:prstGeom prst="rect">
            <a:avLst/>
          </a:prstGeom>
        </p:spPr>
      </p:pic>
      <p:pic>
        <p:nvPicPr>
          <p:cNvPr id="5" name="object 5"/>
          <p:cNvPicPr/>
          <p:nvPr/>
        </p:nvPicPr>
        <p:blipFill>
          <a:blip r:embed="rId4" cstate="print"/>
          <a:stretch>
            <a:fillRect/>
          </a:stretch>
        </p:blipFill>
        <p:spPr>
          <a:xfrm>
            <a:off x="511759" y="4790072"/>
            <a:ext cx="102352" cy="102351"/>
          </a:xfrm>
          <a:prstGeom prst="rect">
            <a:avLst/>
          </a:prstGeom>
        </p:spPr>
      </p:pic>
      <p:sp>
        <p:nvSpPr>
          <p:cNvPr id="6" name="object 6"/>
          <p:cNvSpPr txBox="1"/>
          <p:nvPr/>
        </p:nvSpPr>
        <p:spPr>
          <a:xfrm>
            <a:off x="478589" y="1993398"/>
            <a:ext cx="6137910" cy="3039110"/>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marL="381000" marR="5080">
              <a:lnSpc>
                <a:spcPct val="126400"/>
              </a:lnSpc>
              <a:spcBef>
                <a:spcPts val="2580"/>
              </a:spcBef>
            </a:pPr>
            <a:r>
              <a:rPr sz="2550" spc="150" dirty="0">
                <a:solidFill>
                  <a:srgbClr val="04182D"/>
                </a:solidFill>
                <a:latin typeface="Tahoma"/>
                <a:cs typeface="Tahoma"/>
              </a:rPr>
              <a:t>Combine</a:t>
            </a:r>
            <a:r>
              <a:rPr sz="2550" spc="-40" dirty="0">
                <a:solidFill>
                  <a:srgbClr val="04182D"/>
                </a:solidFill>
                <a:latin typeface="Tahoma"/>
                <a:cs typeface="Tahoma"/>
              </a:rPr>
              <a:t> </a:t>
            </a:r>
            <a:r>
              <a:rPr sz="2550" spc="85" dirty="0">
                <a:solidFill>
                  <a:srgbClr val="04182D"/>
                </a:solidFill>
                <a:latin typeface="Tahoma"/>
                <a:cs typeface="Tahoma"/>
              </a:rPr>
              <a:t>multiple</a:t>
            </a:r>
            <a:r>
              <a:rPr sz="2550" spc="-40" dirty="0">
                <a:solidFill>
                  <a:srgbClr val="04182D"/>
                </a:solidFill>
                <a:latin typeface="Tahoma"/>
                <a:cs typeface="Tahoma"/>
              </a:rPr>
              <a:t> </a:t>
            </a:r>
            <a:r>
              <a:rPr sz="2550" spc="90" dirty="0">
                <a:solidFill>
                  <a:srgbClr val="04182D"/>
                </a:solidFill>
                <a:latin typeface="Tahoma"/>
                <a:cs typeface="Tahoma"/>
              </a:rPr>
              <a:t>vectors</a:t>
            </a:r>
            <a:r>
              <a:rPr sz="2550" spc="-35" dirty="0">
                <a:solidFill>
                  <a:srgbClr val="04182D"/>
                </a:solidFill>
                <a:latin typeface="Tahoma"/>
                <a:cs typeface="Tahoma"/>
              </a:rPr>
              <a:t> </a:t>
            </a:r>
            <a:r>
              <a:rPr sz="2550" spc="55" dirty="0">
                <a:solidFill>
                  <a:srgbClr val="04182D"/>
                </a:solidFill>
                <a:latin typeface="Tahoma"/>
                <a:cs typeface="Tahoma"/>
              </a:rPr>
              <a:t>into</a:t>
            </a:r>
            <a:r>
              <a:rPr sz="2550" spc="-40" dirty="0">
                <a:solidFill>
                  <a:srgbClr val="04182D"/>
                </a:solidFill>
                <a:latin typeface="Tahoma"/>
                <a:cs typeface="Tahoma"/>
              </a:rPr>
              <a:t> </a:t>
            </a:r>
            <a:r>
              <a:rPr sz="2550" spc="100" dirty="0">
                <a:solidFill>
                  <a:srgbClr val="04182D"/>
                </a:solidFill>
                <a:latin typeface="Tahoma"/>
                <a:cs typeface="Tahoma"/>
              </a:rPr>
              <a:t>one</a:t>
            </a:r>
            <a:r>
              <a:rPr sz="2550" spc="-35" dirty="0">
                <a:solidFill>
                  <a:srgbClr val="04182D"/>
                </a:solidFill>
                <a:latin typeface="Tahoma"/>
                <a:cs typeface="Tahoma"/>
              </a:rPr>
              <a:t> </a:t>
            </a:r>
            <a:r>
              <a:rPr sz="2550" spc="155" dirty="0">
                <a:solidFill>
                  <a:srgbClr val="04182D"/>
                </a:solidFill>
                <a:latin typeface="Tahoma"/>
                <a:cs typeface="Tahoma"/>
              </a:rPr>
              <a:t>by </a:t>
            </a:r>
            <a:r>
              <a:rPr sz="2550" spc="105" dirty="0">
                <a:solidFill>
                  <a:srgbClr val="04182D"/>
                </a:solidFill>
                <a:latin typeface="Tahoma"/>
                <a:cs typeface="Tahoma"/>
              </a:rPr>
              <a:t>taking</a:t>
            </a:r>
            <a:r>
              <a:rPr sz="2550" spc="-45" dirty="0">
                <a:solidFill>
                  <a:srgbClr val="04182D"/>
                </a:solidFill>
                <a:latin typeface="Tahoma"/>
                <a:cs typeface="Tahoma"/>
              </a:rPr>
              <a:t> </a:t>
            </a:r>
            <a:r>
              <a:rPr sz="2550" spc="95" dirty="0">
                <a:solidFill>
                  <a:srgbClr val="04182D"/>
                </a:solidFill>
                <a:latin typeface="Tahoma"/>
                <a:cs typeface="Tahoma"/>
              </a:rPr>
              <a:t>the</a:t>
            </a:r>
            <a:r>
              <a:rPr sz="2550" spc="-45" dirty="0">
                <a:solidFill>
                  <a:srgbClr val="04182D"/>
                </a:solidFill>
                <a:latin typeface="Tahoma"/>
                <a:cs typeface="Tahoma"/>
              </a:rPr>
              <a:t> </a:t>
            </a:r>
            <a:r>
              <a:rPr sz="2550" b="1" spc="-20" dirty="0">
                <a:solidFill>
                  <a:srgbClr val="04182D"/>
                </a:solidFill>
                <a:latin typeface="Tahoma"/>
                <a:cs typeface="Tahoma"/>
              </a:rPr>
              <a:t>mean</a:t>
            </a:r>
            <a:endParaRPr sz="2550">
              <a:latin typeface="Tahoma"/>
              <a:cs typeface="Tahoma"/>
            </a:endParaRPr>
          </a:p>
          <a:p>
            <a:pPr marL="381000" marR="1605280">
              <a:lnSpc>
                <a:spcPts val="5160"/>
              </a:lnSpc>
              <a:spcBef>
                <a:spcPts val="320"/>
              </a:spcBef>
            </a:pPr>
            <a:r>
              <a:rPr sz="2550" spc="150" dirty="0">
                <a:solidFill>
                  <a:srgbClr val="04182D"/>
                </a:solidFill>
                <a:latin typeface="Tahoma"/>
                <a:cs typeface="Tahoma"/>
              </a:rPr>
              <a:t>Compute</a:t>
            </a:r>
            <a:r>
              <a:rPr sz="2550" spc="-45" dirty="0">
                <a:solidFill>
                  <a:srgbClr val="04182D"/>
                </a:solidFill>
                <a:latin typeface="Tahoma"/>
                <a:cs typeface="Tahoma"/>
              </a:rPr>
              <a:t> </a:t>
            </a:r>
            <a:r>
              <a:rPr sz="2550" spc="114" dirty="0">
                <a:solidFill>
                  <a:srgbClr val="04182D"/>
                </a:solidFill>
                <a:latin typeface="Tahoma"/>
                <a:cs typeface="Tahoma"/>
              </a:rPr>
              <a:t>cosine</a:t>
            </a:r>
            <a:r>
              <a:rPr sz="2550" spc="-45" dirty="0">
                <a:solidFill>
                  <a:srgbClr val="04182D"/>
                </a:solidFill>
                <a:latin typeface="Tahoma"/>
                <a:cs typeface="Tahoma"/>
              </a:rPr>
              <a:t> </a:t>
            </a:r>
            <a:r>
              <a:rPr sz="2550" spc="105" dirty="0">
                <a:solidFill>
                  <a:srgbClr val="04182D"/>
                </a:solidFill>
                <a:latin typeface="Tahoma"/>
                <a:cs typeface="Tahoma"/>
              </a:rPr>
              <a:t>distances </a:t>
            </a:r>
            <a:r>
              <a:rPr sz="2550" spc="114" dirty="0">
                <a:solidFill>
                  <a:srgbClr val="04182D"/>
                </a:solidFill>
                <a:latin typeface="Tahoma"/>
                <a:cs typeface="Tahoma"/>
              </a:rPr>
              <a:t>Recommend</a:t>
            </a:r>
            <a:r>
              <a:rPr sz="2550" spc="-20" dirty="0">
                <a:solidFill>
                  <a:srgbClr val="04182D"/>
                </a:solidFill>
                <a:latin typeface="Tahoma"/>
                <a:cs typeface="Tahoma"/>
              </a:rPr>
              <a:t> </a:t>
            </a:r>
            <a:r>
              <a:rPr sz="2550" spc="105" dirty="0">
                <a:solidFill>
                  <a:srgbClr val="04182D"/>
                </a:solidFill>
                <a:latin typeface="Tahoma"/>
                <a:cs typeface="Tahoma"/>
              </a:rPr>
              <a:t>closest</a:t>
            </a:r>
            <a:r>
              <a:rPr sz="2550" spc="-20" dirty="0">
                <a:solidFill>
                  <a:srgbClr val="04182D"/>
                </a:solidFill>
                <a:latin typeface="Tahoma"/>
                <a:cs typeface="Tahoma"/>
              </a:rPr>
              <a:t> </a:t>
            </a:r>
            <a:r>
              <a:rPr sz="2550" spc="90" dirty="0">
                <a:solidFill>
                  <a:srgbClr val="04182D"/>
                </a:solidFill>
                <a:latin typeface="Tahoma"/>
                <a:cs typeface="Tahoma"/>
              </a:rPr>
              <a:t>vector</a:t>
            </a:r>
            <a:endParaRPr sz="2550">
              <a:latin typeface="Tahoma"/>
              <a:cs typeface="Tahoma"/>
            </a:endParaRPr>
          </a:p>
        </p:txBody>
      </p:sp>
      <p:pic>
        <p:nvPicPr>
          <p:cNvPr id="7" name="object 7"/>
          <p:cNvPicPr/>
          <p:nvPr/>
        </p:nvPicPr>
        <p:blipFill>
          <a:blip r:embed="rId5" cstate="print"/>
          <a:stretch>
            <a:fillRect/>
          </a:stretch>
        </p:blipFill>
        <p:spPr>
          <a:xfrm>
            <a:off x="9245439" y="1790829"/>
            <a:ext cx="5111483" cy="42756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7656830" cy="713740"/>
          </a:xfrm>
          <a:prstGeom prst="rect">
            <a:avLst/>
          </a:prstGeom>
        </p:spPr>
        <p:txBody>
          <a:bodyPr vert="horz" wrap="square" lIns="0" tIns="13970" rIns="0" bIns="0" rtlCol="0">
            <a:spAutoFit/>
          </a:bodyPr>
          <a:lstStyle/>
          <a:p>
            <a:pPr marL="12700">
              <a:lnSpc>
                <a:spcPct val="100000"/>
              </a:lnSpc>
              <a:spcBef>
                <a:spcPts val="110"/>
              </a:spcBef>
            </a:pPr>
            <a:r>
              <a:rPr sz="4500" spc="-490" dirty="0"/>
              <a:t>W</a:t>
            </a:r>
            <a:r>
              <a:rPr sz="4500" spc="-325" dirty="0"/>
              <a:t>h</a:t>
            </a:r>
            <a:r>
              <a:rPr sz="4500" spc="80" dirty="0"/>
              <a:t>y</a:t>
            </a:r>
            <a:r>
              <a:rPr sz="4500" spc="-165" dirty="0"/>
              <a:t> </a:t>
            </a:r>
            <a:r>
              <a:rPr sz="4500" spc="-15" dirty="0"/>
              <a:t>a</a:t>
            </a:r>
            <a:r>
              <a:rPr sz="4500" spc="-315" dirty="0"/>
              <a:t>r</a:t>
            </a:r>
            <a:r>
              <a:rPr sz="4500" spc="-75" dirty="0"/>
              <a:t>e</a:t>
            </a:r>
            <a:r>
              <a:rPr sz="4500" spc="-165" dirty="0"/>
              <a:t> </a:t>
            </a:r>
            <a:r>
              <a:rPr sz="4500" spc="-204"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195" dirty="0"/>
              <a:t>s</a:t>
            </a:r>
            <a:r>
              <a:rPr sz="4500" spc="-165" dirty="0"/>
              <a:t> </a:t>
            </a:r>
            <a:r>
              <a:rPr sz="4500" spc="-325" dirty="0"/>
              <a:t>u</a:t>
            </a:r>
            <a:r>
              <a:rPr sz="4500" spc="-280" dirty="0"/>
              <a:t>s</a:t>
            </a:r>
            <a:r>
              <a:rPr sz="4500" spc="-195" dirty="0"/>
              <a:t>e</a:t>
            </a:r>
            <a:r>
              <a:rPr sz="4500" spc="-95" dirty="0"/>
              <a:t>f</a:t>
            </a:r>
            <a:r>
              <a:rPr sz="4500" spc="-325" dirty="0"/>
              <a:t>u</a:t>
            </a:r>
            <a:r>
              <a:rPr sz="4500" spc="-240" dirty="0"/>
              <a:t>l</a:t>
            </a:r>
            <a:r>
              <a:rPr sz="4500" spc="-185" dirty="0"/>
              <a:t>?</a:t>
            </a:r>
            <a:endParaRPr sz="4500"/>
          </a:p>
        </p:txBody>
      </p:sp>
      <p:pic>
        <p:nvPicPr>
          <p:cNvPr id="3" name="object 3"/>
          <p:cNvPicPr/>
          <p:nvPr/>
        </p:nvPicPr>
        <p:blipFill>
          <a:blip r:embed="rId2" cstate="print"/>
          <a:stretch>
            <a:fillRect/>
          </a:stretch>
        </p:blipFill>
        <p:spPr>
          <a:xfrm>
            <a:off x="511759" y="1351045"/>
            <a:ext cx="102352" cy="102351"/>
          </a:xfrm>
          <a:prstGeom prst="rect">
            <a:avLst/>
          </a:prstGeom>
        </p:spPr>
      </p:pic>
      <p:pic>
        <p:nvPicPr>
          <p:cNvPr id="4" name="object 4"/>
          <p:cNvPicPr/>
          <p:nvPr/>
        </p:nvPicPr>
        <p:blipFill>
          <a:blip r:embed="rId3" cstate="print"/>
          <a:stretch>
            <a:fillRect/>
          </a:stretch>
        </p:blipFill>
        <p:spPr>
          <a:xfrm>
            <a:off x="511759" y="2497387"/>
            <a:ext cx="102352" cy="102351"/>
          </a:xfrm>
          <a:prstGeom prst="rect">
            <a:avLst/>
          </a:prstGeom>
        </p:spPr>
      </p:pic>
      <p:pic>
        <p:nvPicPr>
          <p:cNvPr id="5" name="object 5"/>
          <p:cNvPicPr/>
          <p:nvPr/>
        </p:nvPicPr>
        <p:blipFill>
          <a:blip r:embed="rId3" cstate="print"/>
          <a:stretch>
            <a:fillRect/>
          </a:stretch>
        </p:blipFill>
        <p:spPr>
          <a:xfrm>
            <a:off x="511759" y="4462545"/>
            <a:ext cx="102352" cy="102351"/>
          </a:xfrm>
          <a:prstGeom prst="rect">
            <a:avLst/>
          </a:prstGeom>
        </p:spPr>
      </p:pic>
      <p:pic>
        <p:nvPicPr>
          <p:cNvPr id="6" name="object 6"/>
          <p:cNvPicPr/>
          <p:nvPr/>
        </p:nvPicPr>
        <p:blipFill>
          <a:blip r:embed="rId4" cstate="print"/>
          <a:stretch>
            <a:fillRect/>
          </a:stretch>
        </p:blipFill>
        <p:spPr>
          <a:xfrm>
            <a:off x="869991" y="4943599"/>
            <a:ext cx="122822" cy="122822"/>
          </a:xfrm>
          <a:prstGeom prst="rect">
            <a:avLst/>
          </a:prstGeom>
        </p:spPr>
      </p:pic>
      <p:pic>
        <p:nvPicPr>
          <p:cNvPr id="7" name="object 7"/>
          <p:cNvPicPr/>
          <p:nvPr/>
        </p:nvPicPr>
        <p:blipFill>
          <a:blip r:embed="rId5" cstate="print"/>
          <a:stretch>
            <a:fillRect/>
          </a:stretch>
        </p:blipFill>
        <p:spPr>
          <a:xfrm>
            <a:off x="869991" y="5598652"/>
            <a:ext cx="122822" cy="122822"/>
          </a:xfrm>
          <a:prstGeom prst="rect">
            <a:avLst/>
          </a:prstGeom>
        </p:spPr>
      </p:pic>
      <p:sp>
        <p:nvSpPr>
          <p:cNvPr id="8" name="object 8"/>
          <p:cNvSpPr txBox="1"/>
          <p:nvPr/>
        </p:nvSpPr>
        <p:spPr>
          <a:xfrm>
            <a:off x="847056" y="1065298"/>
            <a:ext cx="6661784" cy="4785995"/>
          </a:xfrm>
          <a:prstGeom prst="rect">
            <a:avLst/>
          </a:prstGeom>
        </p:spPr>
        <p:txBody>
          <a:bodyPr vert="horz" wrap="square" lIns="0" tIns="12700" rIns="0" bIns="0" rtlCol="0">
            <a:spAutoFit/>
          </a:bodyPr>
          <a:lstStyle/>
          <a:p>
            <a:pPr marL="12700" marR="5080">
              <a:lnSpc>
                <a:spcPct val="124800"/>
              </a:lnSpc>
              <a:spcBef>
                <a:spcPts val="100"/>
              </a:spcBef>
            </a:pPr>
            <a:r>
              <a:rPr sz="2550" spc="130" dirty="0">
                <a:solidFill>
                  <a:srgbClr val="04182D"/>
                </a:solidFill>
                <a:latin typeface="Tahoma"/>
                <a:cs typeface="Tahoma"/>
              </a:rPr>
              <a:t>Embeddings</a:t>
            </a:r>
            <a:r>
              <a:rPr sz="2550" spc="-55" dirty="0">
                <a:solidFill>
                  <a:srgbClr val="04182D"/>
                </a:solidFill>
                <a:latin typeface="Tahoma"/>
                <a:cs typeface="Tahoma"/>
              </a:rPr>
              <a:t> </a:t>
            </a:r>
            <a:r>
              <a:rPr sz="2550" spc="114" dirty="0">
                <a:solidFill>
                  <a:srgbClr val="04182D"/>
                </a:solidFill>
                <a:latin typeface="Tahoma"/>
                <a:cs typeface="Tahoma"/>
              </a:rPr>
              <a:t>allow</a:t>
            </a:r>
            <a:r>
              <a:rPr sz="2550" spc="-55" dirty="0">
                <a:solidFill>
                  <a:srgbClr val="04182D"/>
                </a:solidFill>
                <a:latin typeface="Tahoma"/>
                <a:cs typeface="Tahoma"/>
              </a:rPr>
              <a:t> </a:t>
            </a:r>
            <a:r>
              <a:rPr sz="2650" i="1" spc="40" dirty="0">
                <a:solidFill>
                  <a:srgbClr val="04182D"/>
                </a:solidFill>
                <a:latin typeface="Trebuchet MS"/>
                <a:cs typeface="Trebuchet MS"/>
              </a:rPr>
              <a:t>semantic</a:t>
            </a:r>
            <a:r>
              <a:rPr sz="2650" i="1" spc="-50" dirty="0">
                <a:solidFill>
                  <a:srgbClr val="04182D"/>
                </a:solidFill>
                <a:latin typeface="Trebuchet MS"/>
                <a:cs typeface="Trebuchet MS"/>
              </a:rPr>
              <a:t> </a:t>
            </a:r>
            <a:r>
              <a:rPr sz="2650" i="1" spc="70" dirty="0">
                <a:solidFill>
                  <a:srgbClr val="04182D"/>
                </a:solidFill>
                <a:latin typeface="Trebuchet MS"/>
                <a:cs typeface="Trebuchet MS"/>
              </a:rPr>
              <a:t>meaning</a:t>
            </a:r>
            <a:r>
              <a:rPr sz="2650" i="1" spc="-55" dirty="0">
                <a:solidFill>
                  <a:srgbClr val="04182D"/>
                </a:solidFill>
                <a:latin typeface="Trebuchet MS"/>
                <a:cs typeface="Trebuchet MS"/>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160" dirty="0">
                <a:solidFill>
                  <a:srgbClr val="04182D"/>
                </a:solidFill>
                <a:latin typeface="Tahoma"/>
                <a:cs typeface="Tahoma"/>
              </a:rPr>
              <a:t>be </a:t>
            </a:r>
            <a:r>
              <a:rPr sz="2550" spc="-780" dirty="0">
                <a:solidFill>
                  <a:srgbClr val="04182D"/>
                </a:solidFill>
                <a:latin typeface="Tahoma"/>
                <a:cs typeface="Tahoma"/>
              </a:rPr>
              <a:t> </a:t>
            </a:r>
            <a:r>
              <a:rPr sz="2550" spc="135" dirty="0">
                <a:solidFill>
                  <a:srgbClr val="04182D"/>
                </a:solidFill>
                <a:latin typeface="Tahoma"/>
                <a:cs typeface="Tahoma"/>
              </a:rPr>
              <a:t>captured</a:t>
            </a:r>
            <a:endParaRPr sz="2550">
              <a:latin typeface="Tahoma"/>
              <a:cs typeface="Tahoma"/>
            </a:endParaRPr>
          </a:p>
          <a:p>
            <a:pPr marL="12700" marR="760095">
              <a:lnSpc>
                <a:spcPct val="126400"/>
              </a:lnSpc>
              <a:spcBef>
                <a:spcPts val="1290"/>
              </a:spcBef>
            </a:pPr>
            <a:r>
              <a:rPr sz="2550" b="1" spc="-65" dirty="0">
                <a:solidFill>
                  <a:srgbClr val="04182D"/>
                </a:solidFill>
                <a:latin typeface="Tahoma"/>
                <a:cs typeface="Tahoma"/>
              </a:rPr>
              <a:t>Semantic</a:t>
            </a:r>
            <a:r>
              <a:rPr sz="2550" b="1" dirty="0">
                <a:solidFill>
                  <a:srgbClr val="04182D"/>
                </a:solidFill>
                <a:latin typeface="Tahoma"/>
                <a:cs typeface="Tahoma"/>
              </a:rPr>
              <a:t> </a:t>
            </a:r>
            <a:r>
              <a:rPr sz="2550" b="1" spc="-90" dirty="0">
                <a:solidFill>
                  <a:srgbClr val="04182D"/>
                </a:solidFill>
                <a:latin typeface="Tahoma"/>
                <a:cs typeface="Tahoma"/>
              </a:rPr>
              <a:t>meaning</a:t>
            </a:r>
            <a:r>
              <a:rPr sz="2550" spc="-90" dirty="0">
                <a:solidFill>
                  <a:srgbClr val="04182D"/>
                </a:solidFill>
                <a:latin typeface="Tahoma"/>
                <a:cs typeface="Tahoma"/>
              </a:rPr>
              <a:t>:</a:t>
            </a:r>
            <a:r>
              <a:rPr sz="2550" spc="-55" dirty="0">
                <a:solidFill>
                  <a:srgbClr val="04182D"/>
                </a:solidFill>
                <a:latin typeface="Tahoma"/>
                <a:cs typeface="Tahoma"/>
              </a:rPr>
              <a:t> </a:t>
            </a:r>
            <a:r>
              <a:rPr sz="2550" spc="100" dirty="0">
                <a:solidFill>
                  <a:srgbClr val="04182D"/>
                </a:solidFill>
                <a:latin typeface="Tahoma"/>
                <a:cs typeface="Tahoma"/>
              </a:rPr>
              <a:t>context</a:t>
            </a:r>
            <a:r>
              <a:rPr sz="2550" spc="-50" dirty="0">
                <a:solidFill>
                  <a:srgbClr val="04182D"/>
                </a:solidFill>
                <a:latin typeface="Tahoma"/>
                <a:cs typeface="Tahoma"/>
              </a:rPr>
              <a:t> </a:t>
            </a:r>
            <a:r>
              <a:rPr sz="2550" spc="160" dirty="0">
                <a:solidFill>
                  <a:srgbClr val="04182D"/>
                </a:solidFill>
                <a:latin typeface="Tahoma"/>
                <a:cs typeface="Tahoma"/>
              </a:rPr>
              <a:t>and</a:t>
            </a:r>
            <a:r>
              <a:rPr sz="2550" spc="-55" dirty="0">
                <a:solidFill>
                  <a:srgbClr val="04182D"/>
                </a:solidFill>
                <a:latin typeface="Tahoma"/>
                <a:cs typeface="Tahoma"/>
              </a:rPr>
              <a:t> </a:t>
            </a:r>
            <a:r>
              <a:rPr sz="2550" spc="65" dirty="0">
                <a:solidFill>
                  <a:srgbClr val="04182D"/>
                </a:solidFill>
                <a:latin typeface="Tahoma"/>
                <a:cs typeface="Tahoma"/>
              </a:rPr>
              <a:t>intent </a:t>
            </a:r>
            <a:r>
              <a:rPr sz="2550" spc="-785" dirty="0">
                <a:solidFill>
                  <a:srgbClr val="04182D"/>
                </a:solidFill>
                <a:latin typeface="Tahoma"/>
                <a:cs typeface="Tahoma"/>
              </a:rPr>
              <a:t> </a:t>
            </a:r>
            <a:r>
              <a:rPr sz="2550" spc="110" dirty="0">
                <a:solidFill>
                  <a:srgbClr val="04182D"/>
                </a:solidFill>
                <a:latin typeface="Tahoma"/>
                <a:cs typeface="Tahoma"/>
              </a:rPr>
              <a:t>behind</a:t>
            </a:r>
            <a:r>
              <a:rPr sz="2550" spc="-55" dirty="0">
                <a:solidFill>
                  <a:srgbClr val="04182D"/>
                </a:solidFill>
                <a:latin typeface="Tahoma"/>
                <a:cs typeface="Tahoma"/>
              </a:rPr>
              <a:t> </a:t>
            </a:r>
            <a:r>
              <a:rPr sz="2550" spc="70" dirty="0">
                <a:solidFill>
                  <a:srgbClr val="04182D"/>
                </a:solidFill>
                <a:latin typeface="Tahoma"/>
                <a:cs typeface="Tahoma"/>
              </a:rPr>
              <a:t>text</a:t>
            </a:r>
            <a:endParaRPr sz="2550">
              <a:latin typeface="Tahoma"/>
              <a:cs typeface="Tahoma"/>
            </a:endParaRPr>
          </a:p>
          <a:p>
            <a:pPr>
              <a:lnSpc>
                <a:spcPct val="100000"/>
              </a:lnSpc>
            </a:pPr>
            <a:endParaRPr sz="3100">
              <a:latin typeface="Tahoma"/>
              <a:cs typeface="Tahoma"/>
            </a:endParaRPr>
          </a:p>
          <a:p>
            <a:pPr>
              <a:lnSpc>
                <a:spcPct val="100000"/>
              </a:lnSpc>
              <a:spcBef>
                <a:spcPts val="35"/>
              </a:spcBef>
            </a:pPr>
            <a:endParaRPr sz="3950">
              <a:latin typeface="Tahoma"/>
              <a:cs typeface="Tahoma"/>
            </a:endParaRPr>
          </a:p>
          <a:p>
            <a:pPr marL="12700">
              <a:lnSpc>
                <a:spcPct val="100000"/>
              </a:lnSpc>
            </a:pPr>
            <a:r>
              <a:rPr sz="2550" b="1" spc="-90" dirty="0">
                <a:solidFill>
                  <a:srgbClr val="04182D"/>
                </a:solidFill>
                <a:latin typeface="Tahoma"/>
                <a:cs typeface="Tahoma"/>
              </a:rPr>
              <a:t>Example</a:t>
            </a:r>
            <a:r>
              <a:rPr sz="2550" spc="-90" dirty="0">
                <a:solidFill>
                  <a:srgbClr val="04182D"/>
                </a:solidFill>
                <a:latin typeface="Tahoma"/>
                <a:cs typeface="Tahoma"/>
              </a:rPr>
              <a:t>:</a:t>
            </a:r>
            <a:endParaRPr sz="2550">
              <a:latin typeface="Tahoma"/>
              <a:cs typeface="Tahoma"/>
            </a:endParaRPr>
          </a:p>
          <a:p>
            <a:pPr marL="381000">
              <a:lnSpc>
                <a:spcPct val="100000"/>
              </a:lnSpc>
              <a:spcBef>
                <a:spcPts val="810"/>
              </a:spcBef>
            </a:pPr>
            <a:r>
              <a:rPr sz="2550" spc="70" dirty="0">
                <a:solidFill>
                  <a:srgbClr val="04182D"/>
                </a:solidFill>
                <a:latin typeface="Tahoma"/>
                <a:cs typeface="Tahoma"/>
              </a:rPr>
              <a:t>"Which</a:t>
            </a:r>
            <a:r>
              <a:rPr sz="2550" spc="-55" dirty="0">
                <a:solidFill>
                  <a:srgbClr val="04182D"/>
                </a:solidFill>
                <a:latin typeface="Tahoma"/>
                <a:cs typeface="Tahoma"/>
              </a:rPr>
              <a:t> </a:t>
            </a:r>
            <a:r>
              <a:rPr sz="2550" spc="190" dirty="0">
                <a:solidFill>
                  <a:srgbClr val="04182D"/>
                </a:solidFill>
                <a:latin typeface="Tahoma"/>
                <a:cs typeface="Tahoma"/>
              </a:rPr>
              <a:t>way</a:t>
            </a:r>
            <a:r>
              <a:rPr sz="2550" spc="-50" dirty="0">
                <a:solidFill>
                  <a:srgbClr val="04182D"/>
                </a:solidFill>
                <a:latin typeface="Tahoma"/>
                <a:cs typeface="Tahoma"/>
              </a:rPr>
              <a:t> </a:t>
            </a:r>
            <a:r>
              <a:rPr sz="2550" spc="65" dirty="0">
                <a:solidFill>
                  <a:srgbClr val="04182D"/>
                </a:solidFill>
                <a:latin typeface="Tahoma"/>
                <a:cs typeface="Tahoma"/>
              </a:rPr>
              <a:t>is</a:t>
            </a:r>
            <a:r>
              <a:rPr sz="2550" spc="-50" dirty="0">
                <a:solidFill>
                  <a:srgbClr val="04182D"/>
                </a:solidFill>
                <a:latin typeface="Tahoma"/>
                <a:cs typeface="Tahoma"/>
              </a:rPr>
              <a:t> </a:t>
            </a:r>
            <a:r>
              <a:rPr sz="2550" spc="70" dirty="0">
                <a:solidFill>
                  <a:srgbClr val="04182D"/>
                </a:solidFill>
                <a:latin typeface="Tahoma"/>
                <a:cs typeface="Tahoma"/>
              </a:rPr>
              <a:t>it</a:t>
            </a:r>
            <a:r>
              <a:rPr sz="2550" spc="-50" dirty="0">
                <a:solidFill>
                  <a:srgbClr val="04182D"/>
                </a:solidFill>
                <a:latin typeface="Tahoma"/>
                <a:cs typeface="Tahoma"/>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550" spc="80" dirty="0">
                <a:solidFill>
                  <a:srgbClr val="04182D"/>
                </a:solidFill>
                <a:latin typeface="Tahoma"/>
                <a:cs typeface="Tahoma"/>
              </a:rPr>
              <a:t>supermarket?"</a:t>
            </a:r>
            <a:endParaRPr sz="2550">
              <a:latin typeface="Tahoma"/>
              <a:cs typeface="Tahoma"/>
            </a:endParaRPr>
          </a:p>
          <a:p>
            <a:pPr marL="381000">
              <a:lnSpc>
                <a:spcPct val="100000"/>
              </a:lnSpc>
              <a:spcBef>
                <a:spcPts val="2095"/>
              </a:spcBef>
            </a:pPr>
            <a:r>
              <a:rPr sz="2550" spc="-120" dirty="0">
                <a:solidFill>
                  <a:srgbClr val="04182D"/>
                </a:solidFill>
                <a:latin typeface="Tahoma"/>
                <a:cs typeface="Tahoma"/>
              </a:rPr>
              <a:t>"</a:t>
            </a:r>
            <a:r>
              <a:rPr sz="2550" spc="434" dirty="0">
                <a:solidFill>
                  <a:srgbClr val="04182D"/>
                </a:solidFill>
                <a:latin typeface="Tahoma"/>
                <a:cs typeface="Tahoma"/>
              </a:rPr>
              <a:t>C</a:t>
            </a:r>
            <a:r>
              <a:rPr sz="2550" spc="105" dirty="0">
                <a:solidFill>
                  <a:srgbClr val="04182D"/>
                </a:solidFill>
                <a:latin typeface="Tahoma"/>
                <a:cs typeface="Tahoma"/>
              </a:rPr>
              <a:t>o</a:t>
            </a:r>
            <a:r>
              <a:rPr sz="2550" spc="70" dirty="0">
                <a:solidFill>
                  <a:srgbClr val="04182D"/>
                </a:solidFill>
                <a:latin typeface="Tahoma"/>
                <a:cs typeface="Tahoma"/>
              </a:rPr>
              <a:t>u</a:t>
            </a:r>
            <a:r>
              <a:rPr sz="2550" spc="30" dirty="0">
                <a:solidFill>
                  <a:srgbClr val="04182D"/>
                </a:solidFill>
                <a:latin typeface="Tahoma"/>
                <a:cs typeface="Tahoma"/>
              </a:rPr>
              <a:t>l</a:t>
            </a:r>
            <a:r>
              <a:rPr sz="2550" spc="175" dirty="0">
                <a:solidFill>
                  <a:srgbClr val="04182D"/>
                </a:solidFill>
                <a:latin typeface="Tahoma"/>
                <a:cs typeface="Tahoma"/>
              </a:rPr>
              <a:t>d</a:t>
            </a:r>
            <a:r>
              <a:rPr sz="2550" spc="-50" dirty="0">
                <a:solidFill>
                  <a:srgbClr val="04182D"/>
                </a:solidFill>
                <a:latin typeface="Tahoma"/>
                <a:cs typeface="Tahoma"/>
              </a:rPr>
              <a:t> </a:t>
            </a:r>
            <a:r>
              <a:rPr sz="2550" spc="-295" dirty="0">
                <a:solidFill>
                  <a:srgbClr val="04182D"/>
                </a:solidFill>
                <a:latin typeface="Tahoma"/>
                <a:cs typeface="Tahoma"/>
              </a:rPr>
              <a:t>I</a:t>
            </a:r>
            <a:r>
              <a:rPr sz="2550" spc="-50" dirty="0">
                <a:solidFill>
                  <a:srgbClr val="04182D"/>
                </a:solidFill>
                <a:latin typeface="Tahoma"/>
                <a:cs typeface="Tahoma"/>
              </a:rPr>
              <a:t> </a:t>
            </a:r>
            <a:r>
              <a:rPr sz="2550" spc="80" dirty="0">
                <a:solidFill>
                  <a:srgbClr val="04182D"/>
                </a:solidFill>
                <a:latin typeface="Tahoma"/>
                <a:cs typeface="Tahoma"/>
              </a:rPr>
              <a:t>h</a:t>
            </a:r>
            <a:r>
              <a:rPr sz="2550" spc="235" dirty="0">
                <a:solidFill>
                  <a:srgbClr val="04182D"/>
                </a:solidFill>
                <a:latin typeface="Tahoma"/>
                <a:cs typeface="Tahoma"/>
              </a:rPr>
              <a:t>a</a:t>
            </a:r>
            <a:r>
              <a:rPr sz="2550" spc="70" dirty="0">
                <a:solidFill>
                  <a:srgbClr val="04182D"/>
                </a:solidFill>
                <a:latin typeface="Tahoma"/>
                <a:cs typeface="Tahoma"/>
              </a:rPr>
              <a:t>v</a:t>
            </a:r>
            <a:r>
              <a:rPr sz="2550" spc="145" dirty="0">
                <a:solidFill>
                  <a:srgbClr val="04182D"/>
                </a:solidFill>
                <a:latin typeface="Tahoma"/>
                <a:cs typeface="Tahoma"/>
              </a:rPr>
              <a:t>e</a:t>
            </a:r>
            <a:r>
              <a:rPr sz="2550" spc="-50" dirty="0">
                <a:solidFill>
                  <a:srgbClr val="04182D"/>
                </a:solidFill>
                <a:latin typeface="Tahoma"/>
                <a:cs typeface="Tahoma"/>
              </a:rPr>
              <a:t> </a:t>
            </a:r>
            <a:r>
              <a:rPr sz="2550" spc="175" dirty="0">
                <a:solidFill>
                  <a:srgbClr val="04182D"/>
                </a:solidFill>
                <a:latin typeface="Tahoma"/>
                <a:cs typeface="Tahoma"/>
              </a:rPr>
              <a:t>d</a:t>
            </a:r>
            <a:r>
              <a:rPr sz="2550" spc="55" dirty="0">
                <a:solidFill>
                  <a:srgbClr val="04182D"/>
                </a:solidFill>
                <a:latin typeface="Tahoma"/>
                <a:cs typeface="Tahoma"/>
              </a:rPr>
              <a:t>i</a:t>
            </a:r>
            <a:r>
              <a:rPr sz="2550" spc="-20" dirty="0">
                <a:solidFill>
                  <a:srgbClr val="04182D"/>
                </a:solidFill>
                <a:latin typeface="Tahoma"/>
                <a:cs typeface="Tahoma"/>
              </a:rPr>
              <a:t>r</a:t>
            </a:r>
            <a:r>
              <a:rPr sz="2550" spc="145" dirty="0">
                <a:solidFill>
                  <a:srgbClr val="04182D"/>
                </a:solidFill>
                <a:latin typeface="Tahoma"/>
                <a:cs typeface="Tahoma"/>
              </a:rPr>
              <a:t>e</a:t>
            </a:r>
            <a:r>
              <a:rPr sz="2550" spc="250" dirty="0">
                <a:solidFill>
                  <a:srgbClr val="04182D"/>
                </a:solidFill>
                <a:latin typeface="Tahoma"/>
                <a:cs typeface="Tahoma"/>
              </a:rPr>
              <a:t>c</a:t>
            </a:r>
            <a:r>
              <a:rPr sz="2550" spc="90" dirty="0">
                <a:solidFill>
                  <a:srgbClr val="04182D"/>
                </a:solidFill>
                <a:latin typeface="Tahoma"/>
                <a:cs typeface="Tahoma"/>
              </a:rPr>
              <a:t>t</a:t>
            </a:r>
            <a:r>
              <a:rPr sz="2550" spc="45" dirty="0">
                <a:solidFill>
                  <a:srgbClr val="04182D"/>
                </a:solidFill>
                <a:latin typeface="Tahoma"/>
                <a:cs typeface="Tahoma"/>
              </a:rPr>
              <a:t>i</a:t>
            </a:r>
            <a:r>
              <a:rPr sz="2550" spc="105" dirty="0">
                <a:solidFill>
                  <a:srgbClr val="04182D"/>
                </a:solidFill>
                <a:latin typeface="Tahoma"/>
                <a:cs typeface="Tahoma"/>
              </a:rPr>
              <a:t>o</a:t>
            </a:r>
            <a:r>
              <a:rPr sz="2550" spc="60" dirty="0">
                <a:solidFill>
                  <a:srgbClr val="04182D"/>
                </a:solidFill>
                <a:latin typeface="Tahoma"/>
                <a:cs typeface="Tahoma"/>
              </a:rPr>
              <a:t>n</a:t>
            </a:r>
            <a:r>
              <a:rPr sz="2550" spc="75" dirty="0">
                <a:solidFill>
                  <a:srgbClr val="04182D"/>
                </a:solidFill>
                <a:latin typeface="Tahoma"/>
                <a:cs typeface="Tahoma"/>
              </a:rPr>
              <a:t>s</a:t>
            </a:r>
            <a:r>
              <a:rPr sz="2550" spc="-50" dirty="0">
                <a:solidFill>
                  <a:srgbClr val="04182D"/>
                </a:solidFill>
                <a:latin typeface="Tahoma"/>
                <a:cs typeface="Tahoma"/>
              </a:rPr>
              <a:t> </a:t>
            </a:r>
            <a:r>
              <a:rPr sz="2550" spc="45" dirty="0">
                <a:solidFill>
                  <a:srgbClr val="04182D"/>
                </a:solidFill>
                <a:latin typeface="Tahoma"/>
                <a:cs typeface="Tahoma"/>
              </a:rPr>
              <a:t>t</a:t>
            </a:r>
            <a:r>
              <a:rPr sz="2550" spc="130" dirty="0">
                <a:solidFill>
                  <a:srgbClr val="04182D"/>
                </a:solidFill>
                <a:latin typeface="Tahoma"/>
                <a:cs typeface="Tahoma"/>
              </a:rPr>
              <a:t>o</a:t>
            </a:r>
            <a:r>
              <a:rPr sz="2550" spc="-50" dirty="0">
                <a:solidFill>
                  <a:srgbClr val="04182D"/>
                </a:solidFill>
                <a:latin typeface="Tahoma"/>
                <a:cs typeface="Tahoma"/>
              </a:rPr>
              <a:t> </a:t>
            </a:r>
            <a:r>
              <a:rPr sz="2550" spc="75" dirty="0">
                <a:solidFill>
                  <a:srgbClr val="04182D"/>
                </a:solidFill>
                <a:latin typeface="Tahoma"/>
                <a:cs typeface="Tahoma"/>
              </a:rPr>
              <a:t>t</a:t>
            </a:r>
            <a:r>
              <a:rPr sz="2550" spc="80" dirty="0">
                <a:solidFill>
                  <a:srgbClr val="04182D"/>
                </a:solidFill>
                <a:latin typeface="Tahoma"/>
                <a:cs typeface="Tahoma"/>
              </a:rPr>
              <a:t>h</a:t>
            </a:r>
            <a:r>
              <a:rPr sz="2550" spc="145" dirty="0">
                <a:solidFill>
                  <a:srgbClr val="04182D"/>
                </a:solidFill>
                <a:latin typeface="Tahoma"/>
                <a:cs typeface="Tahoma"/>
              </a:rPr>
              <a:t>e</a:t>
            </a:r>
            <a:r>
              <a:rPr sz="2550" spc="-50" dirty="0">
                <a:solidFill>
                  <a:srgbClr val="04182D"/>
                </a:solidFill>
                <a:latin typeface="Tahoma"/>
                <a:cs typeface="Tahoma"/>
              </a:rPr>
              <a:t> </a:t>
            </a:r>
            <a:r>
              <a:rPr sz="2550" spc="75" dirty="0">
                <a:solidFill>
                  <a:srgbClr val="04182D"/>
                </a:solidFill>
                <a:latin typeface="Tahoma"/>
                <a:cs typeface="Tahoma"/>
              </a:rPr>
              <a:t>s</a:t>
            </a:r>
            <a:r>
              <a:rPr sz="2550" spc="80" dirty="0">
                <a:solidFill>
                  <a:srgbClr val="04182D"/>
                </a:solidFill>
                <a:latin typeface="Tahoma"/>
                <a:cs typeface="Tahoma"/>
              </a:rPr>
              <a:t>h</a:t>
            </a:r>
            <a:r>
              <a:rPr sz="2550" spc="105" dirty="0">
                <a:solidFill>
                  <a:srgbClr val="04182D"/>
                </a:solidFill>
                <a:latin typeface="Tahoma"/>
                <a:cs typeface="Tahoma"/>
              </a:rPr>
              <a:t>o</a:t>
            </a:r>
            <a:r>
              <a:rPr sz="2550" spc="175" dirty="0">
                <a:solidFill>
                  <a:srgbClr val="04182D"/>
                </a:solidFill>
                <a:latin typeface="Tahoma"/>
                <a:cs typeface="Tahoma"/>
              </a:rPr>
              <a:t>p</a:t>
            </a:r>
            <a:r>
              <a:rPr sz="2550" spc="60" dirty="0">
                <a:solidFill>
                  <a:srgbClr val="04182D"/>
                </a:solidFill>
                <a:latin typeface="Tahoma"/>
                <a:cs typeface="Tahoma"/>
              </a:rPr>
              <a:t>?</a:t>
            </a:r>
            <a:r>
              <a:rPr sz="2550" spc="-120" dirty="0">
                <a:solidFill>
                  <a:srgbClr val="04182D"/>
                </a:solidFill>
                <a:latin typeface="Tahoma"/>
                <a:cs typeface="Tahoma"/>
              </a:rPr>
              <a:t>"</a:t>
            </a:r>
            <a:endParaRPr sz="2550">
              <a:latin typeface="Tahoma"/>
              <a:cs typeface="Tahoma"/>
            </a:endParaRPr>
          </a:p>
        </p:txBody>
      </p:sp>
      <p:pic>
        <p:nvPicPr>
          <p:cNvPr id="9" name="object 9"/>
          <p:cNvPicPr/>
          <p:nvPr/>
        </p:nvPicPr>
        <p:blipFill>
          <a:blip r:embed="rId6" cstate="print"/>
          <a:stretch>
            <a:fillRect/>
          </a:stretch>
        </p:blipFill>
        <p:spPr>
          <a:xfrm>
            <a:off x="8474131" y="1671650"/>
            <a:ext cx="6025016" cy="510152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50" y="167797"/>
            <a:ext cx="15011400" cy="845103"/>
          </a:xfrm>
          <a:prstGeom prst="rect">
            <a:avLst/>
          </a:prstGeom>
        </p:spPr>
        <p:txBody>
          <a:bodyPr vert="horz" wrap="square" lIns="0" tIns="13970" rIns="0" bIns="0" rtlCol="0">
            <a:spAutoFit/>
          </a:bodyPr>
          <a:lstStyle/>
          <a:p>
            <a:pPr marL="12700">
              <a:lnSpc>
                <a:spcPct val="100000"/>
              </a:lnSpc>
              <a:spcBef>
                <a:spcPts val="110"/>
              </a:spcBef>
            </a:pPr>
            <a:r>
              <a:rPr sz="5400" spc="-254" dirty="0"/>
              <a:t>Recommendations</a:t>
            </a:r>
            <a:r>
              <a:rPr sz="5400" spc="-145" dirty="0"/>
              <a:t> </a:t>
            </a:r>
            <a:r>
              <a:rPr sz="5400" spc="-254" dirty="0"/>
              <a:t>on</a:t>
            </a:r>
            <a:r>
              <a:rPr sz="5400" spc="-145" dirty="0"/>
              <a:t> </a:t>
            </a:r>
            <a:r>
              <a:rPr sz="5400" spc="-254" dirty="0"/>
              <a:t>multiple</a:t>
            </a:r>
            <a:r>
              <a:rPr sz="5400" spc="-140" dirty="0"/>
              <a:t> </a:t>
            </a:r>
            <a:r>
              <a:rPr sz="5400" spc="-120" dirty="0"/>
              <a:t>data</a:t>
            </a:r>
            <a:r>
              <a:rPr sz="5400" spc="-145" dirty="0"/>
              <a:t> </a:t>
            </a:r>
            <a:r>
              <a:rPr sz="5400" spc="-265" dirty="0"/>
              <a:t>points</a:t>
            </a:r>
          </a:p>
        </p:txBody>
      </p:sp>
      <p:pic>
        <p:nvPicPr>
          <p:cNvPr id="3" name="object 3"/>
          <p:cNvPicPr/>
          <p:nvPr/>
        </p:nvPicPr>
        <p:blipFill>
          <a:blip r:embed="rId2" cstate="print"/>
          <a:stretch>
            <a:fillRect/>
          </a:stretch>
        </p:blipFill>
        <p:spPr>
          <a:xfrm>
            <a:off x="511759" y="2988701"/>
            <a:ext cx="102352" cy="102351"/>
          </a:xfrm>
          <a:prstGeom prst="rect">
            <a:avLst/>
          </a:prstGeom>
        </p:spPr>
      </p:pic>
      <p:pic>
        <p:nvPicPr>
          <p:cNvPr id="4" name="object 4"/>
          <p:cNvPicPr/>
          <p:nvPr/>
        </p:nvPicPr>
        <p:blipFill>
          <a:blip r:embed="rId3" cstate="print"/>
          <a:stretch>
            <a:fillRect/>
          </a:stretch>
        </p:blipFill>
        <p:spPr>
          <a:xfrm>
            <a:off x="511759" y="4135043"/>
            <a:ext cx="102352" cy="102351"/>
          </a:xfrm>
          <a:prstGeom prst="rect">
            <a:avLst/>
          </a:prstGeom>
        </p:spPr>
      </p:pic>
      <p:pic>
        <p:nvPicPr>
          <p:cNvPr id="5" name="object 5"/>
          <p:cNvPicPr/>
          <p:nvPr/>
        </p:nvPicPr>
        <p:blipFill>
          <a:blip r:embed="rId2" cstate="print"/>
          <a:stretch>
            <a:fillRect/>
          </a:stretch>
        </p:blipFill>
        <p:spPr>
          <a:xfrm>
            <a:off x="511759" y="4790095"/>
            <a:ext cx="102352" cy="102351"/>
          </a:xfrm>
          <a:prstGeom prst="rect">
            <a:avLst/>
          </a:prstGeom>
        </p:spPr>
      </p:pic>
      <p:pic>
        <p:nvPicPr>
          <p:cNvPr id="6" name="object 6"/>
          <p:cNvPicPr/>
          <p:nvPr/>
        </p:nvPicPr>
        <p:blipFill>
          <a:blip r:embed="rId4" cstate="print"/>
          <a:stretch>
            <a:fillRect/>
          </a:stretch>
        </p:blipFill>
        <p:spPr>
          <a:xfrm>
            <a:off x="869991" y="5271149"/>
            <a:ext cx="122822" cy="122822"/>
          </a:xfrm>
          <a:prstGeom prst="rect">
            <a:avLst/>
          </a:prstGeom>
        </p:spPr>
      </p:pic>
      <p:sp>
        <p:nvSpPr>
          <p:cNvPr id="7" name="object 7"/>
          <p:cNvSpPr txBox="1"/>
          <p:nvPr/>
        </p:nvSpPr>
        <p:spPr>
          <a:xfrm>
            <a:off x="478589" y="1993422"/>
            <a:ext cx="6137910" cy="3529965"/>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marL="381000" marR="5080">
              <a:lnSpc>
                <a:spcPct val="126400"/>
              </a:lnSpc>
              <a:spcBef>
                <a:spcPts val="2580"/>
              </a:spcBef>
            </a:pPr>
            <a:r>
              <a:rPr sz="2550" spc="150" dirty="0">
                <a:solidFill>
                  <a:srgbClr val="04182D"/>
                </a:solidFill>
                <a:latin typeface="Tahoma"/>
                <a:cs typeface="Tahoma"/>
              </a:rPr>
              <a:t>Combine</a:t>
            </a:r>
            <a:r>
              <a:rPr sz="2550" spc="-40" dirty="0">
                <a:solidFill>
                  <a:srgbClr val="04182D"/>
                </a:solidFill>
                <a:latin typeface="Tahoma"/>
                <a:cs typeface="Tahoma"/>
              </a:rPr>
              <a:t> </a:t>
            </a:r>
            <a:r>
              <a:rPr sz="2550" spc="85" dirty="0">
                <a:solidFill>
                  <a:srgbClr val="04182D"/>
                </a:solidFill>
                <a:latin typeface="Tahoma"/>
                <a:cs typeface="Tahoma"/>
              </a:rPr>
              <a:t>multiple</a:t>
            </a:r>
            <a:r>
              <a:rPr sz="2550" spc="-40" dirty="0">
                <a:solidFill>
                  <a:srgbClr val="04182D"/>
                </a:solidFill>
                <a:latin typeface="Tahoma"/>
                <a:cs typeface="Tahoma"/>
              </a:rPr>
              <a:t> </a:t>
            </a:r>
            <a:r>
              <a:rPr sz="2550" spc="90" dirty="0">
                <a:solidFill>
                  <a:srgbClr val="04182D"/>
                </a:solidFill>
                <a:latin typeface="Tahoma"/>
                <a:cs typeface="Tahoma"/>
              </a:rPr>
              <a:t>vectors</a:t>
            </a:r>
            <a:r>
              <a:rPr sz="2550" spc="-35" dirty="0">
                <a:solidFill>
                  <a:srgbClr val="04182D"/>
                </a:solidFill>
                <a:latin typeface="Tahoma"/>
                <a:cs typeface="Tahoma"/>
              </a:rPr>
              <a:t> </a:t>
            </a:r>
            <a:r>
              <a:rPr sz="2550" spc="55" dirty="0">
                <a:solidFill>
                  <a:srgbClr val="04182D"/>
                </a:solidFill>
                <a:latin typeface="Tahoma"/>
                <a:cs typeface="Tahoma"/>
              </a:rPr>
              <a:t>into</a:t>
            </a:r>
            <a:r>
              <a:rPr sz="2550" spc="-40" dirty="0">
                <a:solidFill>
                  <a:srgbClr val="04182D"/>
                </a:solidFill>
                <a:latin typeface="Tahoma"/>
                <a:cs typeface="Tahoma"/>
              </a:rPr>
              <a:t> </a:t>
            </a:r>
            <a:r>
              <a:rPr sz="2550" spc="100" dirty="0">
                <a:solidFill>
                  <a:srgbClr val="04182D"/>
                </a:solidFill>
                <a:latin typeface="Tahoma"/>
                <a:cs typeface="Tahoma"/>
              </a:rPr>
              <a:t>one</a:t>
            </a:r>
            <a:r>
              <a:rPr sz="2550" spc="-35" dirty="0">
                <a:solidFill>
                  <a:srgbClr val="04182D"/>
                </a:solidFill>
                <a:latin typeface="Tahoma"/>
                <a:cs typeface="Tahoma"/>
              </a:rPr>
              <a:t> </a:t>
            </a:r>
            <a:r>
              <a:rPr sz="2550" spc="155" dirty="0">
                <a:solidFill>
                  <a:srgbClr val="04182D"/>
                </a:solidFill>
                <a:latin typeface="Tahoma"/>
                <a:cs typeface="Tahoma"/>
              </a:rPr>
              <a:t>by </a:t>
            </a:r>
            <a:r>
              <a:rPr sz="2550" spc="105" dirty="0">
                <a:solidFill>
                  <a:srgbClr val="04182D"/>
                </a:solidFill>
                <a:latin typeface="Tahoma"/>
                <a:cs typeface="Tahoma"/>
              </a:rPr>
              <a:t>taking</a:t>
            </a:r>
            <a:r>
              <a:rPr sz="2550" spc="-45" dirty="0">
                <a:solidFill>
                  <a:srgbClr val="04182D"/>
                </a:solidFill>
                <a:latin typeface="Tahoma"/>
                <a:cs typeface="Tahoma"/>
              </a:rPr>
              <a:t> </a:t>
            </a:r>
            <a:r>
              <a:rPr sz="2550" spc="95" dirty="0">
                <a:solidFill>
                  <a:srgbClr val="04182D"/>
                </a:solidFill>
                <a:latin typeface="Tahoma"/>
                <a:cs typeface="Tahoma"/>
              </a:rPr>
              <a:t>the</a:t>
            </a:r>
            <a:r>
              <a:rPr sz="2550" spc="-45" dirty="0">
                <a:solidFill>
                  <a:srgbClr val="04182D"/>
                </a:solidFill>
                <a:latin typeface="Tahoma"/>
                <a:cs typeface="Tahoma"/>
              </a:rPr>
              <a:t> </a:t>
            </a:r>
            <a:r>
              <a:rPr sz="2550" b="1" spc="-20" dirty="0">
                <a:solidFill>
                  <a:srgbClr val="04182D"/>
                </a:solidFill>
                <a:latin typeface="Tahoma"/>
                <a:cs typeface="Tahoma"/>
              </a:rPr>
              <a:t>mean</a:t>
            </a:r>
            <a:endParaRPr sz="2550">
              <a:latin typeface="Tahoma"/>
              <a:cs typeface="Tahoma"/>
            </a:endParaRPr>
          </a:p>
          <a:p>
            <a:pPr marL="381000">
              <a:lnSpc>
                <a:spcPct val="100000"/>
              </a:lnSpc>
              <a:spcBef>
                <a:spcPts val="2100"/>
              </a:spcBef>
            </a:pPr>
            <a:r>
              <a:rPr sz="2550" spc="150" dirty="0">
                <a:solidFill>
                  <a:srgbClr val="04182D"/>
                </a:solidFill>
                <a:latin typeface="Tahoma"/>
                <a:cs typeface="Tahoma"/>
              </a:rPr>
              <a:t>Compute</a:t>
            </a:r>
            <a:r>
              <a:rPr sz="2550" spc="-45" dirty="0">
                <a:solidFill>
                  <a:srgbClr val="04182D"/>
                </a:solidFill>
                <a:latin typeface="Tahoma"/>
                <a:cs typeface="Tahoma"/>
              </a:rPr>
              <a:t> </a:t>
            </a:r>
            <a:r>
              <a:rPr sz="2550" spc="114" dirty="0">
                <a:solidFill>
                  <a:srgbClr val="04182D"/>
                </a:solidFill>
                <a:latin typeface="Tahoma"/>
                <a:cs typeface="Tahoma"/>
              </a:rPr>
              <a:t>cosine</a:t>
            </a:r>
            <a:r>
              <a:rPr sz="2550" spc="-45" dirty="0">
                <a:solidFill>
                  <a:srgbClr val="04182D"/>
                </a:solidFill>
                <a:latin typeface="Tahoma"/>
                <a:cs typeface="Tahoma"/>
              </a:rPr>
              <a:t> </a:t>
            </a:r>
            <a:r>
              <a:rPr sz="2550" spc="105" dirty="0">
                <a:solidFill>
                  <a:srgbClr val="04182D"/>
                </a:solidFill>
                <a:latin typeface="Tahoma"/>
                <a:cs typeface="Tahoma"/>
              </a:rPr>
              <a:t>distances</a:t>
            </a:r>
            <a:endParaRPr sz="2550">
              <a:latin typeface="Tahoma"/>
              <a:cs typeface="Tahoma"/>
            </a:endParaRPr>
          </a:p>
          <a:p>
            <a:pPr marL="749300" marR="1605280" indent="-368935">
              <a:lnSpc>
                <a:spcPct val="126400"/>
              </a:lnSpc>
              <a:spcBef>
                <a:spcPts val="1290"/>
              </a:spcBef>
            </a:pPr>
            <a:r>
              <a:rPr sz="2550" spc="114" dirty="0">
                <a:solidFill>
                  <a:srgbClr val="04182D"/>
                </a:solidFill>
                <a:latin typeface="Tahoma"/>
                <a:cs typeface="Tahoma"/>
              </a:rPr>
              <a:t>Recommend</a:t>
            </a:r>
            <a:r>
              <a:rPr sz="2550" spc="-20" dirty="0">
                <a:solidFill>
                  <a:srgbClr val="04182D"/>
                </a:solidFill>
                <a:latin typeface="Tahoma"/>
                <a:cs typeface="Tahoma"/>
              </a:rPr>
              <a:t> </a:t>
            </a:r>
            <a:r>
              <a:rPr sz="2550" spc="105" dirty="0">
                <a:solidFill>
                  <a:srgbClr val="04182D"/>
                </a:solidFill>
                <a:latin typeface="Tahoma"/>
                <a:cs typeface="Tahoma"/>
              </a:rPr>
              <a:t>closest</a:t>
            </a:r>
            <a:r>
              <a:rPr sz="2550" spc="-20" dirty="0">
                <a:solidFill>
                  <a:srgbClr val="04182D"/>
                </a:solidFill>
                <a:latin typeface="Tahoma"/>
                <a:cs typeface="Tahoma"/>
              </a:rPr>
              <a:t> </a:t>
            </a:r>
            <a:r>
              <a:rPr sz="2550" spc="90" dirty="0">
                <a:solidFill>
                  <a:srgbClr val="04182D"/>
                </a:solidFill>
                <a:latin typeface="Tahoma"/>
                <a:cs typeface="Tahoma"/>
              </a:rPr>
              <a:t>vector </a:t>
            </a:r>
            <a:r>
              <a:rPr sz="2550" spc="70" dirty="0">
                <a:solidFill>
                  <a:srgbClr val="04182D"/>
                </a:solidFill>
                <a:latin typeface="Tahoma"/>
                <a:cs typeface="Tahoma"/>
              </a:rPr>
              <a:t>Ensure</a:t>
            </a:r>
            <a:r>
              <a:rPr sz="2550" spc="-10" dirty="0">
                <a:solidFill>
                  <a:srgbClr val="04182D"/>
                </a:solidFill>
                <a:latin typeface="Tahoma"/>
                <a:cs typeface="Tahoma"/>
              </a:rPr>
              <a:t> </a:t>
            </a:r>
            <a:r>
              <a:rPr sz="2550" spc="114" dirty="0">
                <a:solidFill>
                  <a:srgbClr val="04182D"/>
                </a:solidFill>
                <a:latin typeface="Tahoma"/>
                <a:cs typeface="Tahoma"/>
              </a:rPr>
              <a:t>that</a:t>
            </a:r>
            <a:r>
              <a:rPr sz="2550" spc="-10" dirty="0">
                <a:solidFill>
                  <a:srgbClr val="04182D"/>
                </a:solidFill>
                <a:latin typeface="Tahoma"/>
                <a:cs typeface="Tahoma"/>
              </a:rPr>
              <a:t> </a:t>
            </a:r>
            <a:r>
              <a:rPr sz="2550" dirty="0">
                <a:solidFill>
                  <a:srgbClr val="04182D"/>
                </a:solidFill>
                <a:latin typeface="Tahoma"/>
                <a:cs typeface="Tahoma"/>
              </a:rPr>
              <a:t>it's</a:t>
            </a:r>
            <a:r>
              <a:rPr sz="2550" spc="-10" dirty="0">
                <a:solidFill>
                  <a:srgbClr val="04182D"/>
                </a:solidFill>
                <a:latin typeface="Tahoma"/>
                <a:cs typeface="Tahoma"/>
              </a:rPr>
              <a:t> </a:t>
            </a:r>
            <a:r>
              <a:rPr sz="2550" spc="85" dirty="0">
                <a:solidFill>
                  <a:srgbClr val="04182D"/>
                </a:solidFill>
                <a:latin typeface="Tahoma"/>
                <a:cs typeface="Tahoma"/>
              </a:rPr>
              <a:t>unread</a:t>
            </a:r>
            <a:endParaRPr sz="2550">
              <a:latin typeface="Tahoma"/>
              <a:cs typeface="Tahoma"/>
            </a:endParaRPr>
          </a:p>
        </p:txBody>
      </p:sp>
      <p:pic>
        <p:nvPicPr>
          <p:cNvPr id="8" name="object 8"/>
          <p:cNvPicPr/>
          <p:nvPr/>
        </p:nvPicPr>
        <p:blipFill>
          <a:blip r:embed="rId5" cstate="print"/>
          <a:stretch>
            <a:fillRect/>
          </a:stretch>
        </p:blipFill>
        <p:spPr>
          <a:xfrm>
            <a:off x="9245439" y="1790852"/>
            <a:ext cx="5111483" cy="427567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54" dirty="0"/>
              <a:t>Recommendations</a:t>
            </a:r>
            <a:r>
              <a:rPr spc="-145" dirty="0"/>
              <a:t> </a:t>
            </a:r>
            <a:r>
              <a:rPr spc="-254" dirty="0"/>
              <a:t>on</a:t>
            </a:r>
            <a:r>
              <a:rPr spc="-145" dirty="0"/>
              <a:t> </a:t>
            </a:r>
            <a:r>
              <a:rPr spc="-254" dirty="0"/>
              <a:t>multiple</a:t>
            </a:r>
            <a:r>
              <a:rPr spc="-140" dirty="0"/>
              <a:t> </a:t>
            </a:r>
            <a:r>
              <a:rPr spc="-120" dirty="0"/>
              <a:t>data</a:t>
            </a:r>
            <a:r>
              <a:rPr spc="-145" dirty="0"/>
              <a:t> </a:t>
            </a:r>
            <a:r>
              <a:rPr spc="-265" dirty="0"/>
              <a:t>points</a:t>
            </a:r>
          </a:p>
        </p:txBody>
      </p:sp>
      <p:pic>
        <p:nvPicPr>
          <p:cNvPr id="3" name="object 3"/>
          <p:cNvPicPr/>
          <p:nvPr/>
        </p:nvPicPr>
        <p:blipFill>
          <a:blip r:embed="rId2" cstate="print"/>
          <a:stretch>
            <a:fillRect/>
          </a:stretch>
        </p:blipFill>
        <p:spPr>
          <a:xfrm>
            <a:off x="491289" y="1166812"/>
            <a:ext cx="14574918" cy="5977354"/>
          </a:xfrm>
          <a:prstGeom prst="rect">
            <a:avLst/>
          </a:prstGeom>
        </p:spPr>
      </p:pic>
      <p:sp>
        <p:nvSpPr>
          <p:cNvPr id="4" name="object 4"/>
          <p:cNvSpPr txBox="1"/>
          <p:nvPr/>
        </p:nvSpPr>
        <p:spPr>
          <a:xfrm>
            <a:off x="4513815" y="1364548"/>
            <a:ext cx="1710055" cy="362585"/>
          </a:xfrm>
          <a:prstGeom prst="rect">
            <a:avLst/>
          </a:prstGeom>
        </p:spPr>
        <p:txBody>
          <a:bodyPr vert="horz" wrap="square" lIns="0" tIns="13970" rIns="0" bIns="0" rtlCol="0">
            <a:spAutoFit/>
          </a:bodyPr>
          <a:lstStyle/>
          <a:p>
            <a:pPr marL="12700">
              <a:lnSpc>
                <a:spcPct val="100000"/>
              </a:lnSpc>
              <a:spcBef>
                <a:spcPts val="110"/>
              </a:spcBef>
            </a:pPr>
            <a:r>
              <a:rPr sz="2200" spc="-10" dirty="0">
                <a:solidFill>
                  <a:srgbClr val="04182D"/>
                </a:solidFill>
                <a:latin typeface="Courier New"/>
                <a:cs typeface="Courier New"/>
              </a:rPr>
              <a:t>(article):</a:t>
            </a:r>
            <a:endParaRPr sz="2200">
              <a:latin typeface="Courier New"/>
              <a:cs typeface="Courier New"/>
            </a:endParaRPr>
          </a:p>
        </p:txBody>
      </p:sp>
      <p:sp>
        <p:nvSpPr>
          <p:cNvPr id="5" name="object 5"/>
          <p:cNvSpPr txBox="1"/>
          <p:nvPr/>
        </p:nvSpPr>
        <p:spPr>
          <a:xfrm>
            <a:off x="2154602" y="1835366"/>
            <a:ext cx="2216150" cy="362585"/>
          </a:xfrm>
          <a:prstGeom prst="rect">
            <a:avLst/>
          </a:prstGeom>
        </p:spPr>
        <p:txBody>
          <a:bodyPr vert="horz" wrap="square" lIns="0" tIns="13970" rIns="0" bIns="0" rtlCol="0">
            <a:spAutoFit/>
          </a:bodyPr>
          <a:lstStyle/>
          <a:p>
            <a:pPr marL="12700">
              <a:lnSpc>
                <a:spcPct val="100000"/>
              </a:lnSpc>
              <a:spcBef>
                <a:spcPts val="110"/>
              </a:spcBef>
            </a:pPr>
            <a:r>
              <a:rPr sz="2200" spc="-10" dirty="0">
                <a:solidFill>
                  <a:srgbClr val="BE2F72"/>
                </a:solidFill>
                <a:latin typeface="Courier New"/>
                <a:cs typeface="Courier New"/>
              </a:rPr>
              <a:t>f"""Headline:</a:t>
            </a:r>
            <a:endParaRPr sz="2200">
              <a:latin typeface="Courier New"/>
              <a:cs typeface="Courier New"/>
            </a:endParaRPr>
          </a:p>
        </p:txBody>
      </p:sp>
      <p:sp>
        <p:nvSpPr>
          <p:cNvPr id="6" name="object 6"/>
          <p:cNvSpPr txBox="1"/>
          <p:nvPr/>
        </p:nvSpPr>
        <p:spPr>
          <a:xfrm>
            <a:off x="4523956" y="1862805"/>
            <a:ext cx="3541395" cy="348615"/>
          </a:xfrm>
          <a:prstGeom prst="rect">
            <a:avLst/>
          </a:prstGeom>
          <a:solidFill>
            <a:srgbClr val="F6F2EB"/>
          </a:solidFill>
        </p:spPr>
        <p:txBody>
          <a:bodyPr vert="horz" wrap="square" lIns="0" tIns="0" rIns="0" bIns="0" rtlCol="0">
            <a:spAutoFit/>
          </a:bodyPr>
          <a:lstStyle/>
          <a:p>
            <a:pPr marL="1905">
              <a:lnSpc>
                <a:spcPts val="2535"/>
              </a:lnSpc>
            </a:pPr>
            <a:r>
              <a:rPr sz="2200" spc="-10" dirty="0">
                <a:solidFill>
                  <a:srgbClr val="04182D"/>
                </a:solidFill>
                <a:latin typeface="Courier New"/>
                <a:cs typeface="Courier New"/>
              </a:rPr>
              <a:t>{article[</a:t>
            </a:r>
            <a:r>
              <a:rPr sz="2200" spc="-10" dirty="0">
                <a:solidFill>
                  <a:srgbClr val="BE2F72"/>
                </a:solidFill>
                <a:latin typeface="Courier New"/>
                <a:cs typeface="Courier New"/>
              </a:rPr>
              <a:t>'headline'</a:t>
            </a:r>
            <a:r>
              <a:rPr sz="2200" spc="-10" dirty="0">
                <a:solidFill>
                  <a:srgbClr val="04182D"/>
                </a:solidFill>
                <a:latin typeface="Courier New"/>
                <a:cs typeface="Courier New"/>
              </a:rPr>
              <a:t>]}</a:t>
            </a:r>
            <a:endParaRPr sz="2200">
              <a:latin typeface="Courier New"/>
              <a:cs typeface="Courier New"/>
            </a:endParaRPr>
          </a:p>
        </p:txBody>
      </p:sp>
      <p:sp>
        <p:nvSpPr>
          <p:cNvPr id="7" name="object 7"/>
          <p:cNvSpPr txBox="1"/>
          <p:nvPr/>
        </p:nvSpPr>
        <p:spPr>
          <a:xfrm>
            <a:off x="638834" y="2306185"/>
            <a:ext cx="1036955" cy="362585"/>
          </a:xfrm>
          <a:prstGeom prst="rect">
            <a:avLst/>
          </a:prstGeom>
        </p:spPr>
        <p:txBody>
          <a:bodyPr vert="horz" wrap="square" lIns="0" tIns="13970" rIns="0" bIns="0" rtlCol="0">
            <a:spAutoFit/>
          </a:bodyPr>
          <a:lstStyle/>
          <a:p>
            <a:pPr marL="12700">
              <a:lnSpc>
                <a:spcPct val="100000"/>
              </a:lnSpc>
              <a:spcBef>
                <a:spcPts val="110"/>
              </a:spcBef>
            </a:pPr>
            <a:r>
              <a:rPr sz="2200" spc="-10" dirty="0">
                <a:solidFill>
                  <a:srgbClr val="BE2F72"/>
                </a:solidFill>
                <a:latin typeface="Courier New"/>
                <a:cs typeface="Courier New"/>
              </a:rPr>
              <a:t>Topic:</a:t>
            </a:r>
            <a:endParaRPr sz="2200">
              <a:latin typeface="Courier New"/>
              <a:cs typeface="Courier New"/>
            </a:endParaRPr>
          </a:p>
        </p:txBody>
      </p:sp>
      <p:sp>
        <p:nvSpPr>
          <p:cNvPr id="8" name="object 8"/>
          <p:cNvSpPr txBox="1"/>
          <p:nvPr/>
        </p:nvSpPr>
        <p:spPr>
          <a:xfrm>
            <a:off x="1821864" y="2333624"/>
            <a:ext cx="3050540" cy="348615"/>
          </a:xfrm>
          <a:prstGeom prst="rect">
            <a:avLst/>
          </a:prstGeom>
          <a:solidFill>
            <a:srgbClr val="F6F2EB"/>
          </a:solidFill>
        </p:spPr>
        <p:txBody>
          <a:bodyPr vert="horz" wrap="square" lIns="0" tIns="0" rIns="0" bIns="0" rtlCol="0">
            <a:spAutoFit/>
          </a:bodyPr>
          <a:lstStyle/>
          <a:p>
            <a:pPr marL="8890">
              <a:lnSpc>
                <a:spcPts val="2535"/>
              </a:lnSpc>
            </a:pPr>
            <a:r>
              <a:rPr sz="2200" spc="-10" dirty="0">
                <a:solidFill>
                  <a:srgbClr val="04182D"/>
                </a:solidFill>
                <a:latin typeface="Courier New"/>
                <a:cs typeface="Courier New"/>
              </a:rPr>
              <a:t>{article[</a:t>
            </a:r>
            <a:r>
              <a:rPr sz="2200" spc="-10" dirty="0">
                <a:solidFill>
                  <a:srgbClr val="BE2F72"/>
                </a:solidFill>
                <a:latin typeface="Courier New"/>
                <a:cs typeface="Courier New"/>
              </a:rPr>
              <a:t>'topic'</a:t>
            </a:r>
            <a:r>
              <a:rPr sz="2200" spc="-10" dirty="0">
                <a:solidFill>
                  <a:srgbClr val="04182D"/>
                </a:solidFill>
                <a:latin typeface="Courier New"/>
                <a:cs typeface="Courier New"/>
              </a:rPr>
              <a:t>]}</a:t>
            </a:r>
            <a:endParaRPr sz="2200">
              <a:latin typeface="Courier New"/>
              <a:cs typeface="Courier New"/>
            </a:endParaRPr>
          </a:p>
        </p:txBody>
      </p:sp>
      <p:grpSp>
        <p:nvGrpSpPr>
          <p:cNvPr id="9" name="object 9"/>
          <p:cNvGrpSpPr/>
          <p:nvPr/>
        </p:nvGrpSpPr>
        <p:grpSpPr>
          <a:xfrm>
            <a:off x="2333624" y="2804443"/>
            <a:ext cx="8413750" cy="1210945"/>
            <a:chOff x="2333624" y="2804443"/>
            <a:chExt cx="8413750" cy="1210945"/>
          </a:xfrm>
        </p:grpSpPr>
        <p:sp>
          <p:nvSpPr>
            <p:cNvPr id="10" name="object 10"/>
            <p:cNvSpPr/>
            <p:nvPr/>
          </p:nvSpPr>
          <p:spPr>
            <a:xfrm>
              <a:off x="2333624" y="2804443"/>
              <a:ext cx="5404485" cy="348615"/>
            </a:xfrm>
            <a:custGeom>
              <a:avLst/>
              <a:gdLst/>
              <a:ahLst/>
              <a:cxnLst/>
              <a:rect l="l" t="t" r="r" b="b"/>
              <a:pathLst>
                <a:path w="5404484" h="348614">
                  <a:moveTo>
                    <a:pt x="5404183" y="347996"/>
                  </a:moveTo>
                  <a:lnTo>
                    <a:pt x="0" y="347996"/>
                  </a:lnTo>
                  <a:lnTo>
                    <a:pt x="0" y="0"/>
                  </a:lnTo>
                  <a:lnTo>
                    <a:pt x="5404183" y="0"/>
                  </a:lnTo>
                  <a:lnTo>
                    <a:pt x="5404183" y="347996"/>
                  </a:lnTo>
                  <a:close/>
                </a:path>
              </a:pathLst>
            </a:custGeom>
            <a:solidFill>
              <a:srgbClr val="F6F2EB"/>
            </a:solidFill>
          </p:spPr>
          <p:txBody>
            <a:bodyPr wrap="square" lIns="0" tIns="0" rIns="0" bIns="0" rtlCol="0"/>
            <a:lstStyle/>
            <a:p>
              <a:endParaRPr/>
            </a:p>
          </p:txBody>
        </p:sp>
        <p:sp>
          <p:nvSpPr>
            <p:cNvPr id="11" name="object 11"/>
            <p:cNvSpPr/>
            <p:nvPr/>
          </p:nvSpPr>
          <p:spPr>
            <a:xfrm>
              <a:off x="8418995" y="3785717"/>
              <a:ext cx="2328545" cy="229870"/>
            </a:xfrm>
            <a:custGeom>
              <a:avLst/>
              <a:gdLst/>
              <a:ahLst/>
              <a:cxnLst/>
              <a:rect l="l" t="t" r="r" b="b"/>
              <a:pathLst>
                <a:path w="2328545" h="229870">
                  <a:moveTo>
                    <a:pt x="145021" y="9817"/>
                  </a:moveTo>
                  <a:lnTo>
                    <a:pt x="91478" y="9817"/>
                  </a:lnTo>
                  <a:lnTo>
                    <a:pt x="81432" y="10566"/>
                  </a:lnTo>
                  <a:lnTo>
                    <a:pt x="48082" y="36004"/>
                  </a:lnTo>
                  <a:lnTo>
                    <a:pt x="44919" y="54381"/>
                  </a:lnTo>
                  <a:lnTo>
                    <a:pt x="44919" y="63436"/>
                  </a:lnTo>
                  <a:lnTo>
                    <a:pt x="0" y="63436"/>
                  </a:lnTo>
                  <a:lnTo>
                    <a:pt x="0" y="98132"/>
                  </a:lnTo>
                  <a:lnTo>
                    <a:pt x="44919" y="98132"/>
                  </a:lnTo>
                  <a:lnTo>
                    <a:pt x="44919" y="226479"/>
                  </a:lnTo>
                  <a:lnTo>
                    <a:pt x="81876" y="226479"/>
                  </a:lnTo>
                  <a:lnTo>
                    <a:pt x="81876" y="98132"/>
                  </a:lnTo>
                  <a:lnTo>
                    <a:pt x="145021" y="98132"/>
                  </a:lnTo>
                  <a:lnTo>
                    <a:pt x="145021" y="63436"/>
                  </a:lnTo>
                  <a:lnTo>
                    <a:pt x="81876" y="63436"/>
                  </a:lnTo>
                  <a:lnTo>
                    <a:pt x="81876" y="50863"/>
                  </a:lnTo>
                  <a:lnTo>
                    <a:pt x="82651" y="48463"/>
                  </a:lnTo>
                  <a:lnTo>
                    <a:pt x="85801" y="45300"/>
                  </a:lnTo>
                  <a:lnTo>
                    <a:pt x="88226" y="44500"/>
                  </a:lnTo>
                  <a:lnTo>
                    <a:pt x="145021" y="44500"/>
                  </a:lnTo>
                  <a:lnTo>
                    <a:pt x="145021" y="9817"/>
                  </a:lnTo>
                  <a:close/>
                </a:path>
                <a:path w="2328545" h="229870">
                  <a:moveTo>
                    <a:pt x="307073" y="122059"/>
                  </a:moveTo>
                  <a:lnTo>
                    <a:pt x="297091" y="84442"/>
                  </a:lnTo>
                  <a:lnTo>
                    <a:pt x="270192" y="62687"/>
                  </a:lnTo>
                  <a:lnTo>
                    <a:pt x="270192" y="112090"/>
                  </a:lnTo>
                  <a:lnTo>
                    <a:pt x="270192" y="174739"/>
                  </a:lnTo>
                  <a:lnTo>
                    <a:pt x="267766" y="182422"/>
                  </a:lnTo>
                  <a:lnTo>
                    <a:pt x="258114" y="192608"/>
                  </a:lnTo>
                  <a:lnTo>
                    <a:pt x="251053" y="195148"/>
                  </a:lnTo>
                  <a:lnTo>
                    <a:pt x="232359" y="195148"/>
                  </a:lnTo>
                  <a:lnTo>
                    <a:pt x="225272" y="192608"/>
                  </a:lnTo>
                  <a:lnTo>
                    <a:pt x="215671" y="182422"/>
                  </a:lnTo>
                  <a:lnTo>
                    <a:pt x="213271" y="174739"/>
                  </a:lnTo>
                  <a:lnTo>
                    <a:pt x="213271" y="112090"/>
                  </a:lnTo>
                  <a:lnTo>
                    <a:pt x="215671" y="104432"/>
                  </a:lnTo>
                  <a:lnTo>
                    <a:pt x="225272" y="94246"/>
                  </a:lnTo>
                  <a:lnTo>
                    <a:pt x="232359" y="91681"/>
                  </a:lnTo>
                  <a:lnTo>
                    <a:pt x="251053" y="91681"/>
                  </a:lnTo>
                  <a:lnTo>
                    <a:pt x="258114" y="94246"/>
                  </a:lnTo>
                  <a:lnTo>
                    <a:pt x="262915" y="99364"/>
                  </a:lnTo>
                  <a:lnTo>
                    <a:pt x="267766" y="104432"/>
                  </a:lnTo>
                  <a:lnTo>
                    <a:pt x="270192" y="62687"/>
                  </a:lnTo>
                  <a:lnTo>
                    <a:pt x="241731" y="57531"/>
                  </a:lnTo>
                  <a:lnTo>
                    <a:pt x="227507" y="58623"/>
                  </a:lnTo>
                  <a:lnTo>
                    <a:pt x="186283" y="84429"/>
                  </a:lnTo>
                  <a:lnTo>
                    <a:pt x="176339" y="122059"/>
                  </a:lnTo>
                  <a:lnTo>
                    <a:pt x="176314" y="164503"/>
                  </a:lnTo>
                  <a:lnTo>
                    <a:pt x="177419" y="178701"/>
                  </a:lnTo>
                  <a:lnTo>
                    <a:pt x="203657" y="219494"/>
                  </a:lnTo>
                  <a:lnTo>
                    <a:pt x="241731" y="229298"/>
                  </a:lnTo>
                  <a:lnTo>
                    <a:pt x="255917" y="228206"/>
                  </a:lnTo>
                  <a:lnTo>
                    <a:pt x="297091" y="202387"/>
                  </a:lnTo>
                  <a:lnTo>
                    <a:pt x="307073" y="164503"/>
                  </a:lnTo>
                  <a:lnTo>
                    <a:pt x="307073" y="122059"/>
                  </a:lnTo>
                  <a:close/>
                </a:path>
                <a:path w="2328545" h="229870">
                  <a:moveTo>
                    <a:pt x="481749" y="120142"/>
                  </a:moveTo>
                  <a:lnTo>
                    <a:pt x="480733" y="106616"/>
                  </a:lnTo>
                  <a:lnTo>
                    <a:pt x="477723" y="94526"/>
                  </a:lnTo>
                  <a:lnTo>
                    <a:pt x="475856" y="90589"/>
                  </a:lnTo>
                  <a:lnTo>
                    <a:pt x="472681" y="83858"/>
                  </a:lnTo>
                  <a:lnTo>
                    <a:pt x="435368" y="58597"/>
                  </a:lnTo>
                  <a:lnTo>
                    <a:pt x="422567" y="57531"/>
                  </a:lnTo>
                  <a:lnTo>
                    <a:pt x="405904" y="59791"/>
                  </a:lnTo>
                  <a:lnTo>
                    <a:pt x="393573" y="66586"/>
                  </a:lnTo>
                  <a:lnTo>
                    <a:pt x="385546" y="77901"/>
                  </a:lnTo>
                  <a:lnTo>
                    <a:pt x="381838" y="93738"/>
                  </a:lnTo>
                  <a:lnTo>
                    <a:pt x="387667" y="60350"/>
                  </a:lnTo>
                  <a:lnTo>
                    <a:pt x="351332" y="60350"/>
                  </a:lnTo>
                  <a:lnTo>
                    <a:pt x="351332" y="226479"/>
                  </a:lnTo>
                  <a:lnTo>
                    <a:pt x="388213" y="226479"/>
                  </a:lnTo>
                  <a:lnTo>
                    <a:pt x="388277" y="111861"/>
                  </a:lnTo>
                  <a:lnTo>
                    <a:pt x="390715" y="104178"/>
                  </a:lnTo>
                  <a:lnTo>
                    <a:pt x="395693" y="98742"/>
                  </a:lnTo>
                  <a:lnTo>
                    <a:pt x="400316" y="93738"/>
                  </a:lnTo>
                  <a:lnTo>
                    <a:pt x="400723" y="93306"/>
                  </a:lnTo>
                  <a:lnTo>
                    <a:pt x="407720" y="90589"/>
                  </a:lnTo>
                  <a:lnTo>
                    <a:pt x="425818" y="90589"/>
                  </a:lnTo>
                  <a:lnTo>
                    <a:pt x="432790" y="93256"/>
                  </a:lnTo>
                  <a:lnTo>
                    <a:pt x="437591" y="98602"/>
                  </a:lnTo>
                  <a:lnTo>
                    <a:pt x="442429" y="103949"/>
                  </a:lnTo>
                  <a:lnTo>
                    <a:pt x="444855" y="111861"/>
                  </a:lnTo>
                  <a:lnTo>
                    <a:pt x="444855" y="135216"/>
                  </a:lnTo>
                  <a:lnTo>
                    <a:pt x="481749" y="135216"/>
                  </a:lnTo>
                  <a:lnTo>
                    <a:pt x="481749" y="120142"/>
                  </a:lnTo>
                  <a:close/>
                </a:path>
                <a:path w="2328545" h="229870">
                  <a:moveTo>
                    <a:pt x="2124697" y="16192"/>
                  </a:moveTo>
                  <a:lnTo>
                    <a:pt x="2122436" y="10706"/>
                  </a:lnTo>
                  <a:lnTo>
                    <a:pt x="2117902" y="6451"/>
                  </a:lnTo>
                  <a:lnTo>
                    <a:pt x="2113381" y="2159"/>
                  </a:lnTo>
                  <a:lnTo>
                    <a:pt x="2107615" y="0"/>
                  </a:lnTo>
                  <a:lnTo>
                    <a:pt x="2088007" y="0"/>
                  </a:lnTo>
                  <a:lnTo>
                    <a:pt x="2082253" y="2159"/>
                  </a:lnTo>
                  <a:lnTo>
                    <a:pt x="2077720" y="6451"/>
                  </a:lnTo>
                  <a:lnTo>
                    <a:pt x="2073198" y="10706"/>
                  </a:lnTo>
                  <a:lnTo>
                    <a:pt x="2070938" y="16192"/>
                  </a:lnTo>
                  <a:lnTo>
                    <a:pt x="2070950" y="29718"/>
                  </a:lnTo>
                  <a:lnTo>
                    <a:pt x="2073148" y="35115"/>
                  </a:lnTo>
                  <a:lnTo>
                    <a:pt x="2077593" y="39230"/>
                  </a:lnTo>
                  <a:lnTo>
                    <a:pt x="2082063" y="43294"/>
                  </a:lnTo>
                  <a:lnTo>
                    <a:pt x="2087867" y="45326"/>
                  </a:lnTo>
                  <a:lnTo>
                    <a:pt x="2107527" y="45326"/>
                  </a:lnTo>
                  <a:lnTo>
                    <a:pt x="2113267" y="43294"/>
                  </a:lnTo>
                  <a:lnTo>
                    <a:pt x="2122411" y="35153"/>
                  </a:lnTo>
                  <a:lnTo>
                    <a:pt x="2124697" y="29718"/>
                  </a:lnTo>
                  <a:lnTo>
                    <a:pt x="2124697" y="16192"/>
                  </a:lnTo>
                  <a:close/>
                </a:path>
                <a:path w="2328545" h="229870">
                  <a:moveTo>
                    <a:pt x="2171039" y="191795"/>
                  </a:moveTo>
                  <a:lnTo>
                    <a:pt x="2119071" y="191795"/>
                  </a:lnTo>
                  <a:lnTo>
                    <a:pt x="2119071" y="60350"/>
                  </a:lnTo>
                  <a:lnTo>
                    <a:pt x="2034387" y="60350"/>
                  </a:lnTo>
                  <a:lnTo>
                    <a:pt x="2034387" y="95046"/>
                  </a:lnTo>
                  <a:lnTo>
                    <a:pt x="2082114" y="95046"/>
                  </a:lnTo>
                  <a:lnTo>
                    <a:pt x="2082114" y="191795"/>
                  </a:lnTo>
                  <a:lnTo>
                    <a:pt x="2027389" y="191795"/>
                  </a:lnTo>
                  <a:lnTo>
                    <a:pt x="2027389" y="226479"/>
                  </a:lnTo>
                  <a:lnTo>
                    <a:pt x="2171039" y="226479"/>
                  </a:lnTo>
                  <a:lnTo>
                    <a:pt x="2171039" y="191795"/>
                  </a:lnTo>
                  <a:close/>
                </a:path>
                <a:path w="2328545" h="229870">
                  <a:moveTo>
                    <a:pt x="2328303" y="116713"/>
                  </a:moveTo>
                  <a:lnTo>
                    <a:pt x="2312873" y="73787"/>
                  </a:lnTo>
                  <a:lnTo>
                    <a:pt x="2271661" y="57531"/>
                  </a:lnTo>
                  <a:lnTo>
                    <a:pt x="2262276" y="58153"/>
                  </a:lnTo>
                  <a:lnTo>
                    <a:pt x="2234158" y="72986"/>
                  </a:lnTo>
                  <a:lnTo>
                    <a:pt x="2236139" y="60350"/>
                  </a:lnTo>
                  <a:lnTo>
                    <a:pt x="2199259" y="60350"/>
                  </a:lnTo>
                  <a:lnTo>
                    <a:pt x="2199259" y="226479"/>
                  </a:lnTo>
                  <a:lnTo>
                    <a:pt x="2236139" y="226479"/>
                  </a:lnTo>
                  <a:lnTo>
                    <a:pt x="2236139" y="112039"/>
                  </a:lnTo>
                  <a:lnTo>
                    <a:pt x="2238616" y="104178"/>
                  </a:lnTo>
                  <a:lnTo>
                    <a:pt x="2246655" y="95313"/>
                  </a:lnTo>
                  <a:lnTo>
                    <a:pt x="2248484" y="93306"/>
                  </a:lnTo>
                  <a:lnTo>
                    <a:pt x="2255405" y="90589"/>
                  </a:lnTo>
                  <a:lnTo>
                    <a:pt x="2272779" y="90589"/>
                  </a:lnTo>
                  <a:lnTo>
                    <a:pt x="2279383" y="93103"/>
                  </a:lnTo>
                  <a:lnTo>
                    <a:pt x="2284145" y="98132"/>
                  </a:lnTo>
                  <a:lnTo>
                    <a:pt x="2288946" y="103111"/>
                  </a:lnTo>
                  <a:lnTo>
                    <a:pt x="2291346" y="110236"/>
                  </a:lnTo>
                  <a:lnTo>
                    <a:pt x="2291346" y="226479"/>
                  </a:lnTo>
                  <a:lnTo>
                    <a:pt x="2328303" y="226479"/>
                  </a:lnTo>
                  <a:lnTo>
                    <a:pt x="2328303" y="116713"/>
                  </a:lnTo>
                  <a:close/>
                </a:path>
              </a:pathLst>
            </a:custGeom>
            <a:solidFill>
              <a:srgbClr val="007BB5"/>
            </a:solidFill>
          </p:spPr>
          <p:txBody>
            <a:bodyPr wrap="square" lIns="0" tIns="0" rIns="0" bIns="0" rtlCol="0"/>
            <a:lstStyle/>
            <a:p>
              <a:endParaRPr/>
            </a:p>
          </p:txBody>
        </p:sp>
      </p:grpSp>
      <p:sp>
        <p:nvSpPr>
          <p:cNvPr id="12" name="object 12"/>
          <p:cNvSpPr txBox="1"/>
          <p:nvPr/>
        </p:nvSpPr>
        <p:spPr>
          <a:xfrm>
            <a:off x="638834" y="2777004"/>
            <a:ext cx="12493625" cy="2245995"/>
          </a:xfrm>
          <a:prstGeom prst="rect">
            <a:avLst/>
          </a:prstGeom>
        </p:spPr>
        <p:txBody>
          <a:bodyPr vert="horz" wrap="square" lIns="0" tIns="13970" rIns="0" bIns="0" rtlCol="0">
            <a:spAutoFit/>
          </a:bodyPr>
          <a:lstStyle/>
          <a:p>
            <a:pPr marL="12700">
              <a:lnSpc>
                <a:spcPct val="100000"/>
              </a:lnSpc>
              <a:spcBef>
                <a:spcPts val="110"/>
              </a:spcBef>
            </a:pPr>
            <a:r>
              <a:rPr sz="2200" dirty="0">
                <a:solidFill>
                  <a:srgbClr val="BE2F72"/>
                </a:solidFill>
                <a:latin typeface="Courier New"/>
                <a:cs typeface="Courier New"/>
              </a:rPr>
              <a:t>Keywords:</a:t>
            </a:r>
            <a:r>
              <a:rPr sz="2200" spc="-30" dirty="0">
                <a:solidFill>
                  <a:srgbClr val="BE2F72"/>
                </a:solidFill>
                <a:latin typeface="Courier New"/>
                <a:cs typeface="Courier New"/>
              </a:rPr>
              <a:t> </a:t>
            </a:r>
            <a:r>
              <a:rPr sz="2200" dirty="0">
                <a:solidFill>
                  <a:srgbClr val="04182D"/>
                </a:solidFill>
                <a:latin typeface="Courier New"/>
                <a:cs typeface="Courier New"/>
              </a:rPr>
              <a:t>{</a:t>
            </a:r>
            <a:r>
              <a:rPr sz="2200" dirty="0">
                <a:solidFill>
                  <a:srgbClr val="BE2F72"/>
                </a:solidFill>
                <a:latin typeface="Courier New"/>
                <a:cs typeface="Courier New"/>
              </a:rPr>
              <a:t>',</a:t>
            </a:r>
            <a:r>
              <a:rPr sz="2200" spc="-20" dirty="0">
                <a:solidFill>
                  <a:srgbClr val="BE2F72"/>
                </a:solidFill>
                <a:latin typeface="Courier New"/>
                <a:cs typeface="Courier New"/>
              </a:rPr>
              <a:t> </a:t>
            </a:r>
            <a:r>
              <a:rPr sz="2200" spc="-10" dirty="0">
                <a:solidFill>
                  <a:srgbClr val="BE2F72"/>
                </a:solidFill>
                <a:latin typeface="Courier New"/>
                <a:cs typeface="Courier New"/>
              </a:rPr>
              <a:t>'</a:t>
            </a:r>
            <a:r>
              <a:rPr sz="2200" spc="-10" dirty="0">
                <a:solidFill>
                  <a:srgbClr val="04182D"/>
                </a:solidFill>
                <a:latin typeface="Courier New"/>
                <a:cs typeface="Courier New"/>
              </a:rPr>
              <a:t>.join(article[</a:t>
            </a:r>
            <a:r>
              <a:rPr sz="2200" spc="-10" dirty="0">
                <a:solidFill>
                  <a:srgbClr val="BE2F72"/>
                </a:solidFill>
                <a:latin typeface="Courier New"/>
                <a:cs typeface="Courier New"/>
              </a:rPr>
              <a:t>'keywords'</a:t>
            </a:r>
            <a:r>
              <a:rPr sz="2200" spc="-10" dirty="0">
                <a:solidFill>
                  <a:srgbClr val="04182D"/>
                </a:solidFill>
                <a:latin typeface="Courier New"/>
                <a:cs typeface="Courier New"/>
              </a:rPr>
              <a:t>])}</a:t>
            </a:r>
            <a:r>
              <a:rPr sz="2200" spc="-10" dirty="0">
                <a:solidFill>
                  <a:srgbClr val="BE2F72"/>
                </a:solidFill>
                <a:latin typeface="Courier New"/>
                <a:cs typeface="Courier New"/>
              </a:rPr>
              <a:t>"""</a:t>
            </a:r>
            <a:endParaRPr sz="2200">
              <a:latin typeface="Courier New"/>
              <a:cs typeface="Courier New"/>
            </a:endParaRPr>
          </a:p>
          <a:p>
            <a:pPr>
              <a:lnSpc>
                <a:spcPct val="100000"/>
              </a:lnSpc>
              <a:spcBef>
                <a:spcPts val="1215"/>
              </a:spcBef>
            </a:pPr>
            <a:endParaRPr sz="2200">
              <a:latin typeface="Courier New"/>
              <a:cs typeface="Courier New"/>
            </a:endParaRPr>
          </a:p>
          <a:p>
            <a:pPr marL="12700" marR="5080">
              <a:lnSpc>
                <a:spcPct val="140400"/>
              </a:lnSpc>
              <a:tabLst>
                <a:tab pos="8436610" algn="l"/>
                <a:tab pos="10290175" algn="l"/>
              </a:tabLst>
            </a:pPr>
            <a:r>
              <a:rPr sz="2200" dirty="0">
                <a:solidFill>
                  <a:srgbClr val="04182D"/>
                </a:solidFill>
                <a:latin typeface="Courier New"/>
                <a:cs typeface="Courier New"/>
              </a:rPr>
              <a:t>history_texts</a:t>
            </a:r>
            <a:r>
              <a:rPr sz="2200" spc="-25" dirty="0">
                <a:solidFill>
                  <a:srgbClr val="04182D"/>
                </a:solidFill>
                <a:latin typeface="Courier New"/>
                <a:cs typeface="Courier New"/>
              </a:rPr>
              <a:t> </a:t>
            </a:r>
            <a:r>
              <a:rPr sz="2200" dirty="0">
                <a:solidFill>
                  <a:srgbClr val="04182D"/>
                </a:solidFill>
                <a:latin typeface="Courier New"/>
                <a:cs typeface="Courier New"/>
              </a:rPr>
              <a:t>=</a:t>
            </a:r>
            <a:r>
              <a:rPr sz="2200" spc="-25" dirty="0">
                <a:solidFill>
                  <a:srgbClr val="04182D"/>
                </a:solidFill>
                <a:latin typeface="Courier New"/>
                <a:cs typeface="Courier New"/>
              </a:rPr>
              <a:t> </a:t>
            </a:r>
            <a:r>
              <a:rPr sz="2200" spc="-10" dirty="0">
                <a:solidFill>
                  <a:srgbClr val="04182D"/>
                </a:solidFill>
                <a:latin typeface="Courier New"/>
                <a:cs typeface="Courier New"/>
              </a:rPr>
              <a:t>[create_article_text(article)</a:t>
            </a:r>
            <a:r>
              <a:rPr sz="2200" dirty="0">
                <a:solidFill>
                  <a:srgbClr val="04182D"/>
                </a:solidFill>
                <a:latin typeface="Courier New"/>
                <a:cs typeface="Courier New"/>
              </a:rPr>
              <a:t>	</a:t>
            </a:r>
            <a:r>
              <a:rPr sz="2200" spc="-10" dirty="0">
                <a:solidFill>
                  <a:srgbClr val="04182D"/>
                </a:solidFill>
                <a:latin typeface="Courier New"/>
                <a:cs typeface="Courier New"/>
              </a:rPr>
              <a:t>article</a:t>
            </a:r>
            <a:r>
              <a:rPr sz="2200" dirty="0">
                <a:solidFill>
                  <a:srgbClr val="04182D"/>
                </a:solidFill>
                <a:latin typeface="Courier New"/>
                <a:cs typeface="Courier New"/>
              </a:rPr>
              <a:t>	</a:t>
            </a:r>
            <a:r>
              <a:rPr sz="2200" spc="-10" dirty="0">
                <a:solidFill>
                  <a:srgbClr val="04182D"/>
                </a:solidFill>
                <a:latin typeface="Courier New"/>
                <a:cs typeface="Courier New"/>
              </a:rPr>
              <a:t>user_history] </a:t>
            </a:r>
            <a:r>
              <a:rPr sz="2200" dirty="0">
                <a:solidFill>
                  <a:srgbClr val="04182D"/>
                </a:solidFill>
                <a:latin typeface="Courier New"/>
                <a:cs typeface="Courier New"/>
              </a:rPr>
              <a:t>history_embeddings</a:t>
            </a:r>
            <a:r>
              <a:rPr sz="2200" spc="-40" dirty="0">
                <a:solidFill>
                  <a:srgbClr val="04182D"/>
                </a:solidFill>
                <a:latin typeface="Courier New"/>
                <a:cs typeface="Courier New"/>
              </a:rPr>
              <a:t> </a:t>
            </a:r>
            <a:r>
              <a:rPr sz="2200" dirty="0">
                <a:solidFill>
                  <a:srgbClr val="04182D"/>
                </a:solidFill>
                <a:latin typeface="Courier New"/>
                <a:cs typeface="Courier New"/>
              </a:rPr>
              <a:t>=</a:t>
            </a:r>
            <a:r>
              <a:rPr sz="2200" spc="-35" dirty="0">
                <a:solidFill>
                  <a:srgbClr val="04182D"/>
                </a:solidFill>
                <a:latin typeface="Courier New"/>
                <a:cs typeface="Courier New"/>
              </a:rPr>
              <a:t> </a:t>
            </a:r>
            <a:r>
              <a:rPr sz="2200" spc="-10" dirty="0">
                <a:solidFill>
                  <a:srgbClr val="04182D"/>
                </a:solidFill>
                <a:latin typeface="Courier New"/>
                <a:cs typeface="Courier New"/>
              </a:rPr>
              <a:t>create_embeddings(history_texts) </a:t>
            </a:r>
            <a:r>
              <a:rPr sz="2200" dirty="0">
                <a:solidFill>
                  <a:srgbClr val="04182D"/>
                </a:solidFill>
                <a:latin typeface="Courier New"/>
                <a:cs typeface="Courier New"/>
              </a:rPr>
              <a:t>mean_history_embeddings</a:t>
            </a:r>
            <a:r>
              <a:rPr sz="2200" spc="-85" dirty="0">
                <a:solidFill>
                  <a:srgbClr val="04182D"/>
                </a:solidFill>
                <a:latin typeface="Courier New"/>
                <a:cs typeface="Courier New"/>
              </a:rPr>
              <a:t> </a:t>
            </a:r>
            <a:r>
              <a:rPr sz="2200" dirty="0">
                <a:solidFill>
                  <a:srgbClr val="04182D"/>
                </a:solidFill>
                <a:latin typeface="Courier New"/>
                <a:cs typeface="Courier New"/>
              </a:rPr>
              <a:t>=</a:t>
            </a:r>
            <a:r>
              <a:rPr sz="2200" spc="-75" dirty="0">
                <a:solidFill>
                  <a:srgbClr val="04182D"/>
                </a:solidFill>
                <a:latin typeface="Courier New"/>
                <a:cs typeface="Courier New"/>
              </a:rPr>
              <a:t> </a:t>
            </a:r>
            <a:r>
              <a:rPr sz="2200" dirty="0">
                <a:solidFill>
                  <a:srgbClr val="04182D"/>
                </a:solidFill>
                <a:latin typeface="Courier New"/>
                <a:cs typeface="Courier New"/>
              </a:rPr>
              <a:t>np.mean(history_embeddings,</a:t>
            </a:r>
            <a:r>
              <a:rPr sz="2200" spc="-75" dirty="0">
                <a:solidFill>
                  <a:srgbClr val="04182D"/>
                </a:solidFill>
                <a:latin typeface="Courier New"/>
                <a:cs typeface="Courier New"/>
              </a:rPr>
              <a:t> </a:t>
            </a:r>
            <a:r>
              <a:rPr sz="2200" spc="-10" dirty="0">
                <a:solidFill>
                  <a:srgbClr val="04182D"/>
                </a:solidFill>
                <a:latin typeface="Courier New"/>
                <a:cs typeface="Courier New"/>
              </a:rPr>
              <a:t>axis=</a:t>
            </a:r>
            <a:r>
              <a:rPr sz="2200" spc="-10" dirty="0">
                <a:solidFill>
                  <a:srgbClr val="BE2F72"/>
                </a:solidFill>
                <a:latin typeface="Courier New"/>
                <a:cs typeface="Courier New"/>
              </a:rPr>
              <a:t>0</a:t>
            </a:r>
            <a:r>
              <a:rPr sz="2200" spc="-10" dirty="0">
                <a:solidFill>
                  <a:srgbClr val="04182D"/>
                </a:solidFill>
                <a:latin typeface="Courier New"/>
                <a:cs typeface="Courier New"/>
              </a:rPr>
              <a:t>)</a:t>
            </a:r>
            <a:endParaRPr sz="2200">
              <a:latin typeface="Courier New"/>
              <a:cs typeface="Courier New"/>
            </a:endParaRPr>
          </a:p>
        </p:txBody>
      </p:sp>
      <p:sp>
        <p:nvSpPr>
          <p:cNvPr id="13" name="object 13"/>
          <p:cNvSpPr/>
          <p:nvPr/>
        </p:nvSpPr>
        <p:spPr>
          <a:xfrm>
            <a:off x="5554738" y="5669000"/>
            <a:ext cx="2328545" cy="229870"/>
          </a:xfrm>
          <a:custGeom>
            <a:avLst/>
            <a:gdLst/>
            <a:ahLst/>
            <a:cxnLst/>
            <a:rect l="l" t="t" r="r" b="b"/>
            <a:pathLst>
              <a:path w="2328545" h="229870">
                <a:moveTo>
                  <a:pt x="145021" y="9804"/>
                </a:moveTo>
                <a:lnTo>
                  <a:pt x="91478" y="9804"/>
                </a:lnTo>
                <a:lnTo>
                  <a:pt x="81432" y="10553"/>
                </a:lnTo>
                <a:lnTo>
                  <a:pt x="48082" y="35991"/>
                </a:lnTo>
                <a:lnTo>
                  <a:pt x="44919" y="54368"/>
                </a:lnTo>
                <a:lnTo>
                  <a:pt x="44919" y="63423"/>
                </a:lnTo>
                <a:lnTo>
                  <a:pt x="0" y="63423"/>
                </a:lnTo>
                <a:lnTo>
                  <a:pt x="0" y="98120"/>
                </a:lnTo>
                <a:lnTo>
                  <a:pt x="44919" y="98120"/>
                </a:lnTo>
                <a:lnTo>
                  <a:pt x="44919" y="226479"/>
                </a:lnTo>
                <a:lnTo>
                  <a:pt x="81876" y="226479"/>
                </a:lnTo>
                <a:lnTo>
                  <a:pt x="81876" y="98120"/>
                </a:lnTo>
                <a:lnTo>
                  <a:pt x="145021" y="98120"/>
                </a:lnTo>
                <a:lnTo>
                  <a:pt x="145021" y="63423"/>
                </a:lnTo>
                <a:lnTo>
                  <a:pt x="81876" y="63423"/>
                </a:lnTo>
                <a:lnTo>
                  <a:pt x="81876" y="50850"/>
                </a:lnTo>
                <a:lnTo>
                  <a:pt x="82651" y="48450"/>
                </a:lnTo>
                <a:lnTo>
                  <a:pt x="85801" y="45300"/>
                </a:lnTo>
                <a:lnTo>
                  <a:pt x="88226" y="44500"/>
                </a:lnTo>
                <a:lnTo>
                  <a:pt x="145021" y="44500"/>
                </a:lnTo>
                <a:lnTo>
                  <a:pt x="145021" y="9804"/>
                </a:lnTo>
                <a:close/>
              </a:path>
              <a:path w="2328545" h="229870">
                <a:moveTo>
                  <a:pt x="307073" y="122047"/>
                </a:moveTo>
                <a:lnTo>
                  <a:pt x="297091" y="84429"/>
                </a:lnTo>
                <a:lnTo>
                  <a:pt x="270192" y="62687"/>
                </a:lnTo>
                <a:lnTo>
                  <a:pt x="270192" y="112090"/>
                </a:lnTo>
                <a:lnTo>
                  <a:pt x="270192" y="174726"/>
                </a:lnTo>
                <a:lnTo>
                  <a:pt x="267766" y="182410"/>
                </a:lnTo>
                <a:lnTo>
                  <a:pt x="258114" y="192608"/>
                </a:lnTo>
                <a:lnTo>
                  <a:pt x="251053" y="195148"/>
                </a:lnTo>
                <a:lnTo>
                  <a:pt x="232359" y="195148"/>
                </a:lnTo>
                <a:lnTo>
                  <a:pt x="225272" y="192608"/>
                </a:lnTo>
                <a:lnTo>
                  <a:pt x="215671" y="182410"/>
                </a:lnTo>
                <a:lnTo>
                  <a:pt x="213271" y="174726"/>
                </a:lnTo>
                <a:lnTo>
                  <a:pt x="213271" y="112090"/>
                </a:lnTo>
                <a:lnTo>
                  <a:pt x="215671" y="104432"/>
                </a:lnTo>
                <a:lnTo>
                  <a:pt x="225272" y="94234"/>
                </a:lnTo>
                <a:lnTo>
                  <a:pt x="232359" y="91668"/>
                </a:lnTo>
                <a:lnTo>
                  <a:pt x="251053" y="91668"/>
                </a:lnTo>
                <a:lnTo>
                  <a:pt x="258114" y="94234"/>
                </a:lnTo>
                <a:lnTo>
                  <a:pt x="262915" y="99352"/>
                </a:lnTo>
                <a:lnTo>
                  <a:pt x="267766" y="104432"/>
                </a:lnTo>
                <a:lnTo>
                  <a:pt x="270192" y="62687"/>
                </a:lnTo>
                <a:lnTo>
                  <a:pt x="241731" y="57531"/>
                </a:lnTo>
                <a:lnTo>
                  <a:pt x="227507" y="58610"/>
                </a:lnTo>
                <a:lnTo>
                  <a:pt x="186283" y="84416"/>
                </a:lnTo>
                <a:lnTo>
                  <a:pt x="176339" y="122047"/>
                </a:lnTo>
                <a:lnTo>
                  <a:pt x="176314" y="164490"/>
                </a:lnTo>
                <a:lnTo>
                  <a:pt x="177419" y="178689"/>
                </a:lnTo>
                <a:lnTo>
                  <a:pt x="203657" y="219494"/>
                </a:lnTo>
                <a:lnTo>
                  <a:pt x="241731" y="229285"/>
                </a:lnTo>
                <a:lnTo>
                  <a:pt x="255917" y="228206"/>
                </a:lnTo>
                <a:lnTo>
                  <a:pt x="297091" y="202387"/>
                </a:lnTo>
                <a:lnTo>
                  <a:pt x="307073" y="164490"/>
                </a:lnTo>
                <a:lnTo>
                  <a:pt x="307073" y="122047"/>
                </a:lnTo>
                <a:close/>
              </a:path>
              <a:path w="2328545" h="229870">
                <a:moveTo>
                  <a:pt x="481749" y="120129"/>
                </a:moveTo>
                <a:lnTo>
                  <a:pt x="480733" y="106616"/>
                </a:lnTo>
                <a:lnTo>
                  <a:pt x="477723" y="94526"/>
                </a:lnTo>
                <a:lnTo>
                  <a:pt x="475856" y="90576"/>
                </a:lnTo>
                <a:lnTo>
                  <a:pt x="472681" y="83845"/>
                </a:lnTo>
                <a:lnTo>
                  <a:pt x="435368" y="58597"/>
                </a:lnTo>
                <a:lnTo>
                  <a:pt x="422567" y="57531"/>
                </a:lnTo>
                <a:lnTo>
                  <a:pt x="405904" y="59791"/>
                </a:lnTo>
                <a:lnTo>
                  <a:pt x="393573" y="66573"/>
                </a:lnTo>
                <a:lnTo>
                  <a:pt x="385546" y="77889"/>
                </a:lnTo>
                <a:lnTo>
                  <a:pt x="381838" y="93726"/>
                </a:lnTo>
                <a:lnTo>
                  <a:pt x="387667" y="60337"/>
                </a:lnTo>
                <a:lnTo>
                  <a:pt x="351332" y="60337"/>
                </a:lnTo>
                <a:lnTo>
                  <a:pt x="351332" y="226479"/>
                </a:lnTo>
                <a:lnTo>
                  <a:pt x="388226" y="226479"/>
                </a:lnTo>
                <a:lnTo>
                  <a:pt x="388277" y="111861"/>
                </a:lnTo>
                <a:lnTo>
                  <a:pt x="390715" y="104178"/>
                </a:lnTo>
                <a:lnTo>
                  <a:pt x="395693" y="98742"/>
                </a:lnTo>
                <a:lnTo>
                  <a:pt x="400316" y="93726"/>
                </a:lnTo>
                <a:lnTo>
                  <a:pt x="400723" y="93294"/>
                </a:lnTo>
                <a:lnTo>
                  <a:pt x="407720" y="90576"/>
                </a:lnTo>
                <a:lnTo>
                  <a:pt x="425818" y="90576"/>
                </a:lnTo>
                <a:lnTo>
                  <a:pt x="432790" y="93256"/>
                </a:lnTo>
                <a:lnTo>
                  <a:pt x="437591" y="98602"/>
                </a:lnTo>
                <a:lnTo>
                  <a:pt x="442429" y="103949"/>
                </a:lnTo>
                <a:lnTo>
                  <a:pt x="444855" y="111861"/>
                </a:lnTo>
                <a:lnTo>
                  <a:pt x="444855" y="135216"/>
                </a:lnTo>
                <a:lnTo>
                  <a:pt x="481749" y="135216"/>
                </a:lnTo>
                <a:lnTo>
                  <a:pt x="481749" y="120129"/>
                </a:lnTo>
                <a:close/>
              </a:path>
              <a:path w="2328545" h="229870">
                <a:moveTo>
                  <a:pt x="2124697" y="16179"/>
                </a:moveTo>
                <a:lnTo>
                  <a:pt x="2122436" y="10693"/>
                </a:lnTo>
                <a:lnTo>
                  <a:pt x="2117902" y="6438"/>
                </a:lnTo>
                <a:lnTo>
                  <a:pt x="2113381" y="2146"/>
                </a:lnTo>
                <a:lnTo>
                  <a:pt x="2107615" y="0"/>
                </a:lnTo>
                <a:lnTo>
                  <a:pt x="2088007" y="0"/>
                </a:lnTo>
                <a:lnTo>
                  <a:pt x="2082253" y="2146"/>
                </a:lnTo>
                <a:lnTo>
                  <a:pt x="2077720" y="6438"/>
                </a:lnTo>
                <a:lnTo>
                  <a:pt x="2073198" y="10693"/>
                </a:lnTo>
                <a:lnTo>
                  <a:pt x="2070938" y="16179"/>
                </a:lnTo>
                <a:lnTo>
                  <a:pt x="2070950" y="29718"/>
                </a:lnTo>
                <a:lnTo>
                  <a:pt x="2073160" y="35102"/>
                </a:lnTo>
                <a:lnTo>
                  <a:pt x="2077593" y="39217"/>
                </a:lnTo>
                <a:lnTo>
                  <a:pt x="2082063" y="43294"/>
                </a:lnTo>
                <a:lnTo>
                  <a:pt x="2087880" y="45326"/>
                </a:lnTo>
                <a:lnTo>
                  <a:pt x="2107527" y="45326"/>
                </a:lnTo>
                <a:lnTo>
                  <a:pt x="2113267" y="43294"/>
                </a:lnTo>
                <a:lnTo>
                  <a:pt x="2122411" y="35153"/>
                </a:lnTo>
                <a:lnTo>
                  <a:pt x="2124697" y="29718"/>
                </a:lnTo>
                <a:lnTo>
                  <a:pt x="2124697" y="16179"/>
                </a:lnTo>
                <a:close/>
              </a:path>
              <a:path w="2328545" h="229870">
                <a:moveTo>
                  <a:pt x="2171052" y="191782"/>
                </a:moveTo>
                <a:lnTo>
                  <a:pt x="2119071" y="191782"/>
                </a:lnTo>
                <a:lnTo>
                  <a:pt x="2119071" y="60337"/>
                </a:lnTo>
                <a:lnTo>
                  <a:pt x="2034387" y="60337"/>
                </a:lnTo>
                <a:lnTo>
                  <a:pt x="2034387" y="95034"/>
                </a:lnTo>
                <a:lnTo>
                  <a:pt x="2082114" y="95034"/>
                </a:lnTo>
                <a:lnTo>
                  <a:pt x="2082114" y="191782"/>
                </a:lnTo>
                <a:lnTo>
                  <a:pt x="2027402" y="191782"/>
                </a:lnTo>
                <a:lnTo>
                  <a:pt x="2027402" y="226479"/>
                </a:lnTo>
                <a:lnTo>
                  <a:pt x="2171052" y="226479"/>
                </a:lnTo>
                <a:lnTo>
                  <a:pt x="2171052" y="191782"/>
                </a:lnTo>
                <a:close/>
              </a:path>
              <a:path w="2328545" h="229870">
                <a:moveTo>
                  <a:pt x="2328303" y="116700"/>
                </a:moveTo>
                <a:lnTo>
                  <a:pt x="2312873" y="73774"/>
                </a:lnTo>
                <a:lnTo>
                  <a:pt x="2271661" y="57531"/>
                </a:lnTo>
                <a:lnTo>
                  <a:pt x="2262276" y="58140"/>
                </a:lnTo>
                <a:lnTo>
                  <a:pt x="2234158" y="72974"/>
                </a:lnTo>
                <a:lnTo>
                  <a:pt x="2236139" y="60337"/>
                </a:lnTo>
                <a:lnTo>
                  <a:pt x="2199259" y="60337"/>
                </a:lnTo>
                <a:lnTo>
                  <a:pt x="2199259" y="226479"/>
                </a:lnTo>
                <a:lnTo>
                  <a:pt x="2236139" y="226479"/>
                </a:lnTo>
                <a:lnTo>
                  <a:pt x="2236139" y="112039"/>
                </a:lnTo>
                <a:lnTo>
                  <a:pt x="2238616" y="104178"/>
                </a:lnTo>
                <a:lnTo>
                  <a:pt x="2246668" y="95313"/>
                </a:lnTo>
                <a:lnTo>
                  <a:pt x="2248484" y="93294"/>
                </a:lnTo>
                <a:lnTo>
                  <a:pt x="2255418" y="90576"/>
                </a:lnTo>
                <a:lnTo>
                  <a:pt x="2272779" y="90576"/>
                </a:lnTo>
                <a:lnTo>
                  <a:pt x="2279383" y="93091"/>
                </a:lnTo>
                <a:lnTo>
                  <a:pt x="2284145" y="98120"/>
                </a:lnTo>
                <a:lnTo>
                  <a:pt x="2288946" y="103098"/>
                </a:lnTo>
                <a:lnTo>
                  <a:pt x="2291346" y="110236"/>
                </a:lnTo>
                <a:lnTo>
                  <a:pt x="2291346" y="226479"/>
                </a:lnTo>
                <a:lnTo>
                  <a:pt x="2328303" y="226479"/>
                </a:lnTo>
                <a:lnTo>
                  <a:pt x="2328303" y="116700"/>
                </a:lnTo>
                <a:close/>
              </a:path>
            </a:pathLst>
          </a:custGeom>
          <a:solidFill>
            <a:srgbClr val="007BB5"/>
          </a:solidFill>
        </p:spPr>
        <p:txBody>
          <a:bodyPr wrap="square" lIns="0" tIns="0" rIns="0" bIns="0" rtlCol="0"/>
          <a:lstStyle/>
          <a:p>
            <a:endParaRPr/>
          </a:p>
        </p:txBody>
      </p:sp>
      <p:sp>
        <p:nvSpPr>
          <p:cNvPr id="14" name="object 14"/>
          <p:cNvSpPr txBox="1"/>
          <p:nvPr/>
        </p:nvSpPr>
        <p:spPr>
          <a:xfrm>
            <a:off x="638834" y="5601919"/>
            <a:ext cx="8787130" cy="362585"/>
          </a:xfrm>
          <a:prstGeom prst="rect">
            <a:avLst/>
          </a:prstGeom>
        </p:spPr>
        <p:txBody>
          <a:bodyPr vert="horz" wrap="square" lIns="0" tIns="13970" rIns="0" bIns="0" rtlCol="0">
            <a:spAutoFit/>
          </a:bodyPr>
          <a:lstStyle/>
          <a:p>
            <a:pPr marL="12700">
              <a:lnSpc>
                <a:spcPct val="100000"/>
              </a:lnSpc>
              <a:spcBef>
                <a:spcPts val="110"/>
              </a:spcBef>
              <a:tabLst>
                <a:tab pos="5572760" algn="l"/>
                <a:tab pos="7425690" algn="l"/>
              </a:tabLst>
            </a:pPr>
            <a:r>
              <a:rPr sz="2200" dirty="0">
                <a:solidFill>
                  <a:srgbClr val="04182D"/>
                </a:solidFill>
                <a:latin typeface="Courier New"/>
                <a:cs typeface="Courier New"/>
              </a:rPr>
              <a:t>articles_filtered</a:t>
            </a:r>
            <a:r>
              <a:rPr sz="2200" spc="-45" dirty="0">
                <a:solidFill>
                  <a:srgbClr val="04182D"/>
                </a:solidFill>
                <a:latin typeface="Courier New"/>
                <a:cs typeface="Courier New"/>
              </a:rPr>
              <a:t> </a:t>
            </a:r>
            <a:r>
              <a:rPr sz="2200" dirty="0">
                <a:solidFill>
                  <a:srgbClr val="04182D"/>
                </a:solidFill>
                <a:latin typeface="Courier New"/>
                <a:cs typeface="Courier New"/>
              </a:rPr>
              <a:t>=</a:t>
            </a:r>
            <a:r>
              <a:rPr sz="2200" spc="-35" dirty="0">
                <a:solidFill>
                  <a:srgbClr val="04182D"/>
                </a:solidFill>
                <a:latin typeface="Courier New"/>
                <a:cs typeface="Courier New"/>
              </a:rPr>
              <a:t> </a:t>
            </a:r>
            <a:r>
              <a:rPr sz="2200" spc="-10" dirty="0">
                <a:solidFill>
                  <a:srgbClr val="04182D"/>
                </a:solidFill>
                <a:latin typeface="Courier New"/>
                <a:cs typeface="Courier New"/>
              </a:rPr>
              <a:t>[article</a:t>
            </a:r>
            <a:r>
              <a:rPr sz="2200" dirty="0">
                <a:solidFill>
                  <a:srgbClr val="04182D"/>
                </a:solidFill>
                <a:latin typeface="Courier New"/>
                <a:cs typeface="Courier New"/>
              </a:rPr>
              <a:t>	</a:t>
            </a:r>
            <a:r>
              <a:rPr sz="2200" spc="-10" dirty="0">
                <a:solidFill>
                  <a:srgbClr val="04182D"/>
                </a:solidFill>
                <a:latin typeface="Courier New"/>
                <a:cs typeface="Courier New"/>
              </a:rPr>
              <a:t>article</a:t>
            </a:r>
            <a:r>
              <a:rPr sz="2200" dirty="0">
                <a:solidFill>
                  <a:srgbClr val="04182D"/>
                </a:solidFill>
                <a:latin typeface="Courier New"/>
                <a:cs typeface="Courier New"/>
              </a:rPr>
              <a:t>	</a:t>
            </a:r>
            <a:r>
              <a:rPr sz="2200" spc="-10" dirty="0">
                <a:solidFill>
                  <a:srgbClr val="04182D"/>
                </a:solidFill>
                <a:latin typeface="Courier New"/>
                <a:cs typeface="Courier New"/>
              </a:rPr>
              <a:t>articles</a:t>
            </a:r>
            <a:endParaRPr sz="2200">
              <a:latin typeface="Courier New"/>
              <a:cs typeface="Courier New"/>
            </a:endParaRPr>
          </a:p>
        </p:txBody>
      </p:sp>
      <p:sp>
        <p:nvSpPr>
          <p:cNvPr id="15" name="object 15"/>
          <p:cNvSpPr/>
          <p:nvPr/>
        </p:nvSpPr>
        <p:spPr>
          <a:xfrm>
            <a:off x="9603905" y="5669000"/>
            <a:ext cx="2828290" cy="229870"/>
          </a:xfrm>
          <a:custGeom>
            <a:avLst/>
            <a:gdLst/>
            <a:ahLst/>
            <a:cxnLst/>
            <a:rect l="l" t="t" r="r" b="b"/>
            <a:pathLst>
              <a:path w="2828290" h="229870">
                <a:moveTo>
                  <a:pt x="97294" y="16179"/>
                </a:moveTo>
                <a:lnTo>
                  <a:pt x="95034" y="10693"/>
                </a:lnTo>
                <a:lnTo>
                  <a:pt x="90512" y="6438"/>
                </a:lnTo>
                <a:lnTo>
                  <a:pt x="85991" y="2146"/>
                </a:lnTo>
                <a:lnTo>
                  <a:pt x="80225" y="0"/>
                </a:lnTo>
                <a:lnTo>
                  <a:pt x="60617" y="0"/>
                </a:lnTo>
                <a:lnTo>
                  <a:pt x="54851" y="2146"/>
                </a:lnTo>
                <a:lnTo>
                  <a:pt x="50330" y="6438"/>
                </a:lnTo>
                <a:lnTo>
                  <a:pt x="45808" y="10693"/>
                </a:lnTo>
                <a:lnTo>
                  <a:pt x="43548" y="16179"/>
                </a:lnTo>
                <a:lnTo>
                  <a:pt x="43561" y="29718"/>
                </a:lnTo>
                <a:lnTo>
                  <a:pt x="45758" y="35102"/>
                </a:lnTo>
                <a:lnTo>
                  <a:pt x="50190" y="39217"/>
                </a:lnTo>
                <a:lnTo>
                  <a:pt x="54673" y="43294"/>
                </a:lnTo>
                <a:lnTo>
                  <a:pt x="60477" y="45326"/>
                </a:lnTo>
                <a:lnTo>
                  <a:pt x="80137" y="45326"/>
                </a:lnTo>
                <a:lnTo>
                  <a:pt x="85877" y="43294"/>
                </a:lnTo>
                <a:lnTo>
                  <a:pt x="95008" y="35153"/>
                </a:lnTo>
                <a:lnTo>
                  <a:pt x="97294" y="29718"/>
                </a:lnTo>
                <a:lnTo>
                  <a:pt x="97294" y="16179"/>
                </a:lnTo>
                <a:close/>
              </a:path>
              <a:path w="2828290" h="229870">
                <a:moveTo>
                  <a:pt x="143649" y="191782"/>
                </a:moveTo>
                <a:lnTo>
                  <a:pt x="91681" y="191782"/>
                </a:lnTo>
                <a:lnTo>
                  <a:pt x="91681" y="60337"/>
                </a:lnTo>
                <a:lnTo>
                  <a:pt x="6997" y="60337"/>
                </a:lnTo>
                <a:lnTo>
                  <a:pt x="6997" y="95034"/>
                </a:lnTo>
                <a:lnTo>
                  <a:pt x="54724" y="95034"/>
                </a:lnTo>
                <a:lnTo>
                  <a:pt x="54724" y="191782"/>
                </a:lnTo>
                <a:lnTo>
                  <a:pt x="0" y="191782"/>
                </a:lnTo>
                <a:lnTo>
                  <a:pt x="0" y="226479"/>
                </a:lnTo>
                <a:lnTo>
                  <a:pt x="143649" y="226479"/>
                </a:lnTo>
                <a:lnTo>
                  <a:pt x="143649" y="191782"/>
                </a:lnTo>
                <a:close/>
              </a:path>
              <a:path w="2828290" h="229870">
                <a:moveTo>
                  <a:pt x="307898" y="9804"/>
                </a:moveTo>
                <a:lnTo>
                  <a:pt x="254342" y="9804"/>
                </a:lnTo>
                <a:lnTo>
                  <a:pt x="244309" y="10553"/>
                </a:lnTo>
                <a:lnTo>
                  <a:pt x="210959" y="35991"/>
                </a:lnTo>
                <a:lnTo>
                  <a:pt x="207784" y="54368"/>
                </a:lnTo>
                <a:lnTo>
                  <a:pt x="207784" y="63423"/>
                </a:lnTo>
                <a:lnTo>
                  <a:pt x="162877" y="63423"/>
                </a:lnTo>
                <a:lnTo>
                  <a:pt x="162877" y="98120"/>
                </a:lnTo>
                <a:lnTo>
                  <a:pt x="207784" y="98120"/>
                </a:lnTo>
                <a:lnTo>
                  <a:pt x="207784" y="226479"/>
                </a:lnTo>
                <a:lnTo>
                  <a:pt x="244741" y="226479"/>
                </a:lnTo>
                <a:lnTo>
                  <a:pt x="244741" y="98120"/>
                </a:lnTo>
                <a:lnTo>
                  <a:pt x="307898" y="98120"/>
                </a:lnTo>
                <a:lnTo>
                  <a:pt x="307898" y="63423"/>
                </a:lnTo>
                <a:lnTo>
                  <a:pt x="244741" y="63423"/>
                </a:lnTo>
                <a:lnTo>
                  <a:pt x="244741" y="50850"/>
                </a:lnTo>
                <a:lnTo>
                  <a:pt x="245529" y="48450"/>
                </a:lnTo>
                <a:lnTo>
                  <a:pt x="248678" y="45300"/>
                </a:lnTo>
                <a:lnTo>
                  <a:pt x="251104" y="44500"/>
                </a:lnTo>
                <a:lnTo>
                  <a:pt x="307898" y="44500"/>
                </a:lnTo>
                <a:lnTo>
                  <a:pt x="307898" y="9804"/>
                </a:lnTo>
                <a:close/>
              </a:path>
              <a:path w="2828290" h="229870">
                <a:moveTo>
                  <a:pt x="1985619" y="116700"/>
                </a:moveTo>
                <a:lnTo>
                  <a:pt x="1970189" y="73774"/>
                </a:lnTo>
                <a:lnTo>
                  <a:pt x="1928977" y="57531"/>
                </a:lnTo>
                <a:lnTo>
                  <a:pt x="1919592" y="58140"/>
                </a:lnTo>
                <a:lnTo>
                  <a:pt x="1891474" y="72974"/>
                </a:lnTo>
                <a:lnTo>
                  <a:pt x="1893455" y="60337"/>
                </a:lnTo>
                <a:lnTo>
                  <a:pt x="1856574" y="60337"/>
                </a:lnTo>
                <a:lnTo>
                  <a:pt x="1856574" y="226479"/>
                </a:lnTo>
                <a:lnTo>
                  <a:pt x="1893455" y="226479"/>
                </a:lnTo>
                <a:lnTo>
                  <a:pt x="1893455" y="112039"/>
                </a:lnTo>
                <a:lnTo>
                  <a:pt x="1895932" y="104178"/>
                </a:lnTo>
                <a:lnTo>
                  <a:pt x="1903984" y="95313"/>
                </a:lnTo>
                <a:lnTo>
                  <a:pt x="1905800" y="93294"/>
                </a:lnTo>
                <a:lnTo>
                  <a:pt x="1912734" y="90576"/>
                </a:lnTo>
                <a:lnTo>
                  <a:pt x="1930095" y="90576"/>
                </a:lnTo>
                <a:lnTo>
                  <a:pt x="1936699" y="93091"/>
                </a:lnTo>
                <a:lnTo>
                  <a:pt x="1941461" y="98120"/>
                </a:lnTo>
                <a:lnTo>
                  <a:pt x="1946262" y="103098"/>
                </a:lnTo>
                <a:lnTo>
                  <a:pt x="1948662" y="110236"/>
                </a:lnTo>
                <a:lnTo>
                  <a:pt x="1948662" y="226479"/>
                </a:lnTo>
                <a:lnTo>
                  <a:pt x="1985619" y="226479"/>
                </a:lnTo>
                <a:lnTo>
                  <a:pt x="1985619" y="116700"/>
                </a:lnTo>
                <a:close/>
              </a:path>
              <a:path w="2828290" h="229870">
                <a:moveTo>
                  <a:pt x="2154669" y="122047"/>
                </a:moveTo>
                <a:lnTo>
                  <a:pt x="2144687" y="84429"/>
                </a:lnTo>
                <a:lnTo>
                  <a:pt x="2117775" y="62674"/>
                </a:lnTo>
                <a:lnTo>
                  <a:pt x="2117775" y="112090"/>
                </a:lnTo>
                <a:lnTo>
                  <a:pt x="2117775" y="174726"/>
                </a:lnTo>
                <a:lnTo>
                  <a:pt x="2115350" y="182410"/>
                </a:lnTo>
                <a:lnTo>
                  <a:pt x="2105710" y="192608"/>
                </a:lnTo>
                <a:lnTo>
                  <a:pt x="2098649" y="195148"/>
                </a:lnTo>
                <a:lnTo>
                  <a:pt x="2079942" y="195148"/>
                </a:lnTo>
                <a:lnTo>
                  <a:pt x="2072855" y="192608"/>
                </a:lnTo>
                <a:lnTo>
                  <a:pt x="2063267" y="182410"/>
                </a:lnTo>
                <a:lnTo>
                  <a:pt x="2060867" y="174726"/>
                </a:lnTo>
                <a:lnTo>
                  <a:pt x="2060867" y="112090"/>
                </a:lnTo>
                <a:lnTo>
                  <a:pt x="2063267" y="104432"/>
                </a:lnTo>
                <a:lnTo>
                  <a:pt x="2072855" y="94234"/>
                </a:lnTo>
                <a:lnTo>
                  <a:pt x="2079942" y="91668"/>
                </a:lnTo>
                <a:lnTo>
                  <a:pt x="2098649" y="91668"/>
                </a:lnTo>
                <a:lnTo>
                  <a:pt x="2105710" y="94234"/>
                </a:lnTo>
                <a:lnTo>
                  <a:pt x="2110511" y="99352"/>
                </a:lnTo>
                <a:lnTo>
                  <a:pt x="2115350" y="104432"/>
                </a:lnTo>
                <a:lnTo>
                  <a:pt x="2117775" y="62674"/>
                </a:lnTo>
                <a:lnTo>
                  <a:pt x="2089315" y="57531"/>
                </a:lnTo>
                <a:lnTo>
                  <a:pt x="2075103" y="58610"/>
                </a:lnTo>
                <a:lnTo>
                  <a:pt x="2033866" y="84416"/>
                </a:lnTo>
                <a:lnTo>
                  <a:pt x="2023922" y="122047"/>
                </a:lnTo>
                <a:lnTo>
                  <a:pt x="2023910" y="164490"/>
                </a:lnTo>
                <a:lnTo>
                  <a:pt x="2025015" y="178689"/>
                </a:lnTo>
                <a:lnTo>
                  <a:pt x="2051240" y="219494"/>
                </a:lnTo>
                <a:lnTo>
                  <a:pt x="2089315" y="229285"/>
                </a:lnTo>
                <a:lnTo>
                  <a:pt x="2103501" y="228206"/>
                </a:lnTo>
                <a:lnTo>
                  <a:pt x="2144674" y="202387"/>
                </a:lnTo>
                <a:lnTo>
                  <a:pt x="2154669" y="164490"/>
                </a:lnTo>
                <a:lnTo>
                  <a:pt x="2154669" y="122047"/>
                </a:lnTo>
                <a:close/>
              </a:path>
              <a:path w="2828290" h="229870">
                <a:moveTo>
                  <a:pt x="2325420" y="60337"/>
                </a:moveTo>
                <a:lnTo>
                  <a:pt x="2263648" y="60337"/>
                </a:lnTo>
                <a:lnTo>
                  <a:pt x="2263648" y="18237"/>
                </a:lnTo>
                <a:lnTo>
                  <a:pt x="2226691" y="18237"/>
                </a:lnTo>
                <a:lnTo>
                  <a:pt x="2226691" y="60337"/>
                </a:lnTo>
                <a:lnTo>
                  <a:pt x="2183142" y="60337"/>
                </a:lnTo>
                <a:lnTo>
                  <a:pt x="2183142" y="95034"/>
                </a:lnTo>
                <a:lnTo>
                  <a:pt x="2226691" y="95034"/>
                </a:lnTo>
                <a:lnTo>
                  <a:pt x="2226691" y="179920"/>
                </a:lnTo>
                <a:lnTo>
                  <a:pt x="2227491" y="190258"/>
                </a:lnTo>
                <a:lnTo>
                  <a:pt x="2254745" y="223393"/>
                </a:lnTo>
                <a:lnTo>
                  <a:pt x="2274684" y="226479"/>
                </a:lnTo>
                <a:lnTo>
                  <a:pt x="2322614" y="226479"/>
                </a:lnTo>
                <a:lnTo>
                  <a:pt x="2322614" y="191782"/>
                </a:lnTo>
                <a:lnTo>
                  <a:pt x="2270569" y="191782"/>
                </a:lnTo>
                <a:lnTo>
                  <a:pt x="2267686" y="190919"/>
                </a:lnTo>
                <a:lnTo>
                  <a:pt x="2266048" y="189179"/>
                </a:lnTo>
                <a:lnTo>
                  <a:pt x="2264448" y="187439"/>
                </a:lnTo>
                <a:lnTo>
                  <a:pt x="2263648" y="184353"/>
                </a:lnTo>
                <a:lnTo>
                  <a:pt x="2263648" y="95034"/>
                </a:lnTo>
                <a:lnTo>
                  <a:pt x="2325420" y="95034"/>
                </a:lnTo>
                <a:lnTo>
                  <a:pt x="2325420" y="60337"/>
                </a:lnTo>
                <a:close/>
              </a:path>
              <a:path w="2828290" h="229870">
                <a:moveTo>
                  <a:pt x="2624112" y="16179"/>
                </a:moveTo>
                <a:lnTo>
                  <a:pt x="2621851" y="10693"/>
                </a:lnTo>
                <a:lnTo>
                  <a:pt x="2617330" y="6438"/>
                </a:lnTo>
                <a:lnTo>
                  <a:pt x="2612796" y="2146"/>
                </a:lnTo>
                <a:lnTo>
                  <a:pt x="2607043" y="0"/>
                </a:lnTo>
                <a:lnTo>
                  <a:pt x="2587434" y="0"/>
                </a:lnTo>
                <a:lnTo>
                  <a:pt x="2581668" y="2146"/>
                </a:lnTo>
                <a:lnTo>
                  <a:pt x="2577147" y="6438"/>
                </a:lnTo>
                <a:lnTo>
                  <a:pt x="2572613" y="10693"/>
                </a:lnTo>
                <a:lnTo>
                  <a:pt x="2570353" y="16179"/>
                </a:lnTo>
                <a:lnTo>
                  <a:pt x="2570378" y="29718"/>
                </a:lnTo>
                <a:lnTo>
                  <a:pt x="2572575" y="35102"/>
                </a:lnTo>
                <a:lnTo>
                  <a:pt x="2577007" y="39217"/>
                </a:lnTo>
                <a:lnTo>
                  <a:pt x="2581491" y="43294"/>
                </a:lnTo>
                <a:lnTo>
                  <a:pt x="2587294" y="45326"/>
                </a:lnTo>
                <a:lnTo>
                  <a:pt x="2606954" y="45326"/>
                </a:lnTo>
                <a:lnTo>
                  <a:pt x="2612682" y="43294"/>
                </a:lnTo>
                <a:lnTo>
                  <a:pt x="2621826" y="35153"/>
                </a:lnTo>
                <a:lnTo>
                  <a:pt x="2624112" y="29718"/>
                </a:lnTo>
                <a:lnTo>
                  <a:pt x="2624112" y="16179"/>
                </a:lnTo>
                <a:close/>
              </a:path>
              <a:path w="2828290" h="229870">
                <a:moveTo>
                  <a:pt x="2670467" y="191782"/>
                </a:moveTo>
                <a:lnTo>
                  <a:pt x="2618486" y="191782"/>
                </a:lnTo>
                <a:lnTo>
                  <a:pt x="2618486" y="60337"/>
                </a:lnTo>
                <a:lnTo>
                  <a:pt x="2533815" y="60337"/>
                </a:lnTo>
                <a:lnTo>
                  <a:pt x="2533815" y="95034"/>
                </a:lnTo>
                <a:lnTo>
                  <a:pt x="2581529" y="95034"/>
                </a:lnTo>
                <a:lnTo>
                  <a:pt x="2581529" y="191782"/>
                </a:lnTo>
                <a:lnTo>
                  <a:pt x="2526817" y="191782"/>
                </a:lnTo>
                <a:lnTo>
                  <a:pt x="2526817" y="226479"/>
                </a:lnTo>
                <a:lnTo>
                  <a:pt x="2670467" y="226479"/>
                </a:lnTo>
                <a:lnTo>
                  <a:pt x="2670467" y="191782"/>
                </a:lnTo>
                <a:close/>
              </a:path>
              <a:path w="2828290" h="229870">
                <a:moveTo>
                  <a:pt x="2827718" y="116700"/>
                </a:moveTo>
                <a:lnTo>
                  <a:pt x="2826753" y="103987"/>
                </a:lnTo>
                <a:lnTo>
                  <a:pt x="2823857" y="92595"/>
                </a:lnTo>
                <a:lnTo>
                  <a:pt x="2822892" y="90576"/>
                </a:lnTo>
                <a:lnTo>
                  <a:pt x="2819044" y="82524"/>
                </a:lnTo>
                <a:lnTo>
                  <a:pt x="2783319" y="58547"/>
                </a:lnTo>
                <a:lnTo>
                  <a:pt x="2771076" y="57531"/>
                </a:lnTo>
                <a:lnTo>
                  <a:pt x="2761691" y="58140"/>
                </a:lnTo>
                <a:lnTo>
                  <a:pt x="2733586" y="72974"/>
                </a:lnTo>
                <a:lnTo>
                  <a:pt x="2735567" y="60337"/>
                </a:lnTo>
                <a:lnTo>
                  <a:pt x="2698673" y="60337"/>
                </a:lnTo>
                <a:lnTo>
                  <a:pt x="2698673" y="226479"/>
                </a:lnTo>
                <a:lnTo>
                  <a:pt x="2735567" y="226479"/>
                </a:lnTo>
                <a:lnTo>
                  <a:pt x="2735567" y="112039"/>
                </a:lnTo>
                <a:lnTo>
                  <a:pt x="2738031" y="104178"/>
                </a:lnTo>
                <a:lnTo>
                  <a:pt x="2746083" y="95313"/>
                </a:lnTo>
                <a:lnTo>
                  <a:pt x="2747899" y="93294"/>
                </a:lnTo>
                <a:lnTo>
                  <a:pt x="2754833" y="90576"/>
                </a:lnTo>
                <a:lnTo>
                  <a:pt x="2772206" y="90576"/>
                </a:lnTo>
                <a:lnTo>
                  <a:pt x="2778810" y="93091"/>
                </a:lnTo>
                <a:lnTo>
                  <a:pt x="2783560" y="98120"/>
                </a:lnTo>
                <a:lnTo>
                  <a:pt x="2788361" y="103098"/>
                </a:lnTo>
                <a:lnTo>
                  <a:pt x="2790761" y="110236"/>
                </a:lnTo>
                <a:lnTo>
                  <a:pt x="2790761" y="226479"/>
                </a:lnTo>
                <a:lnTo>
                  <a:pt x="2827718" y="226479"/>
                </a:lnTo>
                <a:lnTo>
                  <a:pt x="2827718" y="116700"/>
                </a:lnTo>
                <a:close/>
              </a:path>
            </a:pathLst>
          </a:custGeom>
          <a:solidFill>
            <a:srgbClr val="007BB5"/>
          </a:solidFill>
        </p:spPr>
        <p:txBody>
          <a:bodyPr wrap="square" lIns="0" tIns="0" rIns="0" bIns="0" rtlCol="0"/>
          <a:lstStyle/>
          <a:p>
            <a:endParaRPr/>
          </a:p>
        </p:txBody>
      </p:sp>
      <p:sp>
        <p:nvSpPr>
          <p:cNvPr id="16" name="object 16"/>
          <p:cNvSpPr txBox="1"/>
          <p:nvPr/>
        </p:nvSpPr>
        <p:spPr>
          <a:xfrm>
            <a:off x="10074023" y="5601919"/>
            <a:ext cx="4742815" cy="362585"/>
          </a:xfrm>
          <a:prstGeom prst="rect">
            <a:avLst/>
          </a:prstGeom>
        </p:spPr>
        <p:txBody>
          <a:bodyPr vert="horz" wrap="square" lIns="0" tIns="13970" rIns="0" bIns="0" rtlCol="0">
            <a:spAutoFit/>
          </a:bodyPr>
          <a:lstStyle/>
          <a:p>
            <a:pPr marL="12700">
              <a:lnSpc>
                <a:spcPct val="100000"/>
              </a:lnSpc>
              <a:spcBef>
                <a:spcPts val="110"/>
              </a:spcBef>
              <a:tabLst>
                <a:tab pos="2539365" algn="l"/>
              </a:tabLst>
            </a:pPr>
            <a:r>
              <a:rPr sz="2200" spc="-10" dirty="0">
                <a:solidFill>
                  <a:srgbClr val="04182D"/>
                </a:solidFill>
                <a:latin typeface="Courier New"/>
                <a:cs typeface="Courier New"/>
              </a:rPr>
              <a:t>article</a:t>
            </a:r>
            <a:r>
              <a:rPr sz="2200" dirty="0">
                <a:solidFill>
                  <a:srgbClr val="04182D"/>
                </a:solidFill>
                <a:latin typeface="Courier New"/>
                <a:cs typeface="Courier New"/>
              </a:rPr>
              <a:t>	</a:t>
            </a:r>
            <a:r>
              <a:rPr sz="2200" spc="-10" dirty="0">
                <a:solidFill>
                  <a:srgbClr val="04182D"/>
                </a:solidFill>
                <a:latin typeface="Courier New"/>
                <a:cs typeface="Courier New"/>
              </a:rPr>
              <a:t>user_history]</a:t>
            </a:r>
            <a:endParaRPr sz="2200">
              <a:latin typeface="Courier New"/>
              <a:cs typeface="Courier New"/>
            </a:endParaRPr>
          </a:p>
        </p:txBody>
      </p:sp>
      <p:sp>
        <p:nvSpPr>
          <p:cNvPr id="17" name="object 17"/>
          <p:cNvSpPr/>
          <p:nvPr/>
        </p:nvSpPr>
        <p:spPr>
          <a:xfrm>
            <a:off x="8418995" y="6139814"/>
            <a:ext cx="2328545" cy="229870"/>
          </a:xfrm>
          <a:custGeom>
            <a:avLst/>
            <a:gdLst/>
            <a:ahLst/>
            <a:cxnLst/>
            <a:rect l="l" t="t" r="r" b="b"/>
            <a:pathLst>
              <a:path w="2328545" h="229870">
                <a:moveTo>
                  <a:pt x="145021" y="9804"/>
                </a:moveTo>
                <a:lnTo>
                  <a:pt x="91478" y="9804"/>
                </a:lnTo>
                <a:lnTo>
                  <a:pt x="81432" y="10566"/>
                </a:lnTo>
                <a:lnTo>
                  <a:pt x="48082" y="36004"/>
                </a:lnTo>
                <a:lnTo>
                  <a:pt x="44919" y="54381"/>
                </a:lnTo>
                <a:lnTo>
                  <a:pt x="44919" y="63423"/>
                </a:lnTo>
                <a:lnTo>
                  <a:pt x="0" y="63423"/>
                </a:lnTo>
                <a:lnTo>
                  <a:pt x="0" y="98120"/>
                </a:lnTo>
                <a:lnTo>
                  <a:pt x="44919" y="98120"/>
                </a:lnTo>
                <a:lnTo>
                  <a:pt x="44919" y="226479"/>
                </a:lnTo>
                <a:lnTo>
                  <a:pt x="81876" y="226479"/>
                </a:lnTo>
                <a:lnTo>
                  <a:pt x="81876" y="98120"/>
                </a:lnTo>
                <a:lnTo>
                  <a:pt x="145021" y="98120"/>
                </a:lnTo>
                <a:lnTo>
                  <a:pt x="145021" y="63423"/>
                </a:lnTo>
                <a:lnTo>
                  <a:pt x="81876" y="63423"/>
                </a:lnTo>
                <a:lnTo>
                  <a:pt x="81876" y="50863"/>
                </a:lnTo>
                <a:lnTo>
                  <a:pt x="82651" y="48463"/>
                </a:lnTo>
                <a:lnTo>
                  <a:pt x="85801" y="45300"/>
                </a:lnTo>
                <a:lnTo>
                  <a:pt x="88226" y="44500"/>
                </a:lnTo>
                <a:lnTo>
                  <a:pt x="145021" y="44500"/>
                </a:lnTo>
                <a:lnTo>
                  <a:pt x="145021" y="9804"/>
                </a:lnTo>
                <a:close/>
              </a:path>
              <a:path w="2328545" h="229870">
                <a:moveTo>
                  <a:pt x="307073" y="122059"/>
                </a:moveTo>
                <a:lnTo>
                  <a:pt x="297091" y="84442"/>
                </a:lnTo>
                <a:lnTo>
                  <a:pt x="270192" y="62687"/>
                </a:lnTo>
                <a:lnTo>
                  <a:pt x="270192" y="112090"/>
                </a:lnTo>
                <a:lnTo>
                  <a:pt x="270192" y="174739"/>
                </a:lnTo>
                <a:lnTo>
                  <a:pt x="267766" y="182422"/>
                </a:lnTo>
                <a:lnTo>
                  <a:pt x="258114" y="192608"/>
                </a:lnTo>
                <a:lnTo>
                  <a:pt x="251053" y="195148"/>
                </a:lnTo>
                <a:lnTo>
                  <a:pt x="232359" y="195148"/>
                </a:lnTo>
                <a:lnTo>
                  <a:pt x="225272" y="192608"/>
                </a:lnTo>
                <a:lnTo>
                  <a:pt x="215671" y="182422"/>
                </a:lnTo>
                <a:lnTo>
                  <a:pt x="213271" y="174739"/>
                </a:lnTo>
                <a:lnTo>
                  <a:pt x="213271" y="112090"/>
                </a:lnTo>
                <a:lnTo>
                  <a:pt x="215671" y="104432"/>
                </a:lnTo>
                <a:lnTo>
                  <a:pt x="225272" y="94234"/>
                </a:lnTo>
                <a:lnTo>
                  <a:pt x="232359" y="91681"/>
                </a:lnTo>
                <a:lnTo>
                  <a:pt x="251053" y="91681"/>
                </a:lnTo>
                <a:lnTo>
                  <a:pt x="258114" y="94234"/>
                </a:lnTo>
                <a:lnTo>
                  <a:pt x="262915" y="99364"/>
                </a:lnTo>
                <a:lnTo>
                  <a:pt x="267766" y="104432"/>
                </a:lnTo>
                <a:lnTo>
                  <a:pt x="270192" y="62687"/>
                </a:lnTo>
                <a:lnTo>
                  <a:pt x="241731" y="57531"/>
                </a:lnTo>
                <a:lnTo>
                  <a:pt x="227507" y="58623"/>
                </a:lnTo>
                <a:lnTo>
                  <a:pt x="186283" y="84416"/>
                </a:lnTo>
                <a:lnTo>
                  <a:pt x="176339" y="122059"/>
                </a:lnTo>
                <a:lnTo>
                  <a:pt x="176314" y="164503"/>
                </a:lnTo>
                <a:lnTo>
                  <a:pt x="177419" y="178701"/>
                </a:lnTo>
                <a:lnTo>
                  <a:pt x="203657" y="219494"/>
                </a:lnTo>
                <a:lnTo>
                  <a:pt x="241731" y="229298"/>
                </a:lnTo>
                <a:lnTo>
                  <a:pt x="255917" y="228206"/>
                </a:lnTo>
                <a:lnTo>
                  <a:pt x="297091" y="202387"/>
                </a:lnTo>
                <a:lnTo>
                  <a:pt x="307073" y="164503"/>
                </a:lnTo>
                <a:lnTo>
                  <a:pt x="307073" y="122059"/>
                </a:lnTo>
                <a:close/>
              </a:path>
              <a:path w="2328545" h="229870">
                <a:moveTo>
                  <a:pt x="481749" y="120129"/>
                </a:moveTo>
                <a:lnTo>
                  <a:pt x="480733" y="106616"/>
                </a:lnTo>
                <a:lnTo>
                  <a:pt x="477723" y="94526"/>
                </a:lnTo>
                <a:lnTo>
                  <a:pt x="475856" y="90576"/>
                </a:lnTo>
                <a:lnTo>
                  <a:pt x="472681" y="83858"/>
                </a:lnTo>
                <a:lnTo>
                  <a:pt x="435368" y="58597"/>
                </a:lnTo>
                <a:lnTo>
                  <a:pt x="422567" y="57531"/>
                </a:lnTo>
                <a:lnTo>
                  <a:pt x="405904" y="59791"/>
                </a:lnTo>
                <a:lnTo>
                  <a:pt x="393573" y="66586"/>
                </a:lnTo>
                <a:lnTo>
                  <a:pt x="385546" y="77901"/>
                </a:lnTo>
                <a:lnTo>
                  <a:pt x="381838" y="93738"/>
                </a:lnTo>
                <a:lnTo>
                  <a:pt x="387667" y="60337"/>
                </a:lnTo>
                <a:lnTo>
                  <a:pt x="351332" y="60337"/>
                </a:lnTo>
                <a:lnTo>
                  <a:pt x="351332" y="226479"/>
                </a:lnTo>
                <a:lnTo>
                  <a:pt x="388213" y="226479"/>
                </a:lnTo>
                <a:lnTo>
                  <a:pt x="388277" y="111861"/>
                </a:lnTo>
                <a:lnTo>
                  <a:pt x="390715" y="104178"/>
                </a:lnTo>
                <a:lnTo>
                  <a:pt x="395693" y="98742"/>
                </a:lnTo>
                <a:lnTo>
                  <a:pt x="400316" y="93738"/>
                </a:lnTo>
                <a:lnTo>
                  <a:pt x="400723" y="93306"/>
                </a:lnTo>
                <a:lnTo>
                  <a:pt x="407720" y="90576"/>
                </a:lnTo>
                <a:lnTo>
                  <a:pt x="425818" y="90576"/>
                </a:lnTo>
                <a:lnTo>
                  <a:pt x="432790" y="93256"/>
                </a:lnTo>
                <a:lnTo>
                  <a:pt x="437591" y="98602"/>
                </a:lnTo>
                <a:lnTo>
                  <a:pt x="442429" y="103949"/>
                </a:lnTo>
                <a:lnTo>
                  <a:pt x="444855" y="111861"/>
                </a:lnTo>
                <a:lnTo>
                  <a:pt x="444855" y="135216"/>
                </a:lnTo>
                <a:lnTo>
                  <a:pt x="481749" y="135216"/>
                </a:lnTo>
                <a:lnTo>
                  <a:pt x="481749" y="120129"/>
                </a:lnTo>
                <a:close/>
              </a:path>
              <a:path w="2328545" h="229870">
                <a:moveTo>
                  <a:pt x="2124697" y="16179"/>
                </a:moveTo>
                <a:lnTo>
                  <a:pt x="2122436" y="10706"/>
                </a:lnTo>
                <a:lnTo>
                  <a:pt x="2117902" y="6451"/>
                </a:lnTo>
                <a:lnTo>
                  <a:pt x="2113381" y="2146"/>
                </a:lnTo>
                <a:lnTo>
                  <a:pt x="2107615" y="0"/>
                </a:lnTo>
                <a:lnTo>
                  <a:pt x="2088007" y="0"/>
                </a:lnTo>
                <a:lnTo>
                  <a:pt x="2082253" y="2146"/>
                </a:lnTo>
                <a:lnTo>
                  <a:pt x="2077720" y="6451"/>
                </a:lnTo>
                <a:lnTo>
                  <a:pt x="2073198" y="10706"/>
                </a:lnTo>
                <a:lnTo>
                  <a:pt x="2070938" y="16179"/>
                </a:lnTo>
                <a:lnTo>
                  <a:pt x="2070950" y="29718"/>
                </a:lnTo>
                <a:lnTo>
                  <a:pt x="2073148" y="35115"/>
                </a:lnTo>
                <a:lnTo>
                  <a:pt x="2077593" y="39230"/>
                </a:lnTo>
                <a:lnTo>
                  <a:pt x="2082063" y="43294"/>
                </a:lnTo>
                <a:lnTo>
                  <a:pt x="2087867" y="45326"/>
                </a:lnTo>
                <a:lnTo>
                  <a:pt x="2107527" y="45326"/>
                </a:lnTo>
                <a:lnTo>
                  <a:pt x="2113267" y="43294"/>
                </a:lnTo>
                <a:lnTo>
                  <a:pt x="2122411" y="35153"/>
                </a:lnTo>
                <a:lnTo>
                  <a:pt x="2124697" y="29718"/>
                </a:lnTo>
                <a:lnTo>
                  <a:pt x="2124697" y="16179"/>
                </a:lnTo>
                <a:close/>
              </a:path>
              <a:path w="2328545" h="229870">
                <a:moveTo>
                  <a:pt x="2171039" y="191782"/>
                </a:moveTo>
                <a:lnTo>
                  <a:pt x="2119071" y="191782"/>
                </a:lnTo>
                <a:lnTo>
                  <a:pt x="2119071" y="60337"/>
                </a:lnTo>
                <a:lnTo>
                  <a:pt x="2034387" y="60337"/>
                </a:lnTo>
                <a:lnTo>
                  <a:pt x="2034387" y="95034"/>
                </a:lnTo>
                <a:lnTo>
                  <a:pt x="2082114" y="95034"/>
                </a:lnTo>
                <a:lnTo>
                  <a:pt x="2082114" y="191782"/>
                </a:lnTo>
                <a:lnTo>
                  <a:pt x="2027389" y="191782"/>
                </a:lnTo>
                <a:lnTo>
                  <a:pt x="2027389" y="226479"/>
                </a:lnTo>
                <a:lnTo>
                  <a:pt x="2171039" y="226479"/>
                </a:lnTo>
                <a:lnTo>
                  <a:pt x="2171039" y="191782"/>
                </a:lnTo>
                <a:close/>
              </a:path>
              <a:path w="2328545" h="229870">
                <a:moveTo>
                  <a:pt x="2328303" y="116700"/>
                </a:moveTo>
                <a:lnTo>
                  <a:pt x="2312873" y="73787"/>
                </a:lnTo>
                <a:lnTo>
                  <a:pt x="2271661" y="57531"/>
                </a:lnTo>
                <a:lnTo>
                  <a:pt x="2262276" y="58140"/>
                </a:lnTo>
                <a:lnTo>
                  <a:pt x="2234158" y="72986"/>
                </a:lnTo>
                <a:lnTo>
                  <a:pt x="2236139" y="60337"/>
                </a:lnTo>
                <a:lnTo>
                  <a:pt x="2199259" y="60337"/>
                </a:lnTo>
                <a:lnTo>
                  <a:pt x="2199259" y="226479"/>
                </a:lnTo>
                <a:lnTo>
                  <a:pt x="2236139" y="226479"/>
                </a:lnTo>
                <a:lnTo>
                  <a:pt x="2236139" y="112039"/>
                </a:lnTo>
                <a:lnTo>
                  <a:pt x="2238616" y="104178"/>
                </a:lnTo>
                <a:lnTo>
                  <a:pt x="2246655" y="95313"/>
                </a:lnTo>
                <a:lnTo>
                  <a:pt x="2248484" y="93306"/>
                </a:lnTo>
                <a:lnTo>
                  <a:pt x="2255405" y="90576"/>
                </a:lnTo>
                <a:lnTo>
                  <a:pt x="2272779" y="90576"/>
                </a:lnTo>
                <a:lnTo>
                  <a:pt x="2279383" y="93091"/>
                </a:lnTo>
                <a:lnTo>
                  <a:pt x="2284145" y="98120"/>
                </a:lnTo>
                <a:lnTo>
                  <a:pt x="2288946" y="103111"/>
                </a:lnTo>
                <a:lnTo>
                  <a:pt x="2291346" y="110236"/>
                </a:lnTo>
                <a:lnTo>
                  <a:pt x="2291346" y="226479"/>
                </a:lnTo>
                <a:lnTo>
                  <a:pt x="2328303" y="226479"/>
                </a:lnTo>
                <a:lnTo>
                  <a:pt x="2328303" y="116700"/>
                </a:lnTo>
                <a:close/>
              </a:path>
            </a:pathLst>
          </a:custGeom>
          <a:solidFill>
            <a:srgbClr val="007BB5"/>
          </a:solidFill>
        </p:spPr>
        <p:txBody>
          <a:bodyPr wrap="square" lIns="0" tIns="0" rIns="0" bIns="0" rtlCol="0"/>
          <a:lstStyle/>
          <a:p>
            <a:endParaRPr/>
          </a:p>
        </p:txBody>
      </p:sp>
      <p:sp>
        <p:nvSpPr>
          <p:cNvPr id="18" name="object 18"/>
          <p:cNvSpPr txBox="1"/>
          <p:nvPr/>
        </p:nvSpPr>
        <p:spPr>
          <a:xfrm>
            <a:off x="638834" y="5938943"/>
            <a:ext cx="13336269" cy="967105"/>
          </a:xfrm>
          <a:prstGeom prst="rect">
            <a:avLst/>
          </a:prstGeom>
        </p:spPr>
        <p:txBody>
          <a:bodyPr vert="horz" wrap="square" lIns="0" tIns="12065" rIns="0" bIns="0" rtlCol="0">
            <a:spAutoFit/>
          </a:bodyPr>
          <a:lstStyle/>
          <a:p>
            <a:pPr marL="12700" marR="5080">
              <a:lnSpc>
                <a:spcPct val="140400"/>
              </a:lnSpc>
              <a:spcBef>
                <a:spcPts val="95"/>
              </a:spcBef>
              <a:tabLst>
                <a:tab pos="8436610" algn="l"/>
                <a:tab pos="10290175" algn="l"/>
              </a:tabLst>
            </a:pPr>
            <a:r>
              <a:rPr sz="2200" dirty="0">
                <a:solidFill>
                  <a:srgbClr val="04182D"/>
                </a:solidFill>
                <a:latin typeface="Courier New"/>
                <a:cs typeface="Courier New"/>
              </a:rPr>
              <a:t>article_texts</a:t>
            </a:r>
            <a:r>
              <a:rPr sz="2200" spc="-25" dirty="0">
                <a:solidFill>
                  <a:srgbClr val="04182D"/>
                </a:solidFill>
                <a:latin typeface="Courier New"/>
                <a:cs typeface="Courier New"/>
              </a:rPr>
              <a:t> </a:t>
            </a:r>
            <a:r>
              <a:rPr sz="2200" dirty="0">
                <a:solidFill>
                  <a:srgbClr val="04182D"/>
                </a:solidFill>
                <a:latin typeface="Courier New"/>
                <a:cs typeface="Courier New"/>
              </a:rPr>
              <a:t>=</a:t>
            </a:r>
            <a:r>
              <a:rPr sz="2200" spc="-25" dirty="0">
                <a:solidFill>
                  <a:srgbClr val="04182D"/>
                </a:solidFill>
                <a:latin typeface="Courier New"/>
                <a:cs typeface="Courier New"/>
              </a:rPr>
              <a:t> </a:t>
            </a:r>
            <a:r>
              <a:rPr sz="2200" spc="-10" dirty="0">
                <a:solidFill>
                  <a:srgbClr val="04182D"/>
                </a:solidFill>
                <a:latin typeface="Courier New"/>
                <a:cs typeface="Courier New"/>
              </a:rPr>
              <a:t>[create_article_text(article)</a:t>
            </a:r>
            <a:r>
              <a:rPr sz="2200" dirty="0">
                <a:solidFill>
                  <a:srgbClr val="04182D"/>
                </a:solidFill>
                <a:latin typeface="Courier New"/>
                <a:cs typeface="Courier New"/>
              </a:rPr>
              <a:t>	</a:t>
            </a:r>
            <a:r>
              <a:rPr sz="2200" spc="-10" dirty="0">
                <a:solidFill>
                  <a:srgbClr val="04182D"/>
                </a:solidFill>
                <a:latin typeface="Courier New"/>
                <a:cs typeface="Courier New"/>
              </a:rPr>
              <a:t>article</a:t>
            </a:r>
            <a:r>
              <a:rPr sz="2200" dirty="0">
                <a:solidFill>
                  <a:srgbClr val="04182D"/>
                </a:solidFill>
                <a:latin typeface="Courier New"/>
                <a:cs typeface="Courier New"/>
              </a:rPr>
              <a:t>	</a:t>
            </a:r>
            <a:r>
              <a:rPr sz="2200" spc="-10" dirty="0">
                <a:solidFill>
                  <a:srgbClr val="04182D"/>
                </a:solidFill>
                <a:latin typeface="Courier New"/>
                <a:cs typeface="Courier New"/>
              </a:rPr>
              <a:t>articles_filtered] </a:t>
            </a:r>
            <a:r>
              <a:rPr sz="2200" dirty="0">
                <a:solidFill>
                  <a:srgbClr val="04182D"/>
                </a:solidFill>
                <a:latin typeface="Courier New"/>
                <a:cs typeface="Courier New"/>
              </a:rPr>
              <a:t>article_embeddings</a:t>
            </a:r>
            <a:r>
              <a:rPr sz="2200" spc="-40" dirty="0">
                <a:solidFill>
                  <a:srgbClr val="04182D"/>
                </a:solidFill>
                <a:latin typeface="Courier New"/>
                <a:cs typeface="Courier New"/>
              </a:rPr>
              <a:t> </a:t>
            </a:r>
            <a:r>
              <a:rPr sz="2200" dirty="0">
                <a:solidFill>
                  <a:srgbClr val="04182D"/>
                </a:solidFill>
                <a:latin typeface="Courier New"/>
                <a:cs typeface="Courier New"/>
              </a:rPr>
              <a:t>=</a:t>
            </a:r>
            <a:r>
              <a:rPr sz="2200" spc="-35" dirty="0">
                <a:solidFill>
                  <a:srgbClr val="04182D"/>
                </a:solidFill>
                <a:latin typeface="Courier New"/>
                <a:cs typeface="Courier New"/>
              </a:rPr>
              <a:t> </a:t>
            </a:r>
            <a:r>
              <a:rPr sz="2200" spc="-10" dirty="0">
                <a:solidFill>
                  <a:srgbClr val="04182D"/>
                </a:solidFill>
                <a:latin typeface="Courier New"/>
                <a:cs typeface="Courier New"/>
              </a:rPr>
              <a:t>create_embeddings(article_texts)</a:t>
            </a:r>
            <a:endParaRPr sz="2200">
              <a:latin typeface="Courier New"/>
              <a:cs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306" y="158642"/>
            <a:ext cx="14939444" cy="845103"/>
          </a:xfrm>
          <a:prstGeom prst="rect">
            <a:avLst/>
          </a:prstGeom>
        </p:spPr>
        <p:txBody>
          <a:bodyPr vert="horz" wrap="square" lIns="0" tIns="13970" rIns="0" bIns="0" rtlCol="0">
            <a:spAutoFit/>
          </a:bodyPr>
          <a:lstStyle/>
          <a:p>
            <a:pPr marL="12700">
              <a:lnSpc>
                <a:spcPct val="100000"/>
              </a:lnSpc>
              <a:spcBef>
                <a:spcPts val="110"/>
              </a:spcBef>
            </a:pPr>
            <a:r>
              <a:rPr sz="5400" spc="-254" dirty="0"/>
              <a:t>Recommendations</a:t>
            </a:r>
            <a:r>
              <a:rPr sz="5400" spc="-145" dirty="0"/>
              <a:t> </a:t>
            </a:r>
            <a:r>
              <a:rPr sz="5400" spc="-254" dirty="0"/>
              <a:t>on</a:t>
            </a:r>
            <a:r>
              <a:rPr sz="5400" spc="-145" dirty="0"/>
              <a:t> </a:t>
            </a:r>
            <a:r>
              <a:rPr sz="5400" spc="-254" dirty="0"/>
              <a:t>multiple</a:t>
            </a:r>
            <a:r>
              <a:rPr sz="5400" spc="-140" dirty="0"/>
              <a:t> </a:t>
            </a:r>
            <a:r>
              <a:rPr sz="5400" spc="-120" dirty="0"/>
              <a:t>data</a:t>
            </a:r>
            <a:r>
              <a:rPr sz="5400" spc="-145" dirty="0"/>
              <a:t> </a:t>
            </a:r>
            <a:r>
              <a:rPr sz="5400" spc="-265" dirty="0"/>
              <a:t>points</a:t>
            </a:r>
          </a:p>
        </p:txBody>
      </p:sp>
      <p:grpSp>
        <p:nvGrpSpPr>
          <p:cNvPr id="3" name="object 3"/>
          <p:cNvGrpSpPr/>
          <p:nvPr/>
        </p:nvGrpSpPr>
        <p:grpSpPr>
          <a:xfrm>
            <a:off x="491289" y="1166812"/>
            <a:ext cx="14575155" cy="2784475"/>
            <a:chOff x="491289" y="1166812"/>
            <a:chExt cx="14575155" cy="2784475"/>
          </a:xfrm>
        </p:grpSpPr>
        <p:sp>
          <p:nvSpPr>
            <p:cNvPr id="4" name="object 4"/>
            <p:cNvSpPr/>
            <p:nvPr/>
          </p:nvSpPr>
          <p:spPr>
            <a:xfrm>
              <a:off x="491289" y="1166812"/>
              <a:ext cx="14575155" cy="2784475"/>
            </a:xfrm>
            <a:custGeom>
              <a:avLst/>
              <a:gdLst/>
              <a:ahLst/>
              <a:cxnLst/>
              <a:rect l="l" t="t" r="r" b="b"/>
              <a:pathLst>
                <a:path w="14575155" h="2784475">
                  <a:moveTo>
                    <a:pt x="14498413" y="2783973"/>
                  </a:moveTo>
                  <a:lnTo>
                    <a:pt x="76505" y="2783973"/>
                  </a:lnTo>
                  <a:lnTo>
                    <a:pt x="71180" y="2783448"/>
                  </a:lnTo>
                  <a:lnTo>
                    <a:pt x="31920" y="2767186"/>
                  </a:lnTo>
                  <a:lnTo>
                    <a:pt x="4175" y="2728459"/>
                  </a:lnTo>
                  <a:lnTo>
                    <a:pt x="0" y="2707467"/>
                  </a:lnTo>
                  <a:lnTo>
                    <a:pt x="0" y="2702091"/>
                  </a:lnTo>
                  <a:lnTo>
                    <a:pt x="0" y="76505"/>
                  </a:lnTo>
                  <a:lnTo>
                    <a:pt x="16786" y="31920"/>
                  </a:lnTo>
                  <a:lnTo>
                    <a:pt x="55513" y="4175"/>
                  </a:lnTo>
                  <a:lnTo>
                    <a:pt x="76505" y="0"/>
                  </a:lnTo>
                  <a:lnTo>
                    <a:pt x="14498413" y="0"/>
                  </a:lnTo>
                  <a:lnTo>
                    <a:pt x="14542998" y="16786"/>
                  </a:lnTo>
                  <a:lnTo>
                    <a:pt x="14570742" y="55513"/>
                  </a:lnTo>
                  <a:lnTo>
                    <a:pt x="14574918" y="76505"/>
                  </a:lnTo>
                  <a:lnTo>
                    <a:pt x="14574918" y="2707467"/>
                  </a:lnTo>
                  <a:lnTo>
                    <a:pt x="14558132" y="2752052"/>
                  </a:lnTo>
                  <a:lnTo>
                    <a:pt x="14519404" y="2779797"/>
                  </a:lnTo>
                  <a:lnTo>
                    <a:pt x="14503737" y="2783448"/>
                  </a:lnTo>
                  <a:lnTo>
                    <a:pt x="14498413" y="2783973"/>
                  </a:lnTo>
                  <a:close/>
                </a:path>
              </a:pathLst>
            </a:custGeom>
            <a:solidFill>
              <a:srgbClr val="F6F2EB"/>
            </a:solidFill>
          </p:spPr>
          <p:txBody>
            <a:bodyPr wrap="square" lIns="0" tIns="0" rIns="0" bIns="0" rtlCol="0"/>
            <a:lstStyle/>
            <a:p>
              <a:endParaRPr/>
            </a:p>
          </p:txBody>
        </p:sp>
        <p:sp>
          <p:nvSpPr>
            <p:cNvPr id="5" name="object 5"/>
            <p:cNvSpPr/>
            <p:nvPr/>
          </p:nvSpPr>
          <p:spPr>
            <a:xfrm>
              <a:off x="672261" y="2430055"/>
              <a:ext cx="1687830" cy="234315"/>
            </a:xfrm>
            <a:custGeom>
              <a:avLst/>
              <a:gdLst/>
              <a:ahLst/>
              <a:cxnLst/>
              <a:rect l="l" t="t" r="r" b="b"/>
              <a:pathLst>
                <a:path w="1687830" h="234314">
                  <a:moveTo>
                    <a:pt x="147980" y="10007"/>
                  </a:moveTo>
                  <a:lnTo>
                    <a:pt x="93332" y="10007"/>
                  </a:lnTo>
                  <a:lnTo>
                    <a:pt x="83096" y="10769"/>
                  </a:lnTo>
                  <a:lnTo>
                    <a:pt x="49060" y="36728"/>
                  </a:lnTo>
                  <a:lnTo>
                    <a:pt x="45821" y="55486"/>
                  </a:lnTo>
                  <a:lnTo>
                    <a:pt x="45821" y="64719"/>
                  </a:lnTo>
                  <a:lnTo>
                    <a:pt x="0" y="64719"/>
                  </a:lnTo>
                  <a:lnTo>
                    <a:pt x="0" y="100126"/>
                  </a:lnTo>
                  <a:lnTo>
                    <a:pt x="45821" y="100126"/>
                  </a:lnTo>
                  <a:lnTo>
                    <a:pt x="45821" y="231101"/>
                  </a:lnTo>
                  <a:lnTo>
                    <a:pt x="83540" y="231101"/>
                  </a:lnTo>
                  <a:lnTo>
                    <a:pt x="83540" y="100126"/>
                  </a:lnTo>
                  <a:lnTo>
                    <a:pt x="147980" y="100126"/>
                  </a:lnTo>
                  <a:lnTo>
                    <a:pt x="147980" y="64719"/>
                  </a:lnTo>
                  <a:lnTo>
                    <a:pt x="83540" y="64719"/>
                  </a:lnTo>
                  <a:lnTo>
                    <a:pt x="83540" y="51892"/>
                  </a:lnTo>
                  <a:lnTo>
                    <a:pt x="84328" y="49441"/>
                  </a:lnTo>
                  <a:lnTo>
                    <a:pt x="87553" y="46228"/>
                  </a:lnTo>
                  <a:lnTo>
                    <a:pt x="90017" y="45402"/>
                  </a:lnTo>
                  <a:lnTo>
                    <a:pt x="147980" y="45402"/>
                  </a:lnTo>
                  <a:lnTo>
                    <a:pt x="147980" y="10007"/>
                  </a:lnTo>
                  <a:close/>
                </a:path>
                <a:path w="1687830" h="234314">
                  <a:moveTo>
                    <a:pt x="313347" y="124536"/>
                  </a:moveTo>
                  <a:lnTo>
                    <a:pt x="312216" y="110172"/>
                  </a:lnTo>
                  <a:lnTo>
                    <a:pt x="308825" y="97370"/>
                  </a:lnTo>
                  <a:lnTo>
                    <a:pt x="306882" y="93548"/>
                  </a:lnTo>
                  <a:lnTo>
                    <a:pt x="303161" y="86156"/>
                  </a:lnTo>
                  <a:lnTo>
                    <a:pt x="295224" y="76479"/>
                  </a:lnTo>
                  <a:lnTo>
                    <a:pt x="285419" y="68694"/>
                  </a:lnTo>
                  <a:lnTo>
                    <a:pt x="275704" y="63957"/>
                  </a:lnTo>
                  <a:lnTo>
                    <a:pt x="275704" y="114376"/>
                  </a:lnTo>
                  <a:lnTo>
                    <a:pt x="275704" y="178295"/>
                  </a:lnTo>
                  <a:lnTo>
                    <a:pt x="273240" y="186131"/>
                  </a:lnTo>
                  <a:lnTo>
                    <a:pt x="263398" y="196532"/>
                  </a:lnTo>
                  <a:lnTo>
                    <a:pt x="256184" y="199123"/>
                  </a:lnTo>
                  <a:lnTo>
                    <a:pt x="237109" y="199123"/>
                  </a:lnTo>
                  <a:lnTo>
                    <a:pt x="229882" y="196532"/>
                  </a:lnTo>
                  <a:lnTo>
                    <a:pt x="220078" y="186131"/>
                  </a:lnTo>
                  <a:lnTo>
                    <a:pt x="217639" y="178295"/>
                  </a:lnTo>
                  <a:lnTo>
                    <a:pt x="217639" y="114376"/>
                  </a:lnTo>
                  <a:lnTo>
                    <a:pt x="220078" y="106565"/>
                  </a:lnTo>
                  <a:lnTo>
                    <a:pt x="229882" y="96151"/>
                  </a:lnTo>
                  <a:lnTo>
                    <a:pt x="237109" y="93548"/>
                  </a:lnTo>
                  <a:lnTo>
                    <a:pt x="256184" y="93548"/>
                  </a:lnTo>
                  <a:lnTo>
                    <a:pt x="263398" y="96151"/>
                  </a:lnTo>
                  <a:lnTo>
                    <a:pt x="268287" y="101384"/>
                  </a:lnTo>
                  <a:lnTo>
                    <a:pt x="273240" y="106565"/>
                  </a:lnTo>
                  <a:lnTo>
                    <a:pt x="275704" y="63957"/>
                  </a:lnTo>
                  <a:lnTo>
                    <a:pt x="246672" y="58699"/>
                  </a:lnTo>
                  <a:lnTo>
                    <a:pt x="232156" y="59817"/>
                  </a:lnTo>
                  <a:lnTo>
                    <a:pt x="190093" y="86144"/>
                  </a:lnTo>
                  <a:lnTo>
                    <a:pt x="179946" y="124536"/>
                  </a:lnTo>
                  <a:lnTo>
                    <a:pt x="179920" y="167855"/>
                  </a:lnTo>
                  <a:lnTo>
                    <a:pt x="181051" y="182333"/>
                  </a:lnTo>
                  <a:lnTo>
                    <a:pt x="207810" y="223977"/>
                  </a:lnTo>
                  <a:lnTo>
                    <a:pt x="246672" y="233972"/>
                  </a:lnTo>
                  <a:lnTo>
                    <a:pt x="261150" y="232854"/>
                  </a:lnTo>
                  <a:lnTo>
                    <a:pt x="303161" y="206514"/>
                  </a:lnTo>
                  <a:lnTo>
                    <a:pt x="306857" y="199123"/>
                  </a:lnTo>
                  <a:lnTo>
                    <a:pt x="308825" y="195224"/>
                  </a:lnTo>
                  <a:lnTo>
                    <a:pt x="312216" y="182333"/>
                  </a:lnTo>
                  <a:lnTo>
                    <a:pt x="313347" y="167855"/>
                  </a:lnTo>
                  <a:lnTo>
                    <a:pt x="313347" y="124536"/>
                  </a:lnTo>
                  <a:close/>
                </a:path>
                <a:path w="1687830" h="234314">
                  <a:moveTo>
                    <a:pt x="491604" y="122580"/>
                  </a:moveTo>
                  <a:lnTo>
                    <a:pt x="490575" y="108788"/>
                  </a:lnTo>
                  <a:lnTo>
                    <a:pt x="487489" y="96443"/>
                  </a:lnTo>
                  <a:lnTo>
                    <a:pt x="485584" y="92430"/>
                  </a:lnTo>
                  <a:lnTo>
                    <a:pt x="482346" y="85559"/>
                  </a:lnTo>
                  <a:lnTo>
                    <a:pt x="444271" y="59791"/>
                  </a:lnTo>
                  <a:lnTo>
                    <a:pt x="431215" y="58699"/>
                  </a:lnTo>
                  <a:lnTo>
                    <a:pt x="414210" y="61010"/>
                  </a:lnTo>
                  <a:lnTo>
                    <a:pt x="401624" y="67932"/>
                  </a:lnTo>
                  <a:lnTo>
                    <a:pt x="393433" y="79476"/>
                  </a:lnTo>
                  <a:lnTo>
                    <a:pt x="389661" y="95643"/>
                  </a:lnTo>
                  <a:lnTo>
                    <a:pt x="395605" y="61569"/>
                  </a:lnTo>
                  <a:lnTo>
                    <a:pt x="358521" y="61569"/>
                  </a:lnTo>
                  <a:lnTo>
                    <a:pt x="358521" y="231101"/>
                  </a:lnTo>
                  <a:lnTo>
                    <a:pt x="396163" y="231101"/>
                  </a:lnTo>
                  <a:lnTo>
                    <a:pt x="396227" y="114134"/>
                  </a:lnTo>
                  <a:lnTo>
                    <a:pt x="398703" y="106299"/>
                  </a:lnTo>
                  <a:lnTo>
                    <a:pt x="408508" y="95643"/>
                  </a:lnTo>
                  <a:lnTo>
                    <a:pt x="408914" y="95199"/>
                  </a:lnTo>
                  <a:lnTo>
                    <a:pt x="416052" y="92430"/>
                  </a:lnTo>
                  <a:lnTo>
                    <a:pt x="434530" y="92430"/>
                  </a:lnTo>
                  <a:lnTo>
                    <a:pt x="441642" y="95161"/>
                  </a:lnTo>
                  <a:lnTo>
                    <a:pt x="446544" y="100609"/>
                  </a:lnTo>
                  <a:lnTo>
                    <a:pt x="451485" y="106070"/>
                  </a:lnTo>
                  <a:lnTo>
                    <a:pt x="453961" y="114134"/>
                  </a:lnTo>
                  <a:lnTo>
                    <a:pt x="453961" y="137972"/>
                  </a:lnTo>
                  <a:lnTo>
                    <a:pt x="491604" y="137972"/>
                  </a:lnTo>
                  <a:lnTo>
                    <a:pt x="491604" y="122580"/>
                  </a:lnTo>
                  <a:close/>
                </a:path>
                <a:path w="1687830" h="234314">
                  <a:moveTo>
                    <a:pt x="1480058" y="16510"/>
                  </a:moveTo>
                  <a:lnTo>
                    <a:pt x="1477746" y="10909"/>
                  </a:lnTo>
                  <a:lnTo>
                    <a:pt x="1473123" y="6578"/>
                  </a:lnTo>
                  <a:lnTo>
                    <a:pt x="1468501" y="2197"/>
                  </a:lnTo>
                  <a:lnTo>
                    <a:pt x="1462633" y="0"/>
                  </a:lnTo>
                  <a:lnTo>
                    <a:pt x="1442618" y="0"/>
                  </a:lnTo>
                  <a:lnTo>
                    <a:pt x="1436738" y="2197"/>
                  </a:lnTo>
                  <a:lnTo>
                    <a:pt x="1432128" y="6578"/>
                  </a:lnTo>
                  <a:lnTo>
                    <a:pt x="1427505" y="10909"/>
                  </a:lnTo>
                  <a:lnTo>
                    <a:pt x="1425194" y="16510"/>
                  </a:lnTo>
                  <a:lnTo>
                    <a:pt x="1425219" y="30314"/>
                  </a:lnTo>
                  <a:lnTo>
                    <a:pt x="1427454" y="35826"/>
                  </a:lnTo>
                  <a:lnTo>
                    <a:pt x="1431988" y="40017"/>
                  </a:lnTo>
                  <a:lnTo>
                    <a:pt x="1436560" y="44170"/>
                  </a:lnTo>
                  <a:lnTo>
                    <a:pt x="1442478" y="46253"/>
                  </a:lnTo>
                  <a:lnTo>
                    <a:pt x="1462532" y="46253"/>
                  </a:lnTo>
                  <a:lnTo>
                    <a:pt x="1468386" y="44170"/>
                  </a:lnTo>
                  <a:lnTo>
                    <a:pt x="1477721" y="35864"/>
                  </a:lnTo>
                  <a:lnTo>
                    <a:pt x="1480058" y="30314"/>
                  </a:lnTo>
                  <a:lnTo>
                    <a:pt x="1480058" y="16510"/>
                  </a:lnTo>
                  <a:close/>
                </a:path>
                <a:path w="1687830" h="234314">
                  <a:moveTo>
                    <a:pt x="1527352" y="195694"/>
                  </a:moveTo>
                  <a:lnTo>
                    <a:pt x="1474317" y="195694"/>
                  </a:lnTo>
                  <a:lnTo>
                    <a:pt x="1474317" y="61569"/>
                  </a:lnTo>
                  <a:lnTo>
                    <a:pt x="1387906" y="61569"/>
                  </a:lnTo>
                  <a:lnTo>
                    <a:pt x="1387906" y="96977"/>
                  </a:lnTo>
                  <a:lnTo>
                    <a:pt x="1436598" y="96977"/>
                  </a:lnTo>
                  <a:lnTo>
                    <a:pt x="1436598" y="195694"/>
                  </a:lnTo>
                  <a:lnTo>
                    <a:pt x="1380769" y="195694"/>
                  </a:lnTo>
                  <a:lnTo>
                    <a:pt x="1380769" y="231101"/>
                  </a:lnTo>
                  <a:lnTo>
                    <a:pt x="1527352" y="231101"/>
                  </a:lnTo>
                  <a:lnTo>
                    <a:pt x="1527352" y="195694"/>
                  </a:lnTo>
                  <a:close/>
                </a:path>
                <a:path w="1687830" h="234314">
                  <a:moveTo>
                    <a:pt x="1687830" y="119087"/>
                  </a:moveTo>
                  <a:lnTo>
                    <a:pt x="1686839" y="106108"/>
                  </a:lnTo>
                  <a:lnTo>
                    <a:pt x="1683893" y="94488"/>
                  </a:lnTo>
                  <a:lnTo>
                    <a:pt x="1682902" y="92430"/>
                  </a:lnTo>
                  <a:lnTo>
                    <a:pt x="1678965" y="84213"/>
                  </a:lnTo>
                  <a:lnTo>
                    <a:pt x="1642529" y="59740"/>
                  </a:lnTo>
                  <a:lnTo>
                    <a:pt x="1630032" y="58699"/>
                  </a:lnTo>
                  <a:lnTo>
                    <a:pt x="1620456" y="59321"/>
                  </a:lnTo>
                  <a:lnTo>
                    <a:pt x="1591767" y="74472"/>
                  </a:lnTo>
                  <a:lnTo>
                    <a:pt x="1593786" y="61569"/>
                  </a:lnTo>
                  <a:lnTo>
                    <a:pt x="1556143" y="61569"/>
                  </a:lnTo>
                  <a:lnTo>
                    <a:pt x="1556143" y="231101"/>
                  </a:lnTo>
                  <a:lnTo>
                    <a:pt x="1593786" y="231101"/>
                  </a:lnTo>
                  <a:lnTo>
                    <a:pt x="1593786" y="114325"/>
                  </a:lnTo>
                  <a:lnTo>
                    <a:pt x="1596313" y="106299"/>
                  </a:lnTo>
                  <a:lnTo>
                    <a:pt x="1604518" y="97256"/>
                  </a:lnTo>
                  <a:lnTo>
                    <a:pt x="1606384" y="95199"/>
                  </a:lnTo>
                  <a:lnTo>
                    <a:pt x="1613446" y="92430"/>
                  </a:lnTo>
                  <a:lnTo>
                    <a:pt x="1631175" y="92430"/>
                  </a:lnTo>
                  <a:lnTo>
                    <a:pt x="1637919" y="94996"/>
                  </a:lnTo>
                  <a:lnTo>
                    <a:pt x="1642770" y="100126"/>
                  </a:lnTo>
                  <a:lnTo>
                    <a:pt x="1647659" y="105206"/>
                  </a:lnTo>
                  <a:lnTo>
                    <a:pt x="1650111" y="112483"/>
                  </a:lnTo>
                  <a:lnTo>
                    <a:pt x="1650111" y="231101"/>
                  </a:lnTo>
                  <a:lnTo>
                    <a:pt x="1687830" y="231101"/>
                  </a:lnTo>
                  <a:lnTo>
                    <a:pt x="1687830" y="119087"/>
                  </a:lnTo>
                  <a:close/>
                </a:path>
              </a:pathLst>
            </a:custGeom>
            <a:solidFill>
              <a:srgbClr val="007BB5"/>
            </a:solidFill>
          </p:spPr>
          <p:txBody>
            <a:bodyPr wrap="square" lIns="0" tIns="0" rIns="0" bIns="0" rtlCol="0"/>
            <a:lstStyle/>
            <a:p>
              <a:endParaRPr/>
            </a:p>
          </p:txBody>
        </p:sp>
      </p:grpSp>
      <p:sp>
        <p:nvSpPr>
          <p:cNvPr id="6" name="object 6"/>
          <p:cNvSpPr/>
          <p:nvPr/>
        </p:nvSpPr>
        <p:spPr>
          <a:xfrm>
            <a:off x="491289" y="4196430"/>
            <a:ext cx="14575155" cy="1801495"/>
          </a:xfrm>
          <a:custGeom>
            <a:avLst/>
            <a:gdLst/>
            <a:ahLst/>
            <a:cxnLst/>
            <a:rect l="l" t="t" r="r" b="b"/>
            <a:pathLst>
              <a:path w="14575155" h="1801495">
                <a:moveTo>
                  <a:pt x="14498413" y="1801393"/>
                </a:moveTo>
                <a:lnTo>
                  <a:pt x="76505" y="1801393"/>
                </a:lnTo>
                <a:lnTo>
                  <a:pt x="71180" y="1800869"/>
                </a:lnTo>
                <a:lnTo>
                  <a:pt x="31920" y="1784607"/>
                </a:lnTo>
                <a:lnTo>
                  <a:pt x="4175" y="1745879"/>
                </a:lnTo>
                <a:lnTo>
                  <a:pt x="0" y="1724889"/>
                </a:lnTo>
                <a:lnTo>
                  <a:pt x="0" y="1719512"/>
                </a:lnTo>
                <a:lnTo>
                  <a:pt x="0" y="76505"/>
                </a:lnTo>
                <a:lnTo>
                  <a:pt x="16786" y="31920"/>
                </a:lnTo>
                <a:lnTo>
                  <a:pt x="55513" y="4174"/>
                </a:lnTo>
                <a:lnTo>
                  <a:pt x="76505" y="0"/>
                </a:lnTo>
                <a:lnTo>
                  <a:pt x="14498413" y="0"/>
                </a:lnTo>
                <a:lnTo>
                  <a:pt x="14542998" y="16786"/>
                </a:lnTo>
                <a:lnTo>
                  <a:pt x="14570742" y="55513"/>
                </a:lnTo>
                <a:lnTo>
                  <a:pt x="14574918" y="76505"/>
                </a:lnTo>
                <a:lnTo>
                  <a:pt x="14574918" y="1724889"/>
                </a:lnTo>
                <a:lnTo>
                  <a:pt x="14558132" y="1769473"/>
                </a:lnTo>
                <a:lnTo>
                  <a:pt x="14519404" y="1797218"/>
                </a:lnTo>
                <a:lnTo>
                  <a:pt x="14503737" y="1800869"/>
                </a:lnTo>
                <a:lnTo>
                  <a:pt x="14498413" y="1801393"/>
                </a:lnTo>
                <a:close/>
              </a:path>
            </a:pathLst>
          </a:custGeom>
          <a:solidFill>
            <a:srgbClr val="04182D"/>
          </a:solidFill>
        </p:spPr>
        <p:txBody>
          <a:bodyPr wrap="square" lIns="0" tIns="0" rIns="0" bIns="0" rtlCol="0"/>
          <a:lstStyle/>
          <a:p>
            <a:endParaRPr/>
          </a:p>
        </p:txBody>
      </p:sp>
      <p:sp>
        <p:nvSpPr>
          <p:cNvPr id="7" name="object 7"/>
          <p:cNvSpPr txBox="1"/>
          <p:nvPr/>
        </p:nvSpPr>
        <p:spPr>
          <a:xfrm>
            <a:off x="642352" y="1379286"/>
            <a:ext cx="11374755" cy="2334895"/>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04182D"/>
                </a:solidFill>
                <a:latin typeface="Courier New"/>
                <a:cs typeface="Courier New"/>
              </a:rPr>
              <a:t>hits = find_n_closest(mean_history_embeddings, </a:t>
            </a:r>
            <a:r>
              <a:rPr sz="2250" spc="-10" dirty="0">
                <a:solidFill>
                  <a:srgbClr val="04182D"/>
                </a:solidFill>
                <a:latin typeface="Courier New"/>
                <a:cs typeface="Courier New"/>
              </a:rPr>
              <a:t>article_embeddings)</a:t>
            </a:r>
            <a:endParaRPr sz="2250">
              <a:latin typeface="Courier New"/>
              <a:cs typeface="Courier New"/>
            </a:endParaRPr>
          </a:p>
          <a:p>
            <a:pPr>
              <a:lnSpc>
                <a:spcPct val="100000"/>
              </a:lnSpc>
              <a:spcBef>
                <a:spcPts val="2485"/>
              </a:spcBef>
            </a:pPr>
            <a:endParaRPr sz="2250">
              <a:latin typeface="Courier New"/>
              <a:cs typeface="Courier New"/>
            </a:endParaRPr>
          </a:p>
          <a:p>
            <a:pPr marL="699770">
              <a:lnSpc>
                <a:spcPct val="100000"/>
              </a:lnSpc>
              <a:spcBef>
                <a:spcPts val="5"/>
              </a:spcBef>
              <a:tabLst>
                <a:tab pos="1903095" algn="l"/>
              </a:tabLst>
            </a:pPr>
            <a:r>
              <a:rPr sz="2250" spc="-25" dirty="0">
                <a:solidFill>
                  <a:srgbClr val="04182D"/>
                </a:solidFill>
                <a:latin typeface="Courier New"/>
                <a:cs typeface="Courier New"/>
              </a:rPr>
              <a:t>hit</a:t>
            </a:r>
            <a:r>
              <a:rPr sz="2250" dirty="0">
                <a:solidFill>
                  <a:srgbClr val="04182D"/>
                </a:solidFill>
                <a:latin typeface="Courier New"/>
                <a:cs typeface="Courier New"/>
              </a:rPr>
              <a:t>	</a:t>
            </a:r>
            <a:r>
              <a:rPr sz="2250" spc="-10" dirty="0">
                <a:solidFill>
                  <a:srgbClr val="04182D"/>
                </a:solidFill>
                <a:latin typeface="Courier New"/>
                <a:cs typeface="Courier New"/>
              </a:rPr>
              <a:t>hits:</a:t>
            </a:r>
            <a:endParaRPr sz="2250">
              <a:latin typeface="Courier New"/>
              <a:cs typeface="Courier New"/>
            </a:endParaRPr>
          </a:p>
          <a:p>
            <a:pPr marL="356235" marR="3959860">
              <a:lnSpc>
                <a:spcPct val="143300"/>
              </a:lnSpc>
            </a:pPr>
            <a:r>
              <a:rPr sz="2250" dirty="0">
                <a:solidFill>
                  <a:srgbClr val="04182D"/>
                </a:solidFill>
                <a:latin typeface="Courier New"/>
                <a:cs typeface="Courier New"/>
              </a:rPr>
              <a:t>article</a:t>
            </a:r>
            <a:r>
              <a:rPr sz="2250" spc="-10" dirty="0">
                <a:solidFill>
                  <a:srgbClr val="04182D"/>
                </a:solidFill>
                <a:latin typeface="Courier New"/>
                <a:cs typeface="Courier New"/>
              </a:rPr>
              <a:t> </a:t>
            </a:r>
            <a:r>
              <a:rPr sz="2250" dirty="0">
                <a:solidFill>
                  <a:srgbClr val="04182D"/>
                </a:solidFill>
                <a:latin typeface="Courier New"/>
                <a:cs typeface="Courier New"/>
              </a:rPr>
              <a:t>= </a:t>
            </a:r>
            <a:r>
              <a:rPr sz="2250" spc="-10" dirty="0">
                <a:solidFill>
                  <a:srgbClr val="04182D"/>
                </a:solidFill>
                <a:latin typeface="Courier New"/>
                <a:cs typeface="Courier New"/>
              </a:rPr>
              <a:t>articles_filtered[hit[</a:t>
            </a:r>
            <a:r>
              <a:rPr sz="2250" spc="-10" dirty="0">
                <a:solidFill>
                  <a:srgbClr val="BE2F72"/>
                </a:solidFill>
                <a:latin typeface="Courier New"/>
                <a:cs typeface="Courier New"/>
              </a:rPr>
              <a:t>'index'</a:t>
            </a:r>
            <a:r>
              <a:rPr sz="2250" spc="-10" dirty="0">
                <a:solidFill>
                  <a:srgbClr val="04182D"/>
                </a:solidFill>
                <a:latin typeface="Courier New"/>
                <a:cs typeface="Courier New"/>
              </a:rPr>
              <a:t>]] </a:t>
            </a:r>
            <a:r>
              <a:rPr sz="2250" spc="-10" dirty="0">
                <a:solidFill>
                  <a:srgbClr val="008600"/>
                </a:solidFill>
                <a:latin typeface="Courier New"/>
                <a:cs typeface="Courier New"/>
              </a:rPr>
              <a:t>print</a:t>
            </a:r>
            <a:r>
              <a:rPr sz="2250" spc="-10" dirty="0">
                <a:solidFill>
                  <a:srgbClr val="04182D"/>
                </a:solidFill>
                <a:latin typeface="Courier New"/>
                <a:cs typeface="Courier New"/>
              </a:rPr>
              <a:t>(article[</a:t>
            </a:r>
            <a:r>
              <a:rPr sz="2250" spc="-10" dirty="0">
                <a:solidFill>
                  <a:srgbClr val="BE2F72"/>
                </a:solidFill>
                <a:latin typeface="Courier New"/>
                <a:cs typeface="Courier New"/>
              </a:rPr>
              <a:t>'headline'</a:t>
            </a:r>
            <a:r>
              <a:rPr sz="2250" spc="-10" dirty="0">
                <a:solidFill>
                  <a:srgbClr val="04182D"/>
                </a:solidFill>
                <a:latin typeface="Courier New"/>
                <a:cs typeface="Courier New"/>
              </a:rPr>
              <a:t>])</a:t>
            </a:r>
            <a:endParaRPr sz="2250">
              <a:latin typeface="Courier New"/>
              <a:cs typeface="Courier New"/>
            </a:endParaRPr>
          </a:p>
        </p:txBody>
      </p:sp>
      <p:sp>
        <p:nvSpPr>
          <p:cNvPr id="8" name="object 8"/>
          <p:cNvSpPr txBox="1"/>
          <p:nvPr/>
        </p:nvSpPr>
        <p:spPr>
          <a:xfrm>
            <a:off x="642352" y="4261517"/>
            <a:ext cx="12405995" cy="1499870"/>
          </a:xfrm>
          <a:prstGeom prst="rect">
            <a:avLst/>
          </a:prstGeom>
        </p:spPr>
        <p:txBody>
          <a:bodyPr vert="horz" wrap="square" lIns="0" tIns="12065" rIns="0" bIns="0" rtlCol="0">
            <a:spAutoFit/>
          </a:bodyPr>
          <a:lstStyle/>
          <a:p>
            <a:pPr marL="12700" marR="5080">
              <a:lnSpc>
                <a:spcPct val="143300"/>
              </a:lnSpc>
              <a:spcBef>
                <a:spcPts val="95"/>
              </a:spcBef>
            </a:pPr>
            <a:r>
              <a:rPr sz="2250" dirty="0">
                <a:solidFill>
                  <a:srgbClr val="FFFFFF"/>
                </a:solidFill>
                <a:latin typeface="Courier New"/>
                <a:cs typeface="Courier New"/>
              </a:rPr>
              <a:t>Tech Company Launches Innovative Product to Improve Online </a:t>
            </a:r>
            <a:r>
              <a:rPr sz="2250" spc="-10" dirty="0">
                <a:solidFill>
                  <a:srgbClr val="FFFFFF"/>
                </a:solidFill>
                <a:latin typeface="Courier New"/>
                <a:cs typeface="Courier New"/>
              </a:rPr>
              <a:t>Accessibility </a:t>
            </a:r>
            <a:r>
              <a:rPr sz="2250" dirty="0">
                <a:solidFill>
                  <a:srgbClr val="FFFFFF"/>
                </a:solidFill>
                <a:latin typeface="Courier New"/>
                <a:cs typeface="Courier New"/>
              </a:rPr>
              <a:t>New Social Media Platform Has Everyone </a:t>
            </a:r>
            <a:r>
              <a:rPr sz="2250" spc="-10" dirty="0">
                <a:solidFill>
                  <a:srgbClr val="FFFFFF"/>
                </a:solidFill>
                <a:latin typeface="Courier New"/>
                <a:cs typeface="Courier New"/>
              </a:rPr>
              <a:t>Talking!</a:t>
            </a:r>
            <a:endParaRPr sz="2250">
              <a:latin typeface="Courier New"/>
              <a:cs typeface="Courier New"/>
            </a:endParaRPr>
          </a:p>
          <a:p>
            <a:pPr marL="12700">
              <a:lnSpc>
                <a:spcPct val="100000"/>
              </a:lnSpc>
              <a:spcBef>
                <a:spcPts val="1170"/>
              </a:spcBef>
            </a:pPr>
            <a:r>
              <a:rPr sz="2250" dirty="0">
                <a:solidFill>
                  <a:srgbClr val="FFFFFF"/>
                </a:solidFill>
                <a:latin typeface="Courier New"/>
                <a:cs typeface="Courier New"/>
              </a:rPr>
              <a:t>Scientists Make Breakthrough Discovery in Renewable </a:t>
            </a:r>
            <a:r>
              <a:rPr sz="2250" spc="-10" dirty="0">
                <a:solidFill>
                  <a:srgbClr val="FFFFFF"/>
                </a:solidFill>
                <a:latin typeface="Courier New"/>
                <a:cs typeface="Courier New"/>
              </a:rPr>
              <a:t>Energy</a:t>
            </a:r>
            <a:endParaRPr sz="2250">
              <a:latin typeface="Courier New"/>
              <a:cs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8" y="273885"/>
            <a:ext cx="9586161" cy="1006686"/>
          </a:xfrm>
          <a:prstGeom prst="rect">
            <a:avLst/>
          </a:prstGeom>
        </p:spPr>
        <p:txBody>
          <a:bodyPr vert="horz" wrap="square" lIns="0" tIns="13970" rIns="0" bIns="0" rtlCol="0">
            <a:spAutoFit/>
          </a:bodyPr>
          <a:lstStyle/>
          <a:p>
            <a:pPr marL="12700">
              <a:lnSpc>
                <a:spcPct val="100000"/>
              </a:lnSpc>
              <a:spcBef>
                <a:spcPts val="110"/>
              </a:spcBef>
            </a:pPr>
            <a:r>
              <a:rPr spc="-165" dirty="0"/>
              <a:t>Classification</a:t>
            </a:r>
            <a:r>
              <a:rPr spc="-85" dirty="0"/>
              <a:t> </a:t>
            </a:r>
            <a:r>
              <a:rPr spc="-160" dirty="0"/>
              <a:t>tasks</a:t>
            </a:r>
          </a:p>
        </p:txBody>
      </p:sp>
      <p:pic>
        <p:nvPicPr>
          <p:cNvPr id="3" name="object 3"/>
          <p:cNvPicPr/>
          <p:nvPr/>
        </p:nvPicPr>
        <p:blipFill>
          <a:blip r:embed="rId2" cstate="print"/>
          <a:stretch>
            <a:fillRect/>
          </a:stretch>
        </p:blipFill>
        <p:spPr>
          <a:xfrm>
            <a:off x="511759" y="2988677"/>
            <a:ext cx="102352" cy="102351"/>
          </a:xfrm>
          <a:prstGeom prst="rect">
            <a:avLst/>
          </a:prstGeom>
        </p:spPr>
      </p:pic>
      <p:pic>
        <p:nvPicPr>
          <p:cNvPr id="4" name="object 4"/>
          <p:cNvPicPr/>
          <p:nvPr/>
        </p:nvPicPr>
        <p:blipFill>
          <a:blip r:embed="rId3" cstate="print"/>
          <a:stretch>
            <a:fillRect/>
          </a:stretch>
        </p:blipFill>
        <p:spPr>
          <a:xfrm>
            <a:off x="869991" y="3469731"/>
            <a:ext cx="122822" cy="122822"/>
          </a:xfrm>
          <a:prstGeom prst="rect">
            <a:avLst/>
          </a:prstGeom>
        </p:spPr>
      </p:pic>
      <p:pic>
        <p:nvPicPr>
          <p:cNvPr id="5" name="object 5"/>
          <p:cNvPicPr/>
          <p:nvPr/>
        </p:nvPicPr>
        <p:blipFill>
          <a:blip r:embed="rId4" cstate="print"/>
          <a:stretch>
            <a:fillRect/>
          </a:stretch>
        </p:blipFill>
        <p:spPr>
          <a:xfrm>
            <a:off x="511759" y="4135019"/>
            <a:ext cx="102352" cy="102351"/>
          </a:xfrm>
          <a:prstGeom prst="rect">
            <a:avLst/>
          </a:prstGeom>
        </p:spPr>
      </p:pic>
      <p:sp>
        <p:nvSpPr>
          <p:cNvPr id="6" name="object 6"/>
          <p:cNvSpPr txBox="1"/>
          <p:nvPr/>
        </p:nvSpPr>
        <p:spPr>
          <a:xfrm>
            <a:off x="478589" y="1993398"/>
            <a:ext cx="5441950" cy="2383790"/>
          </a:xfrm>
          <a:prstGeom prst="rect">
            <a:avLst/>
          </a:prstGeom>
        </p:spPr>
        <p:txBody>
          <a:bodyPr vert="horz" wrap="square" lIns="0" tIns="15875" rIns="0" bIns="0" rtlCol="0">
            <a:spAutoFit/>
          </a:bodyPr>
          <a:lstStyle/>
          <a:p>
            <a:pPr marL="12700">
              <a:lnSpc>
                <a:spcPct val="100000"/>
              </a:lnSpc>
              <a:spcBef>
                <a:spcPts val="125"/>
              </a:spcBef>
            </a:pPr>
            <a:r>
              <a:rPr sz="2550" spc="105" dirty="0">
                <a:solidFill>
                  <a:srgbClr val="04182D"/>
                </a:solidFill>
                <a:latin typeface="Tahoma"/>
                <a:cs typeface="Tahoma"/>
              </a:rPr>
              <a:t>Assigning</a:t>
            </a:r>
            <a:r>
              <a:rPr sz="2550" spc="-90" dirty="0">
                <a:solidFill>
                  <a:srgbClr val="04182D"/>
                </a:solidFill>
                <a:latin typeface="Tahoma"/>
                <a:cs typeface="Tahoma"/>
              </a:rPr>
              <a:t> </a:t>
            </a:r>
            <a:r>
              <a:rPr sz="2550" b="1" spc="-40" dirty="0">
                <a:solidFill>
                  <a:srgbClr val="04182D"/>
                </a:solidFill>
                <a:latin typeface="Tahoma"/>
                <a:cs typeface="Tahoma"/>
              </a:rPr>
              <a:t>labels </a:t>
            </a:r>
            <a:r>
              <a:rPr sz="2550" spc="80" dirty="0">
                <a:solidFill>
                  <a:srgbClr val="04182D"/>
                </a:solidFill>
                <a:latin typeface="Tahoma"/>
                <a:cs typeface="Tahoma"/>
              </a:rPr>
              <a:t>to</a:t>
            </a:r>
            <a:r>
              <a:rPr sz="2550" spc="-90" dirty="0">
                <a:solidFill>
                  <a:srgbClr val="04182D"/>
                </a:solidFill>
                <a:latin typeface="Tahoma"/>
                <a:cs typeface="Tahoma"/>
              </a:rPr>
              <a:t> </a:t>
            </a:r>
            <a:r>
              <a:rPr sz="2550" spc="70" dirty="0">
                <a:solidFill>
                  <a:srgbClr val="04182D"/>
                </a:solidFill>
                <a:latin typeface="Tahoma"/>
                <a:cs typeface="Tahoma"/>
              </a:rPr>
              <a:t>items</a:t>
            </a:r>
            <a:endParaRPr sz="2550">
              <a:latin typeface="Tahoma"/>
              <a:cs typeface="Tahoma"/>
            </a:endParaRPr>
          </a:p>
          <a:p>
            <a:pPr>
              <a:lnSpc>
                <a:spcPct val="100000"/>
              </a:lnSpc>
              <a:spcBef>
                <a:spcPts val="310"/>
              </a:spcBef>
            </a:pPr>
            <a:endParaRPr sz="2550">
              <a:latin typeface="Tahoma"/>
              <a:cs typeface="Tahoma"/>
            </a:endParaRPr>
          </a:p>
          <a:p>
            <a:pPr marL="381000">
              <a:lnSpc>
                <a:spcPct val="100000"/>
              </a:lnSpc>
            </a:pPr>
            <a:r>
              <a:rPr sz="2550" spc="114" dirty="0">
                <a:solidFill>
                  <a:srgbClr val="04182D"/>
                </a:solidFill>
                <a:latin typeface="Tahoma"/>
                <a:cs typeface="Tahoma"/>
              </a:rPr>
              <a:t>Categorization</a:t>
            </a:r>
            <a:endParaRPr sz="2550">
              <a:latin typeface="Tahoma"/>
              <a:cs typeface="Tahoma"/>
            </a:endParaRPr>
          </a:p>
          <a:p>
            <a:pPr marL="736600" algn="ctr">
              <a:lnSpc>
                <a:spcPct val="100000"/>
              </a:lnSpc>
              <a:spcBef>
                <a:spcPts val="810"/>
              </a:spcBef>
            </a:pPr>
            <a:r>
              <a:rPr sz="2550" b="1" spc="-90" dirty="0">
                <a:solidFill>
                  <a:srgbClr val="04182D"/>
                </a:solidFill>
                <a:latin typeface="Tahoma"/>
                <a:cs typeface="Tahoma"/>
              </a:rPr>
              <a:t>Example</a:t>
            </a:r>
            <a:r>
              <a:rPr sz="2550" spc="-90" dirty="0">
                <a:solidFill>
                  <a:srgbClr val="04182D"/>
                </a:solidFill>
                <a:latin typeface="Tahoma"/>
                <a:cs typeface="Tahoma"/>
              </a:rPr>
              <a:t>:</a:t>
            </a:r>
            <a:r>
              <a:rPr sz="2550" spc="-50" dirty="0">
                <a:solidFill>
                  <a:srgbClr val="04182D"/>
                </a:solidFill>
                <a:latin typeface="Tahoma"/>
                <a:cs typeface="Tahoma"/>
              </a:rPr>
              <a:t> </a:t>
            </a:r>
            <a:r>
              <a:rPr sz="2550" spc="105" dirty="0">
                <a:solidFill>
                  <a:srgbClr val="04182D"/>
                </a:solidFill>
                <a:latin typeface="Tahoma"/>
                <a:cs typeface="Tahoma"/>
              </a:rPr>
              <a:t>headlines</a:t>
            </a:r>
            <a:r>
              <a:rPr sz="2550" spc="-45" dirty="0">
                <a:solidFill>
                  <a:srgbClr val="04182D"/>
                </a:solidFill>
                <a:latin typeface="Tahoma"/>
                <a:cs typeface="Tahoma"/>
              </a:rPr>
              <a:t> </a:t>
            </a:r>
            <a:r>
              <a:rPr sz="2550" spc="55" dirty="0">
                <a:solidFill>
                  <a:srgbClr val="04182D"/>
                </a:solidFill>
                <a:latin typeface="Tahoma"/>
                <a:cs typeface="Tahoma"/>
              </a:rPr>
              <a:t>into</a:t>
            </a:r>
            <a:r>
              <a:rPr sz="2550" spc="-45" dirty="0">
                <a:solidFill>
                  <a:srgbClr val="04182D"/>
                </a:solidFill>
                <a:latin typeface="Tahoma"/>
                <a:cs typeface="Tahoma"/>
              </a:rPr>
              <a:t> </a:t>
            </a:r>
            <a:r>
              <a:rPr sz="2550" spc="100" dirty="0">
                <a:solidFill>
                  <a:srgbClr val="04182D"/>
                </a:solidFill>
                <a:latin typeface="Tahoma"/>
                <a:cs typeface="Tahoma"/>
              </a:rPr>
              <a:t>topics</a:t>
            </a:r>
            <a:endParaRPr sz="2550">
              <a:latin typeface="Tahoma"/>
              <a:cs typeface="Tahoma"/>
            </a:endParaRPr>
          </a:p>
          <a:p>
            <a:pPr marL="381000">
              <a:lnSpc>
                <a:spcPct val="100000"/>
              </a:lnSpc>
              <a:spcBef>
                <a:spcPts val="2100"/>
              </a:spcBef>
            </a:pPr>
            <a:r>
              <a:rPr sz="2550" spc="70" dirty="0">
                <a:solidFill>
                  <a:srgbClr val="04182D"/>
                </a:solidFill>
                <a:latin typeface="Tahoma"/>
                <a:cs typeface="Tahoma"/>
              </a:rPr>
              <a:t>Sentiment</a:t>
            </a:r>
            <a:r>
              <a:rPr sz="2550" spc="-15" dirty="0">
                <a:solidFill>
                  <a:srgbClr val="04182D"/>
                </a:solidFill>
                <a:latin typeface="Tahoma"/>
                <a:cs typeface="Tahoma"/>
              </a:rPr>
              <a:t> </a:t>
            </a:r>
            <a:r>
              <a:rPr sz="2550" spc="105" dirty="0">
                <a:solidFill>
                  <a:srgbClr val="04182D"/>
                </a:solidFill>
                <a:latin typeface="Tahoma"/>
                <a:cs typeface="Tahoma"/>
              </a:rPr>
              <a:t>analysis</a:t>
            </a:r>
            <a:endParaRPr sz="2550">
              <a:latin typeface="Tahoma"/>
              <a:cs typeface="Tahoma"/>
            </a:endParaRPr>
          </a:p>
        </p:txBody>
      </p:sp>
      <p:pic>
        <p:nvPicPr>
          <p:cNvPr id="7" name="object 7"/>
          <p:cNvPicPr/>
          <p:nvPr/>
        </p:nvPicPr>
        <p:blipFill>
          <a:blip r:embed="rId5" cstate="print"/>
          <a:stretch>
            <a:fillRect/>
          </a:stretch>
        </p:blipFill>
        <p:spPr>
          <a:xfrm>
            <a:off x="8095288" y="2182170"/>
            <a:ext cx="6809415" cy="113994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8" y="273885"/>
            <a:ext cx="10195761" cy="1006686"/>
          </a:xfrm>
          <a:prstGeom prst="rect">
            <a:avLst/>
          </a:prstGeom>
        </p:spPr>
        <p:txBody>
          <a:bodyPr vert="horz" wrap="square" lIns="0" tIns="13970" rIns="0" bIns="0" rtlCol="0">
            <a:spAutoFit/>
          </a:bodyPr>
          <a:lstStyle/>
          <a:p>
            <a:pPr marL="12700">
              <a:lnSpc>
                <a:spcPct val="100000"/>
              </a:lnSpc>
              <a:spcBef>
                <a:spcPts val="110"/>
              </a:spcBef>
            </a:pPr>
            <a:r>
              <a:rPr spc="-165" dirty="0"/>
              <a:t>Classification</a:t>
            </a:r>
            <a:r>
              <a:rPr spc="-85" dirty="0"/>
              <a:t> </a:t>
            </a:r>
            <a:r>
              <a:rPr spc="-160" dirty="0"/>
              <a:t>tasks</a:t>
            </a:r>
          </a:p>
        </p:txBody>
      </p:sp>
      <p:pic>
        <p:nvPicPr>
          <p:cNvPr id="3" name="object 3"/>
          <p:cNvPicPr/>
          <p:nvPr/>
        </p:nvPicPr>
        <p:blipFill>
          <a:blip r:embed="rId2" cstate="print"/>
          <a:stretch>
            <a:fillRect/>
          </a:stretch>
        </p:blipFill>
        <p:spPr>
          <a:xfrm>
            <a:off x="511759" y="2988677"/>
            <a:ext cx="102352" cy="102351"/>
          </a:xfrm>
          <a:prstGeom prst="rect">
            <a:avLst/>
          </a:prstGeom>
        </p:spPr>
      </p:pic>
      <p:pic>
        <p:nvPicPr>
          <p:cNvPr id="4" name="object 4"/>
          <p:cNvPicPr/>
          <p:nvPr/>
        </p:nvPicPr>
        <p:blipFill>
          <a:blip r:embed="rId3" cstate="print"/>
          <a:stretch>
            <a:fillRect/>
          </a:stretch>
        </p:blipFill>
        <p:spPr>
          <a:xfrm>
            <a:off x="869991" y="3469731"/>
            <a:ext cx="122822" cy="122822"/>
          </a:xfrm>
          <a:prstGeom prst="rect">
            <a:avLst/>
          </a:prstGeom>
        </p:spPr>
      </p:pic>
      <p:pic>
        <p:nvPicPr>
          <p:cNvPr id="5" name="object 5"/>
          <p:cNvPicPr/>
          <p:nvPr/>
        </p:nvPicPr>
        <p:blipFill>
          <a:blip r:embed="rId4" cstate="print"/>
          <a:stretch>
            <a:fillRect/>
          </a:stretch>
        </p:blipFill>
        <p:spPr>
          <a:xfrm>
            <a:off x="511759" y="4135019"/>
            <a:ext cx="102352" cy="102351"/>
          </a:xfrm>
          <a:prstGeom prst="rect">
            <a:avLst/>
          </a:prstGeom>
        </p:spPr>
      </p:pic>
      <p:pic>
        <p:nvPicPr>
          <p:cNvPr id="6" name="object 6"/>
          <p:cNvPicPr/>
          <p:nvPr/>
        </p:nvPicPr>
        <p:blipFill>
          <a:blip r:embed="rId5" cstate="print"/>
          <a:stretch>
            <a:fillRect/>
          </a:stretch>
        </p:blipFill>
        <p:spPr>
          <a:xfrm>
            <a:off x="869991" y="4616073"/>
            <a:ext cx="122822" cy="122822"/>
          </a:xfrm>
          <a:prstGeom prst="rect">
            <a:avLst/>
          </a:prstGeom>
        </p:spPr>
      </p:pic>
      <p:sp>
        <p:nvSpPr>
          <p:cNvPr id="7" name="object 7"/>
          <p:cNvSpPr txBox="1"/>
          <p:nvPr/>
        </p:nvSpPr>
        <p:spPr>
          <a:xfrm>
            <a:off x="478589" y="1993398"/>
            <a:ext cx="6953884" cy="3366770"/>
          </a:xfrm>
          <a:prstGeom prst="rect">
            <a:avLst/>
          </a:prstGeom>
        </p:spPr>
        <p:txBody>
          <a:bodyPr vert="horz" wrap="square" lIns="0" tIns="15875" rIns="0" bIns="0" rtlCol="0">
            <a:spAutoFit/>
          </a:bodyPr>
          <a:lstStyle/>
          <a:p>
            <a:pPr marL="12700">
              <a:lnSpc>
                <a:spcPct val="100000"/>
              </a:lnSpc>
              <a:spcBef>
                <a:spcPts val="125"/>
              </a:spcBef>
            </a:pPr>
            <a:r>
              <a:rPr sz="2550" spc="105" dirty="0">
                <a:solidFill>
                  <a:srgbClr val="04182D"/>
                </a:solidFill>
                <a:latin typeface="Tahoma"/>
                <a:cs typeface="Tahoma"/>
              </a:rPr>
              <a:t>Assigning</a:t>
            </a:r>
            <a:r>
              <a:rPr sz="2550" spc="-90" dirty="0">
                <a:solidFill>
                  <a:srgbClr val="04182D"/>
                </a:solidFill>
                <a:latin typeface="Tahoma"/>
                <a:cs typeface="Tahoma"/>
              </a:rPr>
              <a:t> </a:t>
            </a:r>
            <a:r>
              <a:rPr sz="2550" b="1" spc="-40" dirty="0">
                <a:solidFill>
                  <a:srgbClr val="04182D"/>
                </a:solidFill>
                <a:latin typeface="Tahoma"/>
                <a:cs typeface="Tahoma"/>
              </a:rPr>
              <a:t>labels </a:t>
            </a:r>
            <a:r>
              <a:rPr sz="2550" spc="80" dirty="0">
                <a:solidFill>
                  <a:srgbClr val="04182D"/>
                </a:solidFill>
                <a:latin typeface="Tahoma"/>
                <a:cs typeface="Tahoma"/>
              </a:rPr>
              <a:t>to</a:t>
            </a:r>
            <a:r>
              <a:rPr sz="2550" spc="-90" dirty="0">
                <a:solidFill>
                  <a:srgbClr val="04182D"/>
                </a:solidFill>
                <a:latin typeface="Tahoma"/>
                <a:cs typeface="Tahoma"/>
              </a:rPr>
              <a:t> </a:t>
            </a:r>
            <a:r>
              <a:rPr sz="2550" spc="70" dirty="0">
                <a:solidFill>
                  <a:srgbClr val="04182D"/>
                </a:solidFill>
                <a:latin typeface="Tahoma"/>
                <a:cs typeface="Tahoma"/>
              </a:rPr>
              <a:t>items</a:t>
            </a:r>
            <a:endParaRPr sz="2550">
              <a:latin typeface="Tahoma"/>
              <a:cs typeface="Tahoma"/>
            </a:endParaRPr>
          </a:p>
          <a:p>
            <a:pPr>
              <a:lnSpc>
                <a:spcPct val="100000"/>
              </a:lnSpc>
              <a:spcBef>
                <a:spcPts val="310"/>
              </a:spcBef>
            </a:pPr>
            <a:endParaRPr sz="2550">
              <a:latin typeface="Tahoma"/>
              <a:cs typeface="Tahoma"/>
            </a:endParaRPr>
          </a:p>
          <a:p>
            <a:pPr marL="381000">
              <a:lnSpc>
                <a:spcPct val="100000"/>
              </a:lnSpc>
            </a:pPr>
            <a:r>
              <a:rPr sz="2550" spc="114" dirty="0">
                <a:solidFill>
                  <a:srgbClr val="04182D"/>
                </a:solidFill>
                <a:latin typeface="Tahoma"/>
                <a:cs typeface="Tahoma"/>
              </a:rPr>
              <a:t>Categorization</a:t>
            </a:r>
            <a:endParaRPr sz="2550">
              <a:latin typeface="Tahoma"/>
              <a:cs typeface="Tahoma"/>
            </a:endParaRPr>
          </a:p>
          <a:p>
            <a:pPr marL="749300">
              <a:lnSpc>
                <a:spcPct val="100000"/>
              </a:lnSpc>
              <a:spcBef>
                <a:spcPts val="810"/>
              </a:spcBef>
            </a:pPr>
            <a:r>
              <a:rPr sz="2550" b="1" spc="-90" dirty="0">
                <a:solidFill>
                  <a:srgbClr val="04182D"/>
                </a:solidFill>
                <a:latin typeface="Tahoma"/>
                <a:cs typeface="Tahoma"/>
              </a:rPr>
              <a:t>Example</a:t>
            </a:r>
            <a:r>
              <a:rPr sz="2550" spc="-90" dirty="0">
                <a:solidFill>
                  <a:srgbClr val="04182D"/>
                </a:solidFill>
                <a:latin typeface="Tahoma"/>
                <a:cs typeface="Tahoma"/>
              </a:rPr>
              <a:t>:</a:t>
            </a:r>
            <a:r>
              <a:rPr sz="2550" spc="-50" dirty="0">
                <a:solidFill>
                  <a:srgbClr val="04182D"/>
                </a:solidFill>
                <a:latin typeface="Tahoma"/>
                <a:cs typeface="Tahoma"/>
              </a:rPr>
              <a:t> </a:t>
            </a:r>
            <a:r>
              <a:rPr sz="2550" spc="105" dirty="0">
                <a:solidFill>
                  <a:srgbClr val="04182D"/>
                </a:solidFill>
                <a:latin typeface="Tahoma"/>
                <a:cs typeface="Tahoma"/>
              </a:rPr>
              <a:t>headlines</a:t>
            </a:r>
            <a:r>
              <a:rPr sz="2550" spc="-45" dirty="0">
                <a:solidFill>
                  <a:srgbClr val="04182D"/>
                </a:solidFill>
                <a:latin typeface="Tahoma"/>
                <a:cs typeface="Tahoma"/>
              </a:rPr>
              <a:t> </a:t>
            </a:r>
            <a:r>
              <a:rPr sz="2550" spc="55" dirty="0">
                <a:solidFill>
                  <a:srgbClr val="04182D"/>
                </a:solidFill>
                <a:latin typeface="Tahoma"/>
                <a:cs typeface="Tahoma"/>
              </a:rPr>
              <a:t>into</a:t>
            </a:r>
            <a:r>
              <a:rPr sz="2550" spc="-45" dirty="0">
                <a:solidFill>
                  <a:srgbClr val="04182D"/>
                </a:solidFill>
                <a:latin typeface="Tahoma"/>
                <a:cs typeface="Tahoma"/>
              </a:rPr>
              <a:t> </a:t>
            </a:r>
            <a:r>
              <a:rPr sz="2550" spc="100" dirty="0">
                <a:solidFill>
                  <a:srgbClr val="04182D"/>
                </a:solidFill>
                <a:latin typeface="Tahoma"/>
                <a:cs typeface="Tahoma"/>
              </a:rPr>
              <a:t>topics</a:t>
            </a:r>
            <a:endParaRPr sz="2550">
              <a:latin typeface="Tahoma"/>
              <a:cs typeface="Tahoma"/>
            </a:endParaRPr>
          </a:p>
          <a:p>
            <a:pPr marL="381000">
              <a:lnSpc>
                <a:spcPct val="100000"/>
              </a:lnSpc>
              <a:spcBef>
                <a:spcPts val="2100"/>
              </a:spcBef>
            </a:pPr>
            <a:r>
              <a:rPr sz="2550" spc="70" dirty="0">
                <a:solidFill>
                  <a:srgbClr val="04182D"/>
                </a:solidFill>
                <a:latin typeface="Tahoma"/>
                <a:cs typeface="Tahoma"/>
              </a:rPr>
              <a:t>Sentiment</a:t>
            </a:r>
            <a:r>
              <a:rPr sz="2550" spc="-15" dirty="0">
                <a:solidFill>
                  <a:srgbClr val="04182D"/>
                </a:solidFill>
                <a:latin typeface="Tahoma"/>
                <a:cs typeface="Tahoma"/>
              </a:rPr>
              <a:t> </a:t>
            </a:r>
            <a:r>
              <a:rPr sz="2550" spc="105" dirty="0">
                <a:solidFill>
                  <a:srgbClr val="04182D"/>
                </a:solidFill>
                <a:latin typeface="Tahoma"/>
                <a:cs typeface="Tahoma"/>
              </a:rPr>
              <a:t>analysis</a:t>
            </a:r>
            <a:endParaRPr sz="2550">
              <a:latin typeface="Tahoma"/>
              <a:cs typeface="Tahoma"/>
            </a:endParaRPr>
          </a:p>
          <a:p>
            <a:pPr marL="749300" marR="5080">
              <a:lnSpc>
                <a:spcPct val="126400"/>
              </a:lnSpc>
            </a:pPr>
            <a:r>
              <a:rPr sz="2550" b="1" spc="-90" dirty="0">
                <a:solidFill>
                  <a:srgbClr val="04182D"/>
                </a:solidFill>
                <a:latin typeface="Tahoma"/>
                <a:cs typeface="Tahoma"/>
              </a:rPr>
              <a:t>Example</a:t>
            </a:r>
            <a:r>
              <a:rPr sz="2550" spc="-90" dirty="0">
                <a:solidFill>
                  <a:srgbClr val="04182D"/>
                </a:solidFill>
                <a:latin typeface="Tahoma"/>
                <a:cs typeface="Tahoma"/>
              </a:rPr>
              <a:t>:</a:t>
            </a:r>
            <a:r>
              <a:rPr sz="2550" spc="-50" dirty="0">
                <a:solidFill>
                  <a:srgbClr val="04182D"/>
                </a:solidFill>
                <a:latin typeface="Tahoma"/>
                <a:cs typeface="Tahoma"/>
              </a:rPr>
              <a:t> </a:t>
            </a:r>
            <a:r>
              <a:rPr sz="2550" spc="130" dirty="0">
                <a:solidFill>
                  <a:srgbClr val="04182D"/>
                </a:solidFill>
                <a:latin typeface="Tahoma"/>
                <a:cs typeface="Tahoma"/>
              </a:rPr>
              <a:t>Classifying</a:t>
            </a:r>
            <a:r>
              <a:rPr sz="2550" spc="-45" dirty="0">
                <a:solidFill>
                  <a:srgbClr val="04182D"/>
                </a:solidFill>
                <a:latin typeface="Tahoma"/>
                <a:cs typeface="Tahoma"/>
              </a:rPr>
              <a:t> </a:t>
            </a:r>
            <a:r>
              <a:rPr sz="2550" spc="70" dirty="0">
                <a:solidFill>
                  <a:srgbClr val="04182D"/>
                </a:solidFill>
                <a:latin typeface="Tahoma"/>
                <a:cs typeface="Tahoma"/>
              </a:rPr>
              <a:t>reviews</a:t>
            </a:r>
            <a:r>
              <a:rPr sz="2550" spc="-45" dirty="0">
                <a:solidFill>
                  <a:srgbClr val="04182D"/>
                </a:solidFill>
                <a:latin typeface="Tahoma"/>
                <a:cs typeface="Tahoma"/>
              </a:rPr>
              <a:t> </a:t>
            </a:r>
            <a:r>
              <a:rPr sz="2550" spc="145" dirty="0">
                <a:solidFill>
                  <a:srgbClr val="04182D"/>
                </a:solidFill>
                <a:latin typeface="Tahoma"/>
                <a:cs typeface="Tahoma"/>
              </a:rPr>
              <a:t>as</a:t>
            </a:r>
            <a:r>
              <a:rPr sz="2550" spc="-45" dirty="0">
                <a:solidFill>
                  <a:srgbClr val="04182D"/>
                </a:solidFill>
                <a:latin typeface="Tahoma"/>
                <a:cs typeface="Tahoma"/>
              </a:rPr>
              <a:t> </a:t>
            </a:r>
            <a:r>
              <a:rPr sz="2550" spc="80" dirty="0">
                <a:solidFill>
                  <a:srgbClr val="04182D"/>
                </a:solidFill>
                <a:latin typeface="Tahoma"/>
                <a:cs typeface="Tahoma"/>
              </a:rPr>
              <a:t>positive </a:t>
            </a:r>
            <a:r>
              <a:rPr sz="2550" spc="55" dirty="0">
                <a:solidFill>
                  <a:srgbClr val="04182D"/>
                </a:solidFill>
                <a:latin typeface="Tahoma"/>
                <a:cs typeface="Tahoma"/>
              </a:rPr>
              <a:t>or</a:t>
            </a:r>
            <a:r>
              <a:rPr sz="2550" spc="-45" dirty="0">
                <a:solidFill>
                  <a:srgbClr val="04182D"/>
                </a:solidFill>
                <a:latin typeface="Tahoma"/>
                <a:cs typeface="Tahoma"/>
              </a:rPr>
              <a:t> </a:t>
            </a:r>
            <a:r>
              <a:rPr sz="2550" spc="100" dirty="0">
                <a:solidFill>
                  <a:srgbClr val="04182D"/>
                </a:solidFill>
                <a:latin typeface="Tahoma"/>
                <a:cs typeface="Tahoma"/>
              </a:rPr>
              <a:t>negative</a:t>
            </a:r>
            <a:endParaRPr sz="2550">
              <a:latin typeface="Tahoma"/>
              <a:cs typeface="Tahoma"/>
            </a:endParaRPr>
          </a:p>
        </p:txBody>
      </p:sp>
      <p:sp>
        <p:nvSpPr>
          <p:cNvPr id="8" name="object 8"/>
          <p:cNvSpPr txBox="1"/>
          <p:nvPr/>
        </p:nvSpPr>
        <p:spPr>
          <a:xfrm>
            <a:off x="478589" y="6404923"/>
            <a:ext cx="6173470" cy="430530"/>
          </a:xfrm>
          <a:prstGeom prst="rect">
            <a:avLst/>
          </a:prstGeom>
        </p:spPr>
        <p:txBody>
          <a:bodyPr vert="horz" wrap="square" lIns="0" tIns="13335" rIns="0" bIns="0" rtlCol="0">
            <a:spAutoFit/>
          </a:bodyPr>
          <a:lstStyle/>
          <a:p>
            <a:pPr marL="12700">
              <a:lnSpc>
                <a:spcPct val="100000"/>
              </a:lnSpc>
              <a:spcBef>
                <a:spcPts val="105"/>
              </a:spcBef>
            </a:pPr>
            <a:r>
              <a:rPr sz="2550" b="1" spc="-45" dirty="0">
                <a:solidFill>
                  <a:srgbClr val="04182D"/>
                </a:solidFill>
                <a:latin typeface="Tahoma"/>
                <a:cs typeface="Tahoma"/>
              </a:rPr>
              <a:t>Embeddings</a:t>
            </a:r>
            <a:r>
              <a:rPr sz="2550" b="1" spc="50" dirty="0">
                <a:solidFill>
                  <a:srgbClr val="04182D"/>
                </a:solidFill>
                <a:latin typeface="Tahoma"/>
                <a:cs typeface="Tahoma"/>
              </a:rPr>
              <a:t> </a:t>
            </a:r>
            <a:r>
              <a:rPr sz="2550" spc="125" dirty="0">
                <a:solidFill>
                  <a:srgbClr val="04182D"/>
                </a:solidFill>
                <a:latin typeface="Tahoma"/>
                <a:cs typeface="Tahoma"/>
              </a:rPr>
              <a:t>capture</a:t>
            </a:r>
            <a:r>
              <a:rPr sz="2550" dirty="0">
                <a:solidFill>
                  <a:srgbClr val="04182D"/>
                </a:solidFill>
                <a:latin typeface="Tahoma"/>
                <a:cs typeface="Tahoma"/>
              </a:rPr>
              <a:t> </a:t>
            </a:r>
            <a:r>
              <a:rPr sz="2650" i="1" dirty="0">
                <a:solidFill>
                  <a:srgbClr val="04182D"/>
                </a:solidFill>
                <a:latin typeface="Trebuchet MS"/>
                <a:cs typeface="Trebuchet MS"/>
              </a:rPr>
              <a:t>semantic</a:t>
            </a:r>
            <a:r>
              <a:rPr sz="2650" i="1" spc="5" dirty="0">
                <a:solidFill>
                  <a:srgbClr val="04182D"/>
                </a:solidFill>
                <a:latin typeface="Trebuchet MS"/>
                <a:cs typeface="Trebuchet MS"/>
              </a:rPr>
              <a:t> </a:t>
            </a:r>
            <a:r>
              <a:rPr sz="2550" spc="110" dirty="0">
                <a:solidFill>
                  <a:srgbClr val="04182D"/>
                </a:solidFill>
                <a:latin typeface="Tahoma"/>
                <a:cs typeface="Tahoma"/>
              </a:rPr>
              <a:t>meaning</a:t>
            </a:r>
            <a:endParaRPr sz="2550">
              <a:latin typeface="Tahoma"/>
              <a:cs typeface="Tahoma"/>
            </a:endParaRPr>
          </a:p>
        </p:txBody>
      </p:sp>
      <p:pic>
        <p:nvPicPr>
          <p:cNvPr id="9" name="object 9"/>
          <p:cNvPicPr/>
          <p:nvPr/>
        </p:nvPicPr>
        <p:blipFill>
          <a:blip r:embed="rId6" cstate="print"/>
          <a:stretch>
            <a:fillRect/>
          </a:stretch>
        </p:blipFill>
        <p:spPr>
          <a:xfrm>
            <a:off x="8095288" y="2182170"/>
            <a:ext cx="6809415" cy="366878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1759" y="1351045"/>
            <a:ext cx="102352" cy="102351"/>
          </a:xfrm>
          <a:prstGeom prst="rect">
            <a:avLst/>
          </a:prstGeom>
        </p:spPr>
      </p:pic>
      <p:pic>
        <p:nvPicPr>
          <p:cNvPr id="3" name="object 3"/>
          <p:cNvPicPr/>
          <p:nvPr/>
        </p:nvPicPr>
        <p:blipFill>
          <a:blip r:embed="rId3" cstate="print"/>
          <a:stretch>
            <a:fillRect/>
          </a:stretch>
        </p:blipFill>
        <p:spPr>
          <a:xfrm>
            <a:off x="869991" y="1832100"/>
            <a:ext cx="122822" cy="122822"/>
          </a:xfrm>
          <a:prstGeom prst="rect">
            <a:avLst/>
          </a:prstGeom>
        </p:spPr>
      </p:pic>
      <p:sp>
        <p:nvSpPr>
          <p:cNvPr id="4" name="object 4"/>
          <p:cNvSpPr txBox="1">
            <a:spLocks noGrp="1"/>
          </p:cNvSpPr>
          <p:nvPr>
            <p:ph type="title"/>
          </p:nvPr>
        </p:nvSpPr>
        <p:spPr>
          <a:xfrm>
            <a:off x="478589" y="-98674"/>
            <a:ext cx="14567152" cy="1936492"/>
          </a:xfrm>
          <a:prstGeom prst="rect">
            <a:avLst/>
          </a:prstGeom>
        </p:spPr>
        <p:txBody>
          <a:bodyPr vert="horz" wrap="square" lIns="0" tIns="386715" rIns="0" bIns="0" rtlCol="0">
            <a:spAutoFit/>
          </a:bodyPr>
          <a:lstStyle/>
          <a:p>
            <a:pPr marL="12700">
              <a:lnSpc>
                <a:spcPct val="100000"/>
              </a:lnSpc>
              <a:spcBef>
                <a:spcPts val="3045"/>
              </a:spcBef>
            </a:pPr>
            <a:r>
              <a:rPr spc="-165" dirty="0"/>
              <a:t>Classification</a:t>
            </a:r>
            <a:r>
              <a:rPr spc="-125" dirty="0"/>
              <a:t> </a:t>
            </a:r>
            <a:r>
              <a:rPr spc="-330" dirty="0"/>
              <a:t>with</a:t>
            </a:r>
            <a:r>
              <a:rPr spc="-125" dirty="0"/>
              <a:t> </a:t>
            </a:r>
            <a:r>
              <a:rPr spc="-170" dirty="0"/>
              <a:t>embeddings</a:t>
            </a:r>
          </a:p>
          <a:p>
            <a:pPr marL="749300" marR="3994150" indent="-368935">
              <a:lnSpc>
                <a:spcPct val="126400"/>
              </a:lnSpc>
              <a:spcBef>
                <a:spcPts val="900"/>
              </a:spcBef>
            </a:pPr>
            <a:r>
              <a:rPr sz="2550" spc="-95" dirty="0"/>
              <a:t>Zero-</a:t>
            </a:r>
            <a:r>
              <a:rPr sz="2550" spc="-80" dirty="0"/>
              <a:t>shot</a:t>
            </a:r>
            <a:r>
              <a:rPr sz="2550" spc="-70" dirty="0"/>
              <a:t> </a:t>
            </a:r>
            <a:r>
              <a:rPr sz="2550" spc="-10" dirty="0"/>
              <a:t>classification</a:t>
            </a:r>
            <a:r>
              <a:rPr sz="2550" b="0" spc="-10" dirty="0">
                <a:latin typeface="Tahoma"/>
                <a:cs typeface="Tahoma"/>
              </a:rPr>
              <a:t>: </a:t>
            </a:r>
            <a:r>
              <a:rPr sz="2550" b="0" spc="125" dirty="0">
                <a:latin typeface="Tahoma"/>
                <a:cs typeface="Tahoma"/>
              </a:rPr>
              <a:t>Not</a:t>
            </a:r>
            <a:r>
              <a:rPr sz="2550" b="0" spc="-40" dirty="0">
                <a:latin typeface="Tahoma"/>
                <a:cs typeface="Tahoma"/>
              </a:rPr>
              <a:t> </a:t>
            </a:r>
            <a:r>
              <a:rPr sz="2550" b="0" spc="75" dirty="0">
                <a:latin typeface="Tahoma"/>
                <a:cs typeface="Tahoma"/>
              </a:rPr>
              <a:t>using</a:t>
            </a:r>
            <a:r>
              <a:rPr sz="2550" b="0" spc="-40" dirty="0">
                <a:latin typeface="Tahoma"/>
                <a:cs typeface="Tahoma"/>
              </a:rPr>
              <a:t> </a:t>
            </a:r>
            <a:r>
              <a:rPr sz="2550" b="0" spc="125" dirty="0">
                <a:latin typeface="Tahoma"/>
                <a:cs typeface="Tahoma"/>
              </a:rPr>
              <a:t>labeled</a:t>
            </a:r>
            <a:r>
              <a:rPr sz="2550" b="0" spc="-40" dirty="0">
                <a:latin typeface="Tahoma"/>
                <a:cs typeface="Tahoma"/>
              </a:rPr>
              <a:t> </a:t>
            </a:r>
            <a:r>
              <a:rPr sz="2550" b="0" spc="135" dirty="0">
                <a:latin typeface="Tahoma"/>
                <a:cs typeface="Tahoma"/>
              </a:rPr>
              <a:t>data</a:t>
            </a:r>
            <a:endParaRPr sz="2550" dirty="0">
              <a:latin typeface="Tahoma"/>
              <a:cs typeface="Tahoma"/>
            </a:endParaRPr>
          </a:p>
        </p:txBody>
      </p:sp>
      <p:sp>
        <p:nvSpPr>
          <p:cNvPr id="5" name="object 5"/>
          <p:cNvSpPr txBox="1"/>
          <p:nvPr/>
        </p:nvSpPr>
        <p:spPr>
          <a:xfrm>
            <a:off x="478589" y="3139740"/>
            <a:ext cx="4380865" cy="1237615"/>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a:lnSpc>
                <a:spcPct val="100000"/>
              </a:lnSpc>
              <a:spcBef>
                <a:spcPts val="310"/>
              </a:spcBef>
            </a:pPr>
            <a:endParaRPr sz="2550">
              <a:latin typeface="Tahoma"/>
              <a:cs typeface="Tahoma"/>
            </a:endParaRPr>
          </a:p>
          <a:p>
            <a:pPr marL="93980">
              <a:lnSpc>
                <a:spcPct val="100000"/>
              </a:lnSpc>
              <a:tabLst>
                <a:tab pos="462915" algn="l"/>
              </a:tabLst>
            </a:pPr>
            <a:r>
              <a:rPr sz="2550" spc="-400" dirty="0">
                <a:solidFill>
                  <a:srgbClr val="04182D"/>
                </a:solidFill>
                <a:latin typeface="Tahoma"/>
                <a:cs typeface="Tahoma"/>
              </a:rPr>
              <a:t>1.</a:t>
            </a:r>
            <a:r>
              <a:rPr sz="2550" dirty="0">
                <a:solidFill>
                  <a:srgbClr val="04182D"/>
                </a:solidFill>
                <a:latin typeface="Tahoma"/>
                <a:cs typeface="Tahoma"/>
              </a:rPr>
              <a:t>	</a:t>
            </a:r>
            <a:r>
              <a:rPr sz="2550" spc="155" dirty="0">
                <a:solidFill>
                  <a:srgbClr val="04182D"/>
                </a:solidFill>
                <a:latin typeface="Tahoma"/>
                <a:cs typeface="Tahoma"/>
              </a:rPr>
              <a:t>Embed</a:t>
            </a:r>
            <a:r>
              <a:rPr sz="2550" spc="-45" dirty="0">
                <a:solidFill>
                  <a:srgbClr val="04182D"/>
                </a:solidFill>
                <a:latin typeface="Tahoma"/>
                <a:cs typeface="Tahoma"/>
              </a:rPr>
              <a:t> </a:t>
            </a:r>
            <a:r>
              <a:rPr sz="2550" spc="130" dirty="0">
                <a:solidFill>
                  <a:srgbClr val="04182D"/>
                </a:solidFill>
                <a:latin typeface="Tahoma"/>
                <a:cs typeface="Tahoma"/>
              </a:rPr>
              <a:t>class</a:t>
            </a:r>
            <a:r>
              <a:rPr sz="2550" spc="-45" dirty="0">
                <a:solidFill>
                  <a:srgbClr val="04182D"/>
                </a:solidFill>
                <a:latin typeface="Tahoma"/>
                <a:cs typeface="Tahoma"/>
              </a:rPr>
              <a:t> </a:t>
            </a:r>
            <a:r>
              <a:rPr sz="2550" spc="85" dirty="0">
                <a:solidFill>
                  <a:srgbClr val="04182D"/>
                </a:solidFill>
                <a:latin typeface="Tahoma"/>
                <a:cs typeface="Tahoma"/>
              </a:rPr>
              <a:t>descriptions</a:t>
            </a:r>
            <a:endParaRPr sz="2550">
              <a:latin typeface="Tahoma"/>
              <a:cs typeface="Tahoma"/>
            </a:endParaRPr>
          </a:p>
        </p:txBody>
      </p:sp>
      <p:pic>
        <p:nvPicPr>
          <p:cNvPr id="6" name="object 6"/>
          <p:cNvPicPr/>
          <p:nvPr/>
        </p:nvPicPr>
        <p:blipFill>
          <a:blip r:embed="rId4" cstate="print"/>
          <a:stretch>
            <a:fillRect/>
          </a:stretch>
        </p:blipFill>
        <p:spPr>
          <a:xfrm>
            <a:off x="9114376" y="1790829"/>
            <a:ext cx="5242546" cy="427567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1759" y="1351022"/>
            <a:ext cx="102352" cy="102351"/>
          </a:xfrm>
          <a:prstGeom prst="rect">
            <a:avLst/>
          </a:prstGeom>
        </p:spPr>
      </p:pic>
      <p:pic>
        <p:nvPicPr>
          <p:cNvPr id="3" name="object 3"/>
          <p:cNvPicPr/>
          <p:nvPr/>
        </p:nvPicPr>
        <p:blipFill>
          <a:blip r:embed="rId3" cstate="print"/>
          <a:stretch>
            <a:fillRect/>
          </a:stretch>
        </p:blipFill>
        <p:spPr>
          <a:xfrm>
            <a:off x="869991" y="1832076"/>
            <a:ext cx="122822" cy="122822"/>
          </a:xfrm>
          <a:prstGeom prst="rect">
            <a:avLst/>
          </a:prstGeom>
        </p:spPr>
      </p:pic>
      <p:sp>
        <p:nvSpPr>
          <p:cNvPr id="4" name="object 4"/>
          <p:cNvSpPr txBox="1">
            <a:spLocks noGrp="1"/>
          </p:cNvSpPr>
          <p:nvPr>
            <p:ph type="title"/>
          </p:nvPr>
        </p:nvSpPr>
        <p:spPr>
          <a:xfrm>
            <a:off x="478588" y="-98698"/>
            <a:ext cx="13091361" cy="1936492"/>
          </a:xfrm>
          <a:prstGeom prst="rect">
            <a:avLst/>
          </a:prstGeom>
        </p:spPr>
        <p:txBody>
          <a:bodyPr vert="horz" wrap="square" lIns="0" tIns="386715" rIns="0" bIns="0" rtlCol="0">
            <a:spAutoFit/>
          </a:bodyPr>
          <a:lstStyle/>
          <a:p>
            <a:pPr marL="12700">
              <a:lnSpc>
                <a:spcPct val="100000"/>
              </a:lnSpc>
              <a:spcBef>
                <a:spcPts val="3045"/>
              </a:spcBef>
            </a:pPr>
            <a:r>
              <a:rPr spc="-165" dirty="0"/>
              <a:t>Classification</a:t>
            </a:r>
            <a:r>
              <a:rPr spc="-125" dirty="0"/>
              <a:t> </a:t>
            </a:r>
            <a:r>
              <a:rPr spc="-330" dirty="0"/>
              <a:t>with</a:t>
            </a:r>
            <a:r>
              <a:rPr spc="-125" dirty="0"/>
              <a:t> </a:t>
            </a:r>
            <a:r>
              <a:rPr spc="-170" dirty="0"/>
              <a:t>embeddings</a:t>
            </a:r>
          </a:p>
          <a:p>
            <a:pPr marL="749300" marR="3994150" indent="-368935">
              <a:lnSpc>
                <a:spcPct val="126400"/>
              </a:lnSpc>
              <a:spcBef>
                <a:spcPts val="900"/>
              </a:spcBef>
            </a:pPr>
            <a:r>
              <a:rPr sz="2550" spc="-95" dirty="0"/>
              <a:t>Zero-</a:t>
            </a:r>
            <a:r>
              <a:rPr sz="2550" spc="-80" dirty="0"/>
              <a:t>shot</a:t>
            </a:r>
            <a:r>
              <a:rPr sz="2550" spc="-70" dirty="0"/>
              <a:t> </a:t>
            </a:r>
            <a:r>
              <a:rPr sz="2550" spc="-10" dirty="0"/>
              <a:t>classification</a:t>
            </a:r>
            <a:r>
              <a:rPr sz="2550" b="0" spc="-10" dirty="0">
                <a:latin typeface="Tahoma"/>
                <a:cs typeface="Tahoma"/>
              </a:rPr>
              <a:t>: </a:t>
            </a:r>
            <a:r>
              <a:rPr sz="2550" b="0" spc="125" dirty="0">
                <a:latin typeface="Tahoma"/>
                <a:cs typeface="Tahoma"/>
              </a:rPr>
              <a:t>Not</a:t>
            </a:r>
            <a:r>
              <a:rPr sz="2550" b="0" spc="-40" dirty="0">
                <a:latin typeface="Tahoma"/>
                <a:cs typeface="Tahoma"/>
              </a:rPr>
              <a:t> </a:t>
            </a:r>
            <a:r>
              <a:rPr sz="2550" b="0" spc="75" dirty="0">
                <a:latin typeface="Tahoma"/>
                <a:cs typeface="Tahoma"/>
              </a:rPr>
              <a:t>using</a:t>
            </a:r>
            <a:r>
              <a:rPr sz="2550" b="0" spc="-40" dirty="0">
                <a:latin typeface="Tahoma"/>
                <a:cs typeface="Tahoma"/>
              </a:rPr>
              <a:t> </a:t>
            </a:r>
            <a:r>
              <a:rPr sz="2550" b="0" spc="125" dirty="0">
                <a:latin typeface="Tahoma"/>
                <a:cs typeface="Tahoma"/>
              </a:rPr>
              <a:t>labeled</a:t>
            </a:r>
            <a:r>
              <a:rPr sz="2550" b="0" spc="-40" dirty="0">
                <a:latin typeface="Tahoma"/>
                <a:cs typeface="Tahoma"/>
              </a:rPr>
              <a:t> </a:t>
            </a:r>
            <a:r>
              <a:rPr sz="2550" b="0" spc="135" dirty="0">
                <a:latin typeface="Tahoma"/>
                <a:cs typeface="Tahoma"/>
              </a:rPr>
              <a:t>data</a:t>
            </a:r>
            <a:endParaRPr sz="2550" dirty="0">
              <a:latin typeface="Tahoma"/>
              <a:cs typeface="Tahoma"/>
            </a:endParaRPr>
          </a:p>
        </p:txBody>
      </p:sp>
      <p:sp>
        <p:nvSpPr>
          <p:cNvPr id="5" name="object 5"/>
          <p:cNvSpPr txBox="1"/>
          <p:nvPr/>
        </p:nvSpPr>
        <p:spPr>
          <a:xfrm>
            <a:off x="478589" y="3139716"/>
            <a:ext cx="4582795" cy="2547620"/>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a:lnSpc>
                <a:spcPct val="100000"/>
              </a:lnSpc>
              <a:spcBef>
                <a:spcPts val="310"/>
              </a:spcBef>
            </a:pPr>
            <a:endParaRPr sz="2550">
              <a:latin typeface="Tahoma"/>
              <a:cs typeface="Tahoma"/>
            </a:endParaRPr>
          </a:p>
          <a:p>
            <a:pPr marL="462915" indent="-368935">
              <a:lnSpc>
                <a:spcPct val="100000"/>
              </a:lnSpc>
              <a:buAutoNum type="arabicPeriod"/>
              <a:tabLst>
                <a:tab pos="462915" algn="l"/>
              </a:tabLst>
            </a:pPr>
            <a:r>
              <a:rPr sz="2550" spc="155" dirty="0">
                <a:solidFill>
                  <a:srgbClr val="04182D"/>
                </a:solidFill>
                <a:latin typeface="Tahoma"/>
                <a:cs typeface="Tahoma"/>
              </a:rPr>
              <a:t>Embed</a:t>
            </a:r>
            <a:r>
              <a:rPr sz="2550" spc="-45" dirty="0">
                <a:solidFill>
                  <a:srgbClr val="04182D"/>
                </a:solidFill>
                <a:latin typeface="Tahoma"/>
                <a:cs typeface="Tahoma"/>
              </a:rPr>
              <a:t> </a:t>
            </a:r>
            <a:r>
              <a:rPr sz="2550" spc="130" dirty="0">
                <a:solidFill>
                  <a:srgbClr val="04182D"/>
                </a:solidFill>
                <a:latin typeface="Tahoma"/>
                <a:cs typeface="Tahoma"/>
              </a:rPr>
              <a:t>class</a:t>
            </a:r>
            <a:r>
              <a:rPr sz="2550" spc="-45" dirty="0">
                <a:solidFill>
                  <a:srgbClr val="04182D"/>
                </a:solidFill>
                <a:latin typeface="Tahoma"/>
                <a:cs typeface="Tahoma"/>
              </a:rPr>
              <a:t> </a:t>
            </a:r>
            <a:r>
              <a:rPr sz="2550" spc="85" dirty="0">
                <a:solidFill>
                  <a:srgbClr val="04182D"/>
                </a:solidFill>
                <a:latin typeface="Tahoma"/>
                <a:cs typeface="Tahoma"/>
              </a:rPr>
              <a:t>descriptions</a:t>
            </a:r>
            <a:endParaRPr sz="2550">
              <a:latin typeface="Tahoma"/>
              <a:cs typeface="Tahoma"/>
            </a:endParaRPr>
          </a:p>
          <a:p>
            <a:pPr marL="462915" indent="-429895">
              <a:lnSpc>
                <a:spcPct val="100000"/>
              </a:lnSpc>
              <a:spcBef>
                <a:spcPts val="2100"/>
              </a:spcBef>
              <a:buAutoNum type="arabicPeriod"/>
              <a:tabLst>
                <a:tab pos="462915" algn="l"/>
              </a:tabLst>
            </a:pPr>
            <a:r>
              <a:rPr sz="2550" spc="155" dirty="0">
                <a:solidFill>
                  <a:srgbClr val="04182D"/>
                </a:solidFill>
                <a:latin typeface="Tahoma"/>
                <a:cs typeface="Tahoma"/>
              </a:rPr>
              <a:t>Embed</a:t>
            </a:r>
            <a:r>
              <a:rPr sz="2550" spc="-50" dirty="0">
                <a:solidFill>
                  <a:srgbClr val="04182D"/>
                </a:solidFill>
                <a:latin typeface="Tahoma"/>
                <a:cs typeface="Tahoma"/>
              </a:rPr>
              <a:t> </a:t>
            </a:r>
            <a:r>
              <a:rPr sz="2550" spc="95" dirty="0">
                <a:solidFill>
                  <a:srgbClr val="04182D"/>
                </a:solidFill>
                <a:latin typeface="Tahoma"/>
                <a:cs typeface="Tahoma"/>
              </a:rPr>
              <a:t>the</a:t>
            </a:r>
            <a:r>
              <a:rPr sz="2550" spc="-40" dirty="0">
                <a:solidFill>
                  <a:srgbClr val="04182D"/>
                </a:solidFill>
                <a:latin typeface="Tahoma"/>
                <a:cs typeface="Tahoma"/>
              </a:rPr>
              <a:t> </a:t>
            </a:r>
            <a:r>
              <a:rPr sz="2550" spc="85" dirty="0">
                <a:solidFill>
                  <a:srgbClr val="04182D"/>
                </a:solidFill>
                <a:latin typeface="Tahoma"/>
                <a:cs typeface="Tahoma"/>
              </a:rPr>
              <a:t>item</a:t>
            </a:r>
            <a:r>
              <a:rPr sz="2550" spc="-40" dirty="0">
                <a:solidFill>
                  <a:srgbClr val="04182D"/>
                </a:solidFill>
                <a:latin typeface="Tahoma"/>
                <a:cs typeface="Tahoma"/>
              </a:rPr>
              <a:t> </a:t>
            </a:r>
            <a:r>
              <a:rPr sz="2550" spc="80" dirty="0">
                <a:solidFill>
                  <a:srgbClr val="04182D"/>
                </a:solidFill>
                <a:latin typeface="Tahoma"/>
                <a:cs typeface="Tahoma"/>
              </a:rPr>
              <a:t>to</a:t>
            </a:r>
            <a:r>
              <a:rPr sz="2550" spc="-40" dirty="0">
                <a:solidFill>
                  <a:srgbClr val="04182D"/>
                </a:solidFill>
                <a:latin typeface="Tahoma"/>
                <a:cs typeface="Tahoma"/>
              </a:rPr>
              <a:t> </a:t>
            </a:r>
            <a:r>
              <a:rPr sz="2550" spc="114" dirty="0">
                <a:solidFill>
                  <a:srgbClr val="04182D"/>
                </a:solidFill>
                <a:latin typeface="Tahoma"/>
                <a:cs typeface="Tahoma"/>
              </a:rPr>
              <a:t>classify</a:t>
            </a:r>
            <a:endParaRPr sz="2550">
              <a:latin typeface="Tahoma"/>
              <a:cs typeface="Tahoma"/>
            </a:endParaRPr>
          </a:p>
          <a:p>
            <a:pPr marL="462915" indent="-450215">
              <a:lnSpc>
                <a:spcPct val="100000"/>
              </a:lnSpc>
              <a:spcBef>
                <a:spcPts val="2100"/>
              </a:spcBef>
              <a:buAutoNum type="arabicPeriod"/>
              <a:tabLst>
                <a:tab pos="462915" algn="l"/>
              </a:tabLst>
            </a:pPr>
            <a:r>
              <a:rPr sz="2550" spc="150" dirty="0">
                <a:solidFill>
                  <a:srgbClr val="04182D"/>
                </a:solidFill>
                <a:latin typeface="Tahoma"/>
                <a:cs typeface="Tahoma"/>
              </a:rPr>
              <a:t>Compute</a:t>
            </a:r>
            <a:r>
              <a:rPr sz="2550" spc="-45" dirty="0">
                <a:solidFill>
                  <a:srgbClr val="04182D"/>
                </a:solidFill>
                <a:latin typeface="Tahoma"/>
                <a:cs typeface="Tahoma"/>
              </a:rPr>
              <a:t> </a:t>
            </a:r>
            <a:r>
              <a:rPr sz="2550" spc="114" dirty="0">
                <a:solidFill>
                  <a:srgbClr val="04182D"/>
                </a:solidFill>
                <a:latin typeface="Tahoma"/>
                <a:cs typeface="Tahoma"/>
              </a:rPr>
              <a:t>cosine</a:t>
            </a:r>
            <a:r>
              <a:rPr sz="2550" spc="-45" dirty="0">
                <a:solidFill>
                  <a:srgbClr val="04182D"/>
                </a:solidFill>
                <a:latin typeface="Tahoma"/>
                <a:cs typeface="Tahoma"/>
              </a:rPr>
              <a:t> </a:t>
            </a:r>
            <a:r>
              <a:rPr sz="2550" spc="105" dirty="0">
                <a:solidFill>
                  <a:srgbClr val="04182D"/>
                </a:solidFill>
                <a:latin typeface="Tahoma"/>
                <a:cs typeface="Tahoma"/>
              </a:rPr>
              <a:t>distances</a:t>
            </a:r>
            <a:endParaRPr sz="2550">
              <a:latin typeface="Tahoma"/>
              <a:cs typeface="Tahoma"/>
            </a:endParaRPr>
          </a:p>
        </p:txBody>
      </p:sp>
      <p:pic>
        <p:nvPicPr>
          <p:cNvPr id="6" name="object 6"/>
          <p:cNvPicPr/>
          <p:nvPr/>
        </p:nvPicPr>
        <p:blipFill>
          <a:blip r:embed="rId4" cstate="print"/>
          <a:stretch>
            <a:fillRect/>
          </a:stretch>
        </p:blipFill>
        <p:spPr>
          <a:xfrm>
            <a:off x="9114376" y="1790805"/>
            <a:ext cx="5242546" cy="427567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1759" y="1351022"/>
            <a:ext cx="102352" cy="102351"/>
          </a:xfrm>
          <a:prstGeom prst="rect">
            <a:avLst/>
          </a:prstGeom>
        </p:spPr>
      </p:pic>
      <p:pic>
        <p:nvPicPr>
          <p:cNvPr id="3" name="object 3"/>
          <p:cNvPicPr/>
          <p:nvPr/>
        </p:nvPicPr>
        <p:blipFill>
          <a:blip r:embed="rId3" cstate="print"/>
          <a:stretch>
            <a:fillRect/>
          </a:stretch>
        </p:blipFill>
        <p:spPr>
          <a:xfrm>
            <a:off x="869991" y="1832076"/>
            <a:ext cx="122822" cy="122822"/>
          </a:xfrm>
          <a:prstGeom prst="rect">
            <a:avLst/>
          </a:prstGeom>
        </p:spPr>
      </p:pic>
      <p:sp>
        <p:nvSpPr>
          <p:cNvPr id="4" name="object 4"/>
          <p:cNvSpPr txBox="1">
            <a:spLocks noGrp="1"/>
          </p:cNvSpPr>
          <p:nvPr>
            <p:ph type="title"/>
          </p:nvPr>
        </p:nvSpPr>
        <p:spPr>
          <a:xfrm>
            <a:off x="478588" y="-98698"/>
            <a:ext cx="13167561" cy="1936492"/>
          </a:xfrm>
          <a:prstGeom prst="rect">
            <a:avLst/>
          </a:prstGeom>
        </p:spPr>
        <p:txBody>
          <a:bodyPr vert="horz" wrap="square" lIns="0" tIns="386715" rIns="0" bIns="0" rtlCol="0">
            <a:spAutoFit/>
          </a:bodyPr>
          <a:lstStyle/>
          <a:p>
            <a:pPr marL="12700">
              <a:lnSpc>
                <a:spcPct val="100000"/>
              </a:lnSpc>
              <a:spcBef>
                <a:spcPts val="3045"/>
              </a:spcBef>
            </a:pPr>
            <a:r>
              <a:rPr spc="-165" dirty="0"/>
              <a:t>Classification</a:t>
            </a:r>
            <a:r>
              <a:rPr spc="-125" dirty="0"/>
              <a:t> </a:t>
            </a:r>
            <a:r>
              <a:rPr spc="-330" dirty="0"/>
              <a:t>with</a:t>
            </a:r>
            <a:r>
              <a:rPr spc="-125" dirty="0"/>
              <a:t> </a:t>
            </a:r>
            <a:r>
              <a:rPr spc="-170" dirty="0"/>
              <a:t>embeddings</a:t>
            </a:r>
          </a:p>
          <a:p>
            <a:pPr marL="749300" marR="3994150" indent="-368935">
              <a:lnSpc>
                <a:spcPct val="126400"/>
              </a:lnSpc>
              <a:spcBef>
                <a:spcPts val="900"/>
              </a:spcBef>
            </a:pPr>
            <a:r>
              <a:rPr sz="2550" spc="-95" dirty="0"/>
              <a:t>Zero-</a:t>
            </a:r>
            <a:r>
              <a:rPr sz="2550" spc="-80" dirty="0"/>
              <a:t>shot</a:t>
            </a:r>
            <a:r>
              <a:rPr sz="2550" spc="-70" dirty="0"/>
              <a:t> </a:t>
            </a:r>
            <a:r>
              <a:rPr sz="2550" spc="-10" dirty="0"/>
              <a:t>classification</a:t>
            </a:r>
            <a:r>
              <a:rPr sz="2550" b="0" spc="-10" dirty="0">
                <a:latin typeface="Tahoma"/>
                <a:cs typeface="Tahoma"/>
              </a:rPr>
              <a:t>: </a:t>
            </a:r>
            <a:r>
              <a:rPr sz="2550" b="0" spc="125" dirty="0">
                <a:latin typeface="Tahoma"/>
                <a:cs typeface="Tahoma"/>
              </a:rPr>
              <a:t>Not</a:t>
            </a:r>
            <a:r>
              <a:rPr sz="2550" b="0" spc="-40" dirty="0">
                <a:latin typeface="Tahoma"/>
                <a:cs typeface="Tahoma"/>
              </a:rPr>
              <a:t> </a:t>
            </a:r>
            <a:r>
              <a:rPr sz="2550" b="0" spc="75" dirty="0">
                <a:latin typeface="Tahoma"/>
                <a:cs typeface="Tahoma"/>
              </a:rPr>
              <a:t>using</a:t>
            </a:r>
            <a:r>
              <a:rPr sz="2550" b="0" spc="-40" dirty="0">
                <a:latin typeface="Tahoma"/>
                <a:cs typeface="Tahoma"/>
              </a:rPr>
              <a:t> </a:t>
            </a:r>
            <a:r>
              <a:rPr sz="2550" b="0" spc="125" dirty="0">
                <a:latin typeface="Tahoma"/>
                <a:cs typeface="Tahoma"/>
              </a:rPr>
              <a:t>labeled</a:t>
            </a:r>
            <a:r>
              <a:rPr sz="2550" b="0" spc="-40" dirty="0">
                <a:latin typeface="Tahoma"/>
                <a:cs typeface="Tahoma"/>
              </a:rPr>
              <a:t> </a:t>
            </a:r>
            <a:r>
              <a:rPr sz="2550" b="0" spc="135" dirty="0">
                <a:latin typeface="Tahoma"/>
                <a:cs typeface="Tahoma"/>
              </a:rPr>
              <a:t>data</a:t>
            </a:r>
            <a:endParaRPr sz="2550" dirty="0">
              <a:latin typeface="Tahoma"/>
              <a:cs typeface="Tahoma"/>
            </a:endParaRPr>
          </a:p>
        </p:txBody>
      </p:sp>
      <p:sp>
        <p:nvSpPr>
          <p:cNvPr id="5" name="object 5"/>
          <p:cNvSpPr txBox="1"/>
          <p:nvPr/>
        </p:nvSpPr>
        <p:spPr>
          <a:xfrm>
            <a:off x="478589" y="3139716"/>
            <a:ext cx="4878705" cy="3202940"/>
          </a:xfrm>
          <a:prstGeom prst="rect">
            <a:avLst/>
          </a:prstGeom>
        </p:spPr>
        <p:txBody>
          <a:bodyPr vert="horz" wrap="square" lIns="0" tIns="15875" rIns="0" bIns="0" rtlCol="0">
            <a:spAutoFit/>
          </a:bodyPr>
          <a:lstStyle/>
          <a:p>
            <a:pPr marL="12700">
              <a:lnSpc>
                <a:spcPct val="100000"/>
              </a:lnSpc>
              <a:spcBef>
                <a:spcPts val="125"/>
              </a:spcBef>
            </a:pPr>
            <a:r>
              <a:rPr sz="2550" spc="55" dirty="0">
                <a:solidFill>
                  <a:srgbClr val="04182D"/>
                </a:solidFill>
                <a:latin typeface="Tahoma"/>
                <a:cs typeface="Tahoma"/>
              </a:rPr>
              <a:t>Process:</a:t>
            </a:r>
            <a:endParaRPr sz="2550">
              <a:latin typeface="Tahoma"/>
              <a:cs typeface="Tahoma"/>
            </a:endParaRPr>
          </a:p>
          <a:p>
            <a:pPr>
              <a:lnSpc>
                <a:spcPct val="100000"/>
              </a:lnSpc>
              <a:spcBef>
                <a:spcPts val="310"/>
              </a:spcBef>
            </a:pPr>
            <a:endParaRPr sz="2550">
              <a:latin typeface="Tahoma"/>
              <a:cs typeface="Tahoma"/>
            </a:endParaRPr>
          </a:p>
          <a:p>
            <a:pPr marL="462915" indent="-368935">
              <a:lnSpc>
                <a:spcPct val="100000"/>
              </a:lnSpc>
              <a:buAutoNum type="arabicPeriod"/>
              <a:tabLst>
                <a:tab pos="462915" algn="l"/>
              </a:tabLst>
            </a:pPr>
            <a:r>
              <a:rPr sz="2550" spc="155" dirty="0">
                <a:solidFill>
                  <a:srgbClr val="04182D"/>
                </a:solidFill>
                <a:latin typeface="Tahoma"/>
                <a:cs typeface="Tahoma"/>
              </a:rPr>
              <a:t>Embed</a:t>
            </a:r>
            <a:r>
              <a:rPr sz="2550" spc="-45" dirty="0">
                <a:solidFill>
                  <a:srgbClr val="04182D"/>
                </a:solidFill>
                <a:latin typeface="Tahoma"/>
                <a:cs typeface="Tahoma"/>
              </a:rPr>
              <a:t> </a:t>
            </a:r>
            <a:r>
              <a:rPr sz="2550" spc="130" dirty="0">
                <a:solidFill>
                  <a:srgbClr val="04182D"/>
                </a:solidFill>
                <a:latin typeface="Tahoma"/>
                <a:cs typeface="Tahoma"/>
              </a:rPr>
              <a:t>class</a:t>
            </a:r>
            <a:r>
              <a:rPr sz="2550" spc="-45" dirty="0">
                <a:solidFill>
                  <a:srgbClr val="04182D"/>
                </a:solidFill>
                <a:latin typeface="Tahoma"/>
                <a:cs typeface="Tahoma"/>
              </a:rPr>
              <a:t> </a:t>
            </a:r>
            <a:r>
              <a:rPr sz="2550" spc="85" dirty="0">
                <a:solidFill>
                  <a:srgbClr val="04182D"/>
                </a:solidFill>
                <a:latin typeface="Tahoma"/>
                <a:cs typeface="Tahoma"/>
              </a:rPr>
              <a:t>descriptions</a:t>
            </a:r>
            <a:endParaRPr sz="2550">
              <a:latin typeface="Tahoma"/>
              <a:cs typeface="Tahoma"/>
            </a:endParaRPr>
          </a:p>
          <a:p>
            <a:pPr marL="462915" indent="-429895">
              <a:lnSpc>
                <a:spcPct val="100000"/>
              </a:lnSpc>
              <a:spcBef>
                <a:spcPts val="2100"/>
              </a:spcBef>
              <a:buAutoNum type="arabicPeriod"/>
              <a:tabLst>
                <a:tab pos="462915" algn="l"/>
              </a:tabLst>
            </a:pPr>
            <a:r>
              <a:rPr sz="2550" spc="155" dirty="0">
                <a:solidFill>
                  <a:srgbClr val="04182D"/>
                </a:solidFill>
                <a:latin typeface="Tahoma"/>
                <a:cs typeface="Tahoma"/>
              </a:rPr>
              <a:t>Embed</a:t>
            </a:r>
            <a:r>
              <a:rPr sz="2550" spc="-50" dirty="0">
                <a:solidFill>
                  <a:srgbClr val="04182D"/>
                </a:solidFill>
                <a:latin typeface="Tahoma"/>
                <a:cs typeface="Tahoma"/>
              </a:rPr>
              <a:t> </a:t>
            </a:r>
            <a:r>
              <a:rPr sz="2550" spc="95" dirty="0">
                <a:solidFill>
                  <a:srgbClr val="04182D"/>
                </a:solidFill>
                <a:latin typeface="Tahoma"/>
                <a:cs typeface="Tahoma"/>
              </a:rPr>
              <a:t>the</a:t>
            </a:r>
            <a:r>
              <a:rPr sz="2550" spc="-40" dirty="0">
                <a:solidFill>
                  <a:srgbClr val="04182D"/>
                </a:solidFill>
                <a:latin typeface="Tahoma"/>
                <a:cs typeface="Tahoma"/>
              </a:rPr>
              <a:t> </a:t>
            </a:r>
            <a:r>
              <a:rPr sz="2550" spc="85" dirty="0">
                <a:solidFill>
                  <a:srgbClr val="04182D"/>
                </a:solidFill>
                <a:latin typeface="Tahoma"/>
                <a:cs typeface="Tahoma"/>
              </a:rPr>
              <a:t>item</a:t>
            </a:r>
            <a:r>
              <a:rPr sz="2550" spc="-40" dirty="0">
                <a:solidFill>
                  <a:srgbClr val="04182D"/>
                </a:solidFill>
                <a:latin typeface="Tahoma"/>
                <a:cs typeface="Tahoma"/>
              </a:rPr>
              <a:t> </a:t>
            </a:r>
            <a:r>
              <a:rPr sz="2550" spc="80" dirty="0">
                <a:solidFill>
                  <a:srgbClr val="04182D"/>
                </a:solidFill>
                <a:latin typeface="Tahoma"/>
                <a:cs typeface="Tahoma"/>
              </a:rPr>
              <a:t>to</a:t>
            </a:r>
            <a:r>
              <a:rPr sz="2550" spc="-40" dirty="0">
                <a:solidFill>
                  <a:srgbClr val="04182D"/>
                </a:solidFill>
                <a:latin typeface="Tahoma"/>
                <a:cs typeface="Tahoma"/>
              </a:rPr>
              <a:t> </a:t>
            </a:r>
            <a:r>
              <a:rPr sz="2550" spc="114" dirty="0">
                <a:solidFill>
                  <a:srgbClr val="04182D"/>
                </a:solidFill>
                <a:latin typeface="Tahoma"/>
                <a:cs typeface="Tahoma"/>
              </a:rPr>
              <a:t>classify</a:t>
            </a:r>
            <a:endParaRPr sz="2550">
              <a:latin typeface="Tahoma"/>
              <a:cs typeface="Tahoma"/>
            </a:endParaRPr>
          </a:p>
          <a:p>
            <a:pPr marL="462915" indent="-450215">
              <a:lnSpc>
                <a:spcPct val="100000"/>
              </a:lnSpc>
              <a:spcBef>
                <a:spcPts val="2100"/>
              </a:spcBef>
              <a:buAutoNum type="arabicPeriod"/>
              <a:tabLst>
                <a:tab pos="462915" algn="l"/>
              </a:tabLst>
            </a:pPr>
            <a:r>
              <a:rPr sz="2550" spc="150" dirty="0">
                <a:solidFill>
                  <a:srgbClr val="04182D"/>
                </a:solidFill>
                <a:latin typeface="Tahoma"/>
                <a:cs typeface="Tahoma"/>
              </a:rPr>
              <a:t>Compute</a:t>
            </a:r>
            <a:r>
              <a:rPr sz="2550" spc="-45" dirty="0">
                <a:solidFill>
                  <a:srgbClr val="04182D"/>
                </a:solidFill>
                <a:latin typeface="Tahoma"/>
                <a:cs typeface="Tahoma"/>
              </a:rPr>
              <a:t> </a:t>
            </a:r>
            <a:r>
              <a:rPr sz="2550" spc="114" dirty="0">
                <a:solidFill>
                  <a:srgbClr val="04182D"/>
                </a:solidFill>
                <a:latin typeface="Tahoma"/>
                <a:cs typeface="Tahoma"/>
              </a:rPr>
              <a:t>cosine</a:t>
            </a:r>
            <a:r>
              <a:rPr sz="2550" spc="-45" dirty="0">
                <a:solidFill>
                  <a:srgbClr val="04182D"/>
                </a:solidFill>
                <a:latin typeface="Tahoma"/>
                <a:cs typeface="Tahoma"/>
              </a:rPr>
              <a:t> </a:t>
            </a:r>
            <a:r>
              <a:rPr sz="2550" spc="105" dirty="0">
                <a:solidFill>
                  <a:srgbClr val="04182D"/>
                </a:solidFill>
                <a:latin typeface="Tahoma"/>
                <a:cs typeface="Tahoma"/>
              </a:rPr>
              <a:t>distances</a:t>
            </a:r>
            <a:endParaRPr sz="2550">
              <a:latin typeface="Tahoma"/>
              <a:cs typeface="Tahoma"/>
            </a:endParaRPr>
          </a:p>
          <a:p>
            <a:pPr marL="462915" indent="-450215">
              <a:lnSpc>
                <a:spcPct val="100000"/>
              </a:lnSpc>
              <a:spcBef>
                <a:spcPts val="2095"/>
              </a:spcBef>
              <a:buAutoNum type="arabicPeriod"/>
              <a:tabLst>
                <a:tab pos="462915" algn="l"/>
              </a:tabLst>
            </a:pPr>
            <a:r>
              <a:rPr sz="2550" spc="110" dirty="0">
                <a:solidFill>
                  <a:srgbClr val="04182D"/>
                </a:solidFill>
                <a:latin typeface="Tahoma"/>
                <a:cs typeface="Tahoma"/>
              </a:rPr>
              <a:t>Assign</a:t>
            </a:r>
            <a:r>
              <a:rPr sz="2550" spc="-35" dirty="0">
                <a:solidFill>
                  <a:srgbClr val="04182D"/>
                </a:solidFill>
                <a:latin typeface="Tahoma"/>
                <a:cs typeface="Tahoma"/>
              </a:rPr>
              <a:t> </a:t>
            </a:r>
            <a:r>
              <a:rPr sz="2550" spc="95" dirty="0">
                <a:solidFill>
                  <a:srgbClr val="04182D"/>
                </a:solidFill>
                <a:latin typeface="Tahoma"/>
                <a:cs typeface="Tahoma"/>
              </a:rPr>
              <a:t>the</a:t>
            </a:r>
            <a:r>
              <a:rPr sz="2550" spc="-35" dirty="0">
                <a:solidFill>
                  <a:srgbClr val="04182D"/>
                </a:solidFill>
                <a:latin typeface="Tahoma"/>
                <a:cs typeface="Tahoma"/>
              </a:rPr>
              <a:t> </a:t>
            </a:r>
            <a:r>
              <a:rPr sz="2550" spc="100" dirty="0">
                <a:solidFill>
                  <a:srgbClr val="04182D"/>
                </a:solidFill>
                <a:latin typeface="Tahoma"/>
                <a:cs typeface="Tahoma"/>
              </a:rPr>
              <a:t>most</a:t>
            </a:r>
            <a:r>
              <a:rPr sz="2550" spc="-35" dirty="0">
                <a:solidFill>
                  <a:srgbClr val="04182D"/>
                </a:solidFill>
                <a:latin typeface="Tahoma"/>
                <a:cs typeface="Tahoma"/>
              </a:rPr>
              <a:t> </a:t>
            </a:r>
            <a:r>
              <a:rPr sz="2550" spc="80" dirty="0">
                <a:solidFill>
                  <a:srgbClr val="04182D"/>
                </a:solidFill>
                <a:latin typeface="Tahoma"/>
                <a:cs typeface="Tahoma"/>
              </a:rPr>
              <a:t>similar</a:t>
            </a:r>
            <a:r>
              <a:rPr sz="2550" spc="-35" dirty="0">
                <a:solidFill>
                  <a:srgbClr val="04182D"/>
                </a:solidFill>
                <a:latin typeface="Tahoma"/>
                <a:cs typeface="Tahoma"/>
              </a:rPr>
              <a:t> </a:t>
            </a:r>
            <a:r>
              <a:rPr sz="2550" spc="100" dirty="0">
                <a:solidFill>
                  <a:srgbClr val="04182D"/>
                </a:solidFill>
                <a:latin typeface="Tahoma"/>
                <a:cs typeface="Tahoma"/>
              </a:rPr>
              <a:t>label</a:t>
            </a:r>
            <a:endParaRPr sz="2550">
              <a:latin typeface="Tahoma"/>
              <a:cs typeface="Tahoma"/>
            </a:endParaRPr>
          </a:p>
        </p:txBody>
      </p:sp>
      <p:pic>
        <p:nvPicPr>
          <p:cNvPr id="6" name="object 6"/>
          <p:cNvPicPr/>
          <p:nvPr/>
        </p:nvPicPr>
        <p:blipFill>
          <a:blip r:embed="rId4" cstate="print"/>
          <a:stretch>
            <a:fillRect/>
          </a:stretch>
        </p:blipFill>
        <p:spPr>
          <a:xfrm>
            <a:off x="8358832" y="1790805"/>
            <a:ext cx="5998090" cy="42756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04" dirty="0"/>
              <a:t>Embedding</a:t>
            </a:r>
            <a:r>
              <a:rPr spc="-110" dirty="0"/>
              <a:t> </a:t>
            </a:r>
            <a:r>
              <a:rPr spc="-155" dirty="0"/>
              <a:t>class</a:t>
            </a:r>
            <a:r>
              <a:rPr spc="-105" dirty="0"/>
              <a:t> </a:t>
            </a:r>
            <a:r>
              <a:rPr spc="-185" dirty="0"/>
              <a:t>descriptions</a:t>
            </a:r>
          </a:p>
        </p:txBody>
      </p:sp>
      <p:grpSp>
        <p:nvGrpSpPr>
          <p:cNvPr id="3" name="object 3"/>
          <p:cNvGrpSpPr/>
          <p:nvPr/>
        </p:nvGrpSpPr>
        <p:grpSpPr>
          <a:xfrm>
            <a:off x="491289" y="1166788"/>
            <a:ext cx="14575155" cy="4749165"/>
            <a:chOff x="491289" y="1166788"/>
            <a:chExt cx="14575155" cy="4749165"/>
          </a:xfrm>
        </p:grpSpPr>
        <p:sp>
          <p:nvSpPr>
            <p:cNvPr id="4" name="object 4"/>
            <p:cNvSpPr/>
            <p:nvPr/>
          </p:nvSpPr>
          <p:spPr>
            <a:xfrm>
              <a:off x="491289" y="1166788"/>
              <a:ext cx="14575155" cy="4749165"/>
            </a:xfrm>
            <a:custGeom>
              <a:avLst/>
              <a:gdLst/>
              <a:ahLst/>
              <a:cxnLst/>
              <a:rect l="l" t="t" r="r" b="b"/>
              <a:pathLst>
                <a:path w="14575155" h="4749165">
                  <a:moveTo>
                    <a:pt x="14498413" y="4749130"/>
                  </a:moveTo>
                  <a:lnTo>
                    <a:pt x="76505" y="4749130"/>
                  </a:lnTo>
                  <a:lnTo>
                    <a:pt x="71180" y="4748606"/>
                  </a:lnTo>
                  <a:lnTo>
                    <a:pt x="31920" y="4732343"/>
                  </a:lnTo>
                  <a:lnTo>
                    <a:pt x="4175" y="4693616"/>
                  </a:lnTo>
                  <a:lnTo>
                    <a:pt x="0" y="4672625"/>
                  </a:lnTo>
                  <a:lnTo>
                    <a:pt x="0" y="4667249"/>
                  </a:lnTo>
                  <a:lnTo>
                    <a:pt x="0" y="76505"/>
                  </a:lnTo>
                  <a:lnTo>
                    <a:pt x="16786" y="31920"/>
                  </a:lnTo>
                  <a:lnTo>
                    <a:pt x="55513" y="4175"/>
                  </a:lnTo>
                  <a:lnTo>
                    <a:pt x="76505" y="0"/>
                  </a:lnTo>
                  <a:lnTo>
                    <a:pt x="14498413" y="0"/>
                  </a:lnTo>
                  <a:lnTo>
                    <a:pt x="14542998" y="16786"/>
                  </a:lnTo>
                  <a:lnTo>
                    <a:pt x="14570742" y="55513"/>
                  </a:lnTo>
                  <a:lnTo>
                    <a:pt x="14574918" y="76505"/>
                  </a:lnTo>
                  <a:lnTo>
                    <a:pt x="14574918" y="4672625"/>
                  </a:lnTo>
                  <a:lnTo>
                    <a:pt x="14558132" y="4717210"/>
                  </a:lnTo>
                  <a:lnTo>
                    <a:pt x="14519404" y="4744954"/>
                  </a:lnTo>
                  <a:lnTo>
                    <a:pt x="14503737" y="4748606"/>
                  </a:lnTo>
                  <a:lnTo>
                    <a:pt x="14498413" y="4749130"/>
                  </a:lnTo>
                  <a:close/>
                </a:path>
              </a:pathLst>
            </a:custGeom>
            <a:solidFill>
              <a:srgbClr val="F6F2EB"/>
            </a:solidFill>
          </p:spPr>
          <p:txBody>
            <a:bodyPr wrap="square" lIns="0" tIns="0" rIns="0" bIns="0" rtlCol="0"/>
            <a:lstStyle/>
            <a:p>
              <a:endParaRPr/>
            </a:p>
          </p:txBody>
        </p:sp>
        <p:sp>
          <p:nvSpPr>
            <p:cNvPr id="5" name="object 5"/>
            <p:cNvSpPr/>
            <p:nvPr/>
          </p:nvSpPr>
          <p:spPr>
            <a:xfrm>
              <a:off x="7034072" y="4886477"/>
              <a:ext cx="2032000" cy="234315"/>
            </a:xfrm>
            <a:custGeom>
              <a:avLst/>
              <a:gdLst/>
              <a:ahLst/>
              <a:cxnLst/>
              <a:rect l="l" t="t" r="r" b="b"/>
              <a:pathLst>
                <a:path w="2032000" h="234314">
                  <a:moveTo>
                    <a:pt x="147980" y="10007"/>
                  </a:moveTo>
                  <a:lnTo>
                    <a:pt x="93332" y="10007"/>
                  </a:lnTo>
                  <a:lnTo>
                    <a:pt x="83096" y="10782"/>
                  </a:lnTo>
                  <a:lnTo>
                    <a:pt x="49060" y="36728"/>
                  </a:lnTo>
                  <a:lnTo>
                    <a:pt x="45834" y="55486"/>
                  </a:lnTo>
                  <a:lnTo>
                    <a:pt x="45834" y="64719"/>
                  </a:lnTo>
                  <a:lnTo>
                    <a:pt x="0" y="64719"/>
                  </a:lnTo>
                  <a:lnTo>
                    <a:pt x="0" y="100126"/>
                  </a:lnTo>
                  <a:lnTo>
                    <a:pt x="45834" y="100126"/>
                  </a:lnTo>
                  <a:lnTo>
                    <a:pt x="45834" y="231101"/>
                  </a:lnTo>
                  <a:lnTo>
                    <a:pt x="83540" y="231101"/>
                  </a:lnTo>
                  <a:lnTo>
                    <a:pt x="83540" y="100126"/>
                  </a:lnTo>
                  <a:lnTo>
                    <a:pt x="147980" y="100126"/>
                  </a:lnTo>
                  <a:lnTo>
                    <a:pt x="147980" y="64719"/>
                  </a:lnTo>
                  <a:lnTo>
                    <a:pt x="83540" y="64719"/>
                  </a:lnTo>
                  <a:lnTo>
                    <a:pt x="83540" y="51892"/>
                  </a:lnTo>
                  <a:lnTo>
                    <a:pt x="84328" y="49441"/>
                  </a:lnTo>
                  <a:lnTo>
                    <a:pt x="87553" y="46228"/>
                  </a:lnTo>
                  <a:lnTo>
                    <a:pt x="90030" y="45415"/>
                  </a:lnTo>
                  <a:lnTo>
                    <a:pt x="147980" y="45415"/>
                  </a:lnTo>
                  <a:lnTo>
                    <a:pt x="147980" y="10007"/>
                  </a:lnTo>
                  <a:close/>
                </a:path>
                <a:path w="2032000" h="234314">
                  <a:moveTo>
                    <a:pt x="313359" y="124548"/>
                  </a:moveTo>
                  <a:lnTo>
                    <a:pt x="303174" y="86156"/>
                  </a:lnTo>
                  <a:lnTo>
                    <a:pt x="275717" y="63957"/>
                  </a:lnTo>
                  <a:lnTo>
                    <a:pt x="275717" y="114376"/>
                  </a:lnTo>
                  <a:lnTo>
                    <a:pt x="275717" y="178295"/>
                  </a:lnTo>
                  <a:lnTo>
                    <a:pt x="273240" y="186143"/>
                  </a:lnTo>
                  <a:lnTo>
                    <a:pt x="263398" y="196545"/>
                  </a:lnTo>
                  <a:lnTo>
                    <a:pt x="256184" y="199123"/>
                  </a:lnTo>
                  <a:lnTo>
                    <a:pt x="237109" y="199123"/>
                  </a:lnTo>
                  <a:lnTo>
                    <a:pt x="229882" y="196545"/>
                  </a:lnTo>
                  <a:lnTo>
                    <a:pt x="220091" y="186143"/>
                  </a:lnTo>
                  <a:lnTo>
                    <a:pt x="217639" y="178295"/>
                  </a:lnTo>
                  <a:lnTo>
                    <a:pt x="217639" y="114376"/>
                  </a:lnTo>
                  <a:lnTo>
                    <a:pt x="220091" y="106565"/>
                  </a:lnTo>
                  <a:lnTo>
                    <a:pt x="229882" y="96164"/>
                  </a:lnTo>
                  <a:lnTo>
                    <a:pt x="237109" y="93548"/>
                  </a:lnTo>
                  <a:lnTo>
                    <a:pt x="256184" y="93548"/>
                  </a:lnTo>
                  <a:lnTo>
                    <a:pt x="263398" y="96164"/>
                  </a:lnTo>
                  <a:lnTo>
                    <a:pt x="268300" y="101384"/>
                  </a:lnTo>
                  <a:lnTo>
                    <a:pt x="273240" y="106565"/>
                  </a:lnTo>
                  <a:lnTo>
                    <a:pt x="275717" y="63957"/>
                  </a:lnTo>
                  <a:lnTo>
                    <a:pt x="246672" y="58699"/>
                  </a:lnTo>
                  <a:lnTo>
                    <a:pt x="232168" y="59817"/>
                  </a:lnTo>
                  <a:lnTo>
                    <a:pt x="190093" y="86144"/>
                  </a:lnTo>
                  <a:lnTo>
                    <a:pt x="179946" y="124548"/>
                  </a:lnTo>
                  <a:lnTo>
                    <a:pt x="179920" y="167855"/>
                  </a:lnTo>
                  <a:lnTo>
                    <a:pt x="181051" y="182346"/>
                  </a:lnTo>
                  <a:lnTo>
                    <a:pt x="207822" y="223977"/>
                  </a:lnTo>
                  <a:lnTo>
                    <a:pt x="246672" y="233972"/>
                  </a:lnTo>
                  <a:lnTo>
                    <a:pt x="261150" y="232867"/>
                  </a:lnTo>
                  <a:lnTo>
                    <a:pt x="303161" y="206514"/>
                  </a:lnTo>
                  <a:lnTo>
                    <a:pt x="313359" y="167855"/>
                  </a:lnTo>
                  <a:lnTo>
                    <a:pt x="313359" y="124548"/>
                  </a:lnTo>
                  <a:close/>
                </a:path>
                <a:path w="2032000" h="234314">
                  <a:moveTo>
                    <a:pt x="491604" y="122580"/>
                  </a:moveTo>
                  <a:lnTo>
                    <a:pt x="482358" y="85559"/>
                  </a:lnTo>
                  <a:lnTo>
                    <a:pt x="444271" y="59791"/>
                  </a:lnTo>
                  <a:lnTo>
                    <a:pt x="431215" y="58699"/>
                  </a:lnTo>
                  <a:lnTo>
                    <a:pt x="414223" y="61010"/>
                  </a:lnTo>
                  <a:lnTo>
                    <a:pt x="401624" y="67945"/>
                  </a:lnTo>
                  <a:lnTo>
                    <a:pt x="393433" y="79489"/>
                  </a:lnTo>
                  <a:lnTo>
                    <a:pt x="389661" y="95643"/>
                  </a:lnTo>
                  <a:lnTo>
                    <a:pt x="395605" y="61569"/>
                  </a:lnTo>
                  <a:lnTo>
                    <a:pt x="358521" y="61569"/>
                  </a:lnTo>
                  <a:lnTo>
                    <a:pt x="358521" y="231101"/>
                  </a:lnTo>
                  <a:lnTo>
                    <a:pt x="396163" y="231101"/>
                  </a:lnTo>
                  <a:lnTo>
                    <a:pt x="396227" y="114147"/>
                  </a:lnTo>
                  <a:lnTo>
                    <a:pt x="398703" y="106299"/>
                  </a:lnTo>
                  <a:lnTo>
                    <a:pt x="408508" y="95643"/>
                  </a:lnTo>
                  <a:lnTo>
                    <a:pt x="408927" y="95199"/>
                  </a:lnTo>
                  <a:lnTo>
                    <a:pt x="416064" y="92430"/>
                  </a:lnTo>
                  <a:lnTo>
                    <a:pt x="434530" y="92430"/>
                  </a:lnTo>
                  <a:lnTo>
                    <a:pt x="441642" y="95161"/>
                  </a:lnTo>
                  <a:lnTo>
                    <a:pt x="446544" y="100609"/>
                  </a:lnTo>
                  <a:lnTo>
                    <a:pt x="451485" y="106070"/>
                  </a:lnTo>
                  <a:lnTo>
                    <a:pt x="453961" y="114147"/>
                  </a:lnTo>
                  <a:lnTo>
                    <a:pt x="453961" y="137972"/>
                  </a:lnTo>
                  <a:lnTo>
                    <a:pt x="491604" y="137972"/>
                  </a:lnTo>
                  <a:lnTo>
                    <a:pt x="491604" y="122580"/>
                  </a:lnTo>
                  <a:close/>
                </a:path>
                <a:path w="2032000" h="234314">
                  <a:moveTo>
                    <a:pt x="1824215" y="16510"/>
                  </a:moveTo>
                  <a:lnTo>
                    <a:pt x="1821903" y="10922"/>
                  </a:lnTo>
                  <a:lnTo>
                    <a:pt x="1817281" y="6578"/>
                  </a:lnTo>
                  <a:lnTo>
                    <a:pt x="1812671" y="2197"/>
                  </a:lnTo>
                  <a:lnTo>
                    <a:pt x="1806790" y="0"/>
                  </a:lnTo>
                  <a:lnTo>
                    <a:pt x="1786775" y="0"/>
                  </a:lnTo>
                  <a:lnTo>
                    <a:pt x="1780908" y="2197"/>
                  </a:lnTo>
                  <a:lnTo>
                    <a:pt x="1776285" y="6578"/>
                  </a:lnTo>
                  <a:lnTo>
                    <a:pt x="1771662" y="10922"/>
                  </a:lnTo>
                  <a:lnTo>
                    <a:pt x="1769364" y="16510"/>
                  </a:lnTo>
                  <a:lnTo>
                    <a:pt x="1769376" y="30314"/>
                  </a:lnTo>
                  <a:lnTo>
                    <a:pt x="1771624" y="35826"/>
                  </a:lnTo>
                  <a:lnTo>
                    <a:pt x="1776145" y="40017"/>
                  </a:lnTo>
                  <a:lnTo>
                    <a:pt x="1780717" y="44170"/>
                  </a:lnTo>
                  <a:lnTo>
                    <a:pt x="1786636" y="46253"/>
                  </a:lnTo>
                  <a:lnTo>
                    <a:pt x="1806702" y="46253"/>
                  </a:lnTo>
                  <a:lnTo>
                    <a:pt x="1812556" y="44170"/>
                  </a:lnTo>
                  <a:lnTo>
                    <a:pt x="1821878" y="35877"/>
                  </a:lnTo>
                  <a:lnTo>
                    <a:pt x="1824215" y="30314"/>
                  </a:lnTo>
                  <a:lnTo>
                    <a:pt x="1824215" y="16510"/>
                  </a:lnTo>
                  <a:close/>
                </a:path>
                <a:path w="2032000" h="234314">
                  <a:moveTo>
                    <a:pt x="1871510" y="195694"/>
                  </a:moveTo>
                  <a:lnTo>
                    <a:pt x="1818474" y="195694"/>
                  </a:lnTo>
                  <a:lnTo>
                    <a:pt x="1818474" y="61569"/>
                  </a:lnTo>
                  <a:lnTo>
                    <a:pt x="1732064" y="61569"/>
                  </a:lnTo>
                  <a:lnTo>
                    <a:pt x="1732064" y="96977"/>
                  </a:lnTo>
                  <a:lnTo>
                    <a:pt x="1780768" y="96977"/>
                  </a:lnTo>
                  <a:lnTo>
                    <a:pt x="1780768" y="195694"/>
                  </a:lnTo>
                  <a:lnTo>
                    <a:pt x="1724926" y="195694"/>
                  </a:lnTo>
                  <a:lnTo>
                    <a:pt x="1724926" y="231101"/>
                  </a:lnTo>
                  <a:lnTo>
                    <a:pt x="1871510" y="231101"/>
                  </a:lnTo>
                  <a:lnTo>
                    <a:pt x="1871510" y="195694"/>
                  </a:lnTo>
                  <a:close/>
                </a:path>
                <a:path w="2032000" h="234314">
                  <a:moveTo>
                    <a:pt x="2031987" y="119087"/>
                  </a:moveTo>
                  <a:lnTo>
                    <a:pt x="2031009" y="106121"/>
                  </a:lnTo>
                  <a:lnTo>
                    <a:pt x="2028050" y="94488"/>
                  </a:lnTo>
                  <a:lnTo>
                    <a:pt x="2027059" y="92430"/>
                  </a:lnTo>
                  <a:lnTo>
                    <a:pt x="2023135" y="84213"/>
                  </a:lnTo>
                  <a:lnTo>
                    <a:pt x="1986686" y="59740"/>
                  </a:lnTo>
                  <a:lnTo>
                    <a:pt x="1974189" y="58699"/>
                  </a:lnTo>
                  <a:lnTo>
                    <a:pt x="1964613" y="59334"/>
                  </a:lnTo>
                  <a:lnTo>
                    <a:pt x="1935924" y="74472"/>
                  </a:lnTo>
                  <a:lnTo>
                    <a:pt x="1937956" y="61569"/>
                  </a:lnTo>
                  <a:lnTo>
                    <a:pt x="1900313" y="61569"/>
                  </a:lnTo>
                  <a:lnTo>
                    <a:pt x="1900313" y="231101"/>
                  </a:lnTo>
                  <a:lnTo>
                    <a:pt x="1937956" y="231101"/>
                  </a:lnTo>
                  <a:lnTo>
                    <a:pt x="1937956" y="114325"/>
                  </a:lnTo>
                  <a:lnTo>
                    <a:pt x="1940471" y="106299"/>
                  </a:lnTo>
                  <a:lnTo>
                    <a:pt x="1948688" y="97256"/>
                  </a:lnTo>
                  <a:lnTo>
                    <a:pt x="1950542" y="95199"/>
                  </a:lnTo>
                  <a:lnTo>
                    <a:pt x="1957616" y="92430"/>
                  </a:lnTo>
                  <a:lnTo>
                    <a:pt x="1975332" y="92430"/>
                  </a:lnTo>
                  <a:lnTo>
                    <a:pt x="1982076" y="94996"/>
                  </a:lnTo>
                  <a:lnTo>
                    <a:pt x="1986927" y="100126"/>
                  </a:lnTo>
                  <a:lnTo>
                    <a:pt x="1991829" y="105206"/>
                  </a:lnTo>
                  <a:lnTo>
                    <a:pt x="1994281" y="112483"/>
                  </a:lnTo>
                  <a:lnTo>
                    <a:pt x="1994281" y="231101"/>
                  </a:lnTo>
                  <a:lnTo>
                    <a:pt x="2031987" y="231101"/>
                  </a:lnTo>
                  <a:lnTo>
                    <a:pt x="2031987" y="119087"/>
                  </a:lnTo>
                  <a:close/>
                </a:path>
              </a:pathLst>
            </a:custGeom>
            <a:solidFill>
              <a:srgbClr val="007BB5"/>
            </a:solidFill>
          </p:spPr>
          <p:txBody>
            <a:bodyPr wrap="square" lIns="0" tIns="0" rIns="0" bIns="0" rtlCol="0"/>
            <a:lstStyle/>
            <a:p>
              <a:endParaRPr/>
            </a:p>
          </p:txBody>
        </p:sp>
      </p:grpSp>
      <p:sp>
        <p:nvSpPr>
          <p:cNvPr id="6" name="object 6"/>
          <p:cNvSpPr txBox="1"/>
          <p:nvPr/>
        </p:nvSpPr>
        <p:spPr>
          <a:xfrm>
            <a:off x="642352" y="1231876"/>
            <a:ext cx="9825990" cy="4447540"/>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04182D"/>
                </a:solidFill>
                <a:latin typeface="Courier New"/>
                <a:cs typeface="Courier New"/>
              </a:rPr>
              <a:t>topics = </a:t>
            </a:r>
            <a:r>
              <a:rPr sz="2250" spc="-50" dirty="0">
                <a:solidFill>
                  <a:srgbClr val="04182D"/>
                </a:solidFill>
                <a:latin typeface="Courier New"/>
                <a:cs typeface="Courier New"/>
              </a:rPr>
              <a:t>[</a:t>
            </a:r>
            <a:endParaRPr sz="2250">
              <a:latin typeface="Courier New"/>
              <a:cs typeface="Courier New"/>
            </a:endParaRPr>
          </a:p>
          <a:p>
            <a:pPr marL="356235">
              <a:lnSpc>
                <a:spcPct val="100000"/>
              </a:lnSpc>
              <a:spcBef>
                <a:spcPts val="1170"/>
              </a:spcBef>
            </a:pPr>
            <a:r>
              <a:rPr sz="2250" dirty="0">
                <a:solidFill>
                  <a:srgbClr val="04182D"/>
                </a:solidFill>
                <a:latin typeface="Courier New"/>
                <a:cs typeface="Courier New"/>
              </a:rPr>
              <a:t>{</a:t>
            </a:r>
            <a:r>
              <a:rPr sz="2250" dirty="0">
                <a:solidFill>
                  <a:srgbClr val="BE2F72"/>
                </a:solidFill>
                <a:latin typeface="Courier New"/>
                <a:cs typeface="Courier New"/>
              </a:rPr>
              <a:t>'label'</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spc="-10" dirty="0">
                <a:solidFill>
                  <a:srgbClr val="BE2F72"/>
                </a:solidFill>
                <a:latin typeface="Courier New"/>
                <a:cs typeface="Courier New"/>
              </a:rPr>
              <a:t>'Tech'</a:t>
            </a:r>
            <a:r>
              <a:rPr sz="2250" spc="-10" dirty="0">
                <a:solidFill>
                  <a:srgbClr val="04182D"/>
                </a:solidFill>
                <a:latin typeface="Courier New"/>
                <a:cs typeface="Courier New"/>
              </a:rPr>
              <a:t>},</a:t>
            </a:r>
            <a:endParaRPr sz="2250">
              <a:latin typeface="Courier New"/>
              <a:cs typeface="Courier New"/>
            </a:endParaRPr>
          </a:p>
          <a:p>
            <a:pPr marL="356235">
              <a:lnSpc>
                <a:spcPct val="100000"/>
              </a:lnSpc>
              <a:spcBef>
                <a:spcPts val="1165"/>
              </a:spcBef>
            </a:pPr>
            <a:r>
              <a:rPr sz="2250" dirty="0">
                <a:solidFill>
                  <a:srgbClr val="04182D"/>
                </a:solidFill>
                <a:latin typeface="Courier New"/>
                <a:cs typeface="Courier New"/>
              </a:rPr>
              <a:t>{</a:t>
            </a:r>
            <a:r>
              <a:rPr sz="2250" dirty="0">
                <a:solidFill>
                  <a:srgbClr val="BE2F72"/>
                </a:solidFill>
                <a:latin typeface="Courier New"/>
                <a:cs typeface="Courier New"/>
              </a:rPr>
              <a:t>'label'</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spc="-10" dirty="0">
                <a:solidFill>
                  <a:srgbClr val="BE2F72"/>
                </a:solidFill>
                <a:latin typeface="Courier New"/>
                <a:cs typeface="Courier New"/>
              </a:rPr>
              <a:t>'Science'</a:t>
            </a:r>
            <a:r>
              <a:rPr sz="2250" spc="-10" dirty="0">
                <a:solidFill>
                  <a:srgbClr val="04182D"/>
                </a:solidFill>
                <a:latin typeface="Courier New"/>
                <a:cs typeface="Courier New"/>
              </a:rPr>
              <a:t>},</a:t>
            </a:r>
            <a:endParaRPr sz="2250">
              <a:latin typeface="Courier New"/>
              <a:cs typeface="Courier New"/>
            </a:endParaRPr>
          </a:p>
          <a:p>
            <a:pPr marL="356235">
              <a:lnSpc>
                <a:spcPct val="100000"/>
              </a:lnSpc>
              <a:spcBef>
                <a:spcPts val="1170"/>
              </a:spcBef>
            </a:pPr>
            <a:r>
              <a:rPr sz="2250" dirty="0">
                <a:solidFill>
                  <a:srgbClr val="04182D"/>
                </a:solidFill>
                <a:latin typeface="Courier New"/>
                <a:cs typeface="Courier New"/>
              </a:rPr>
              <a:t>{</a:t>
            </a:r>
            <a:r>
              <a:rPr sz="2250" dirty="0">
                <a:solidFill>
                  <a:srgbClr val="BE2F72"/>
                </a:solidFill>
                <a:latin typeface="Courier New"/>
                <a:cs typeface="Courier New"/>
              </a:rPr>
              <a:t>'label'</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spc="-10" dirty="0">
                <a:solidFill>
                  <a:srgbClr val="BE2F72"/>
                </a:solidFill>
                <a:latin typeface="Courier New"/>
                <a:cs typeface="Courier New"/>
              </a:rPr>
              <a:t>'Sport'</a:t>
            </a:r>
            <a:r>
              <a:rPr sz="2250" spc="-10" dirty="0">
                <a:solidFill>
                  <a:srgbClr val="04182D"/>
                </a:solidFill>
                <a:latin typeface="Courier New"/>
                <a:cs typeface="Courier New"/>
              </a:rPr>
              <a:t>},</a:t>
            </a:r>
            <a:endParaRPr sz="2250">
              <a:latin typeface="Courier New"/>
              <a:cs typeface="Courier New"/>
            </a:endParaRPr>
          </a:p>
          <a:p>
            <a:pPr marL="356235">
              <a:lnSpc>
                <a:spcPct val="100000"/>
              </a:lnSpc>
              <a:spcBef>
                <a:spcPts val="1170"/>
              </a:spcBef>
            </a:pPr>
            <a:r>
              <a:rPr sz="2250" dirty="0">
                <a:solidFill>
                  <a:srgbClr val="04182D"/>
                </a:solidFill>
                <a:latin typeface="Courier New"/>
                <a:cs typeface="Courier New"/>
              </a:rPr>
              <a:t>{</a:t>
            </a:r>
            <a:r>
              <a:rPr sz="2250" dirty="0">
                <a:solidFill>
                  <a:srgbClr val="BE2F72"/>
                </a:solidFill>
                <a:latin typeface="Courier New"/>
                <a:cs typeface="Courier New"/>
              </a:rPr>
              <a:t>'label'</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spc="-10" dirty="0">
                <a:solidFill>
                  <a:srgbClr val="BE2F72"/>
                </a:solidFill>
                <a:latin typeface="Courier New"/>
                <a:cs typeface="Courier New"/>
              </a:rPr>
              <a:t>'Business'</a:t>
            </a:r>
            <a:r>
              <a:rPr sz="2250" spc="-10" dirty="0">
                <a:solidFill>
                  <a:srgbClr val="04182D"/>
                </a:solidFill>
                <a:latin typeface="Courier New"/>
                <a:cs typeface="Courier New"/>
              </a:rPr>
              <a:t>},</a:t>
            </a:r>
            <a:endParaRPr sz="2250">
              <a:latin typeface="Courier New"/>
              <a:cs typeface="Courier New"/>
            </a:endParaRPr>
          </a:p>
          <a:p>
            <a:pPr marL="12700">
              <a:lnSpc>
                <a:spcPct val="100000"/>
              </a:lnSpc>
              <a:spcBef>
                <a:spcPts val="1170"/>
              </a:spcBef>
            </a:pPr>
            <a:r>
              <a:rPr sz="2250" spc="-50" dirty="0">
                <a:solidFill>
                  <a:srgbClr val="04182D"/>
                </a:solidFill>
                <a:latin typeface="Courier New"/>
                <a:cs typeface="Courier New"/>
              </a:rPr>
              <a:t>]</a:t>
            </a:r>
            <a:endParaRPr sz="2250">
              <a:latin typeface="Courier New"/>
              <a:cs typeface="Courier New"/>
            </a:endParaRPr>
          </a:p>
          <a:p>
            <a:pPr>
              <a:lnSpc>
                <a:spcPct val="100000"/>
              </a:lnSpc>
              <a:spcBef>
                <a:spcPts val="1315"/>
              </a:spcBef>
            </a:pPr>
            <a:endParaRPr sz="2250">
              <a:latin typeface="Courier New"/>
              <a:cs typeface="Courier New"/>
            </a:endParaRPr>
          </a:p>
          <a:p>
            <a:pPr marL="12700" marR="5080">
              <a:lnSpc>
                <a:spcPct val="143300"/>
              </a:lnSpc>
              <a:tabLst>
                <a:tab pos="7061834" algn="l"/>
                <a:tab pos="8609330" algn="l"/>
              </a:tabLst>
            </a:pPr>
            <a:r>
              <a:rPr sz="2250" dirty="0">
                <a:solidFill>
                  <a:srgbClr val="04182D"/>
                </a:solidFill>
                <a:latin typeface="Courier New"/>
                <a:cs typeface="Courier New"/>
              </a:rPr>
              <a:t>class_descriptions</a:t>
            </a:r>
            <a:r>
              <a:rPr sz="2250" spc="-10" dirty="0">
                <a:solidFill>
                  <a:srgbClr val="04182D"/>
                </a:solidFill>
                <a:latin typeface="Courier New"/>
                <a:cs typeface="Courier New"/>
              </a:rPr>
              <a:t> </a:t>
            </a:r>
            <a:r>
              <a:rPr sz="2250" dirty="0">
                <a:solidFill>
                  <a:srgbClr val="04182D"/>
                </a:solidFill>
                <a:latin typeface="Courier New"/>
                <a:cs typeface="Courier New"/>
              </a:rPr>
              <a:t>= </a:t>
            </a:r>
            <a:r>
              <a:rPr sz="2250" spc="-10" dirty="0">
                <a:solidFill>
                  <a:srgbClr val="04182D"/>
                </a:solidFill>
                <a:latin typeface="Courier New"/>
                <a:cs typeface="Courier New"/>
              </a:rPr>
              <a:t>[topic[</a:t>
            </a:r>
            <a:r>
              <a:rPr sz="2250" spc="-10" dirty="0">
                <a:solidFill>
                  <a:srgbClr val="BE2F72"/>
                </a:solidFill>
                <a:latin typeface="Courier New"/>
                <a:cs typeface="Courier New"/>
              </a:rPr>
              <a:t>'label'</a:t>
            </a:r>
            <a:r>
              <a:rPr sz="2250" spc="-10" dirty="0">
                <a:solidFill>
                  <a:srgbClr val="04182D"/>
                </a:solidFill>
                <a:latin typeface="Courier New"/>
                <a:cs typeface="Courier New"/>
              </a:rPr>
              <a:t>]</a:t>
            </a:r>
            <a:r>
              <a:rPr sz="2250" dirty="0">
                <a:solidFill>
                  <a:srgbClr val="04182D"/>
                </a:solidFill>
                <a:latin typeface="Courier New"/>
                <a:cs typeface="Courier New"/>
              </a:rPr>
              <a:t>	</a:t>
            </a:r>
            <a:r>
              <a:rPr sz="2250" spc="-10" dirty="0">
                <a:solidFill>
                  <a:srgbClr val="04182D"/>
                </a:solidFill>
                <a:latin typeface="Courier New"/>
                <a:cs typeface="Courier New"/>
              </a:rPr>
              <a:t>topic</a:t>
            </a:r>
            <a:r>
              <a:rPr sz="2250" dirty="0">
                <a:solidFill>
                  <a:srgbClr val="04182D"/>
                </a:solidFill>
                <a:latin typeface="Courier New"/>
                <a:cs typeface="Courier New"/>
              </a:rPr>
              <a:t>	</a:t>
            </a:r>
            <a:r>
              <a:rPr sz="2250" spc="-10" dirty="0">
                <a:solidFill>
                  <a:srgbClr val="04182D"/>
                </a:solidFill>
                <a:latin typeface="Courier New"/>
                <a:cs typeface="Courier New"/>
              </a:rPr>
              <a:t>topics] </a:t>
            </a:r>
            <a:r>
              <a:rPr sz="2250" dirty="0">
                <a:solidFill>
                  <a:srgbClr val="04182D"/>
                </a:solidFill>
                <a:latin typeface="Courier New"/>
                <a:cs typeface="Courier New"/>
              </a:rPr>
              <a:t>class_embeddings = </a:t>
            </a:r>
            <a:r>
              <a:rPr sz="2250" spc="-10" dirty="0">
                <a:solidFill>
                  <a:srgbClr val="04182D"/>
                </a:solidFill>
                <a:latin typeface="Courier New"/>
                <a:cs typeface="Courier New"/>
              </a:rPr>
              <a:t>create_embeddings(class_descriptions)</a:t>
            </a:r>
            <a:endParaRPr sz="2250">
              <a:latin typeface="Courier New"/>
              <a:cs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04" dirty="0"/>
              <a:t>Embedding</a:t>
            </a:r>
            <a:r>
              <a:rPr spc="-130" dirty="0"/>
              <a:t> </a:t>
            </a:r>
            <a:r>
              <a:rPr spc="-254" dirty="0"/>
              <a:t>item</a:t>
            </a:r>
            <a:r>
              <a:rPr spc="-130" dirty="0"/>
              <a:t> </a:t>
            </a:r>
            <a:r>
              <a:rPr spc="-215" dirty="0"/>
              <a:t>to</a:t>
            </a:r>
            <a:r>
              <a:rPr spc="-130" dirty="0"/>
              <a:t> </a:t>
            </a:r>
            <a:r>
              <a:rPr spc="-90" dirty="0"/>
              <a:t>classify</a:t>
            </a:r>
          </a:p>
        </p:txBody>
      </p:sp>
      <p:grpSp>
        <p:nvGrpSpPr>
          <p:cNvPr id="3" name="object 3"/>
          <p:cNvGrpSpPr/>
          <p:nvPr/>
        </p:nvGrpSpPr>
        <p:grpSpPr>
          <a:xfrm>
            <a:off x="491289" y="1166788"/>
            <a:ext cx="14575155" cy="4749165"/>
            <a:chOff x="491289" y="1166788"/>
            <a:chExt cx="14575155" cy="4749165"/>
          </a:xfrm>
        </p:grpSpPr>
        <p:pic>
          <p:nvPicPr>
            <p:cNvPr id="4" name="object 4"/>
            <p:cNvPicPr/>
            <p:nvPr/>
          </p:nvPicPr>
          <p:blipFill>
            <a:blip r:embed="rId2" cstate="print"/>
            <a:stretch>
              <a:fillRect/>
            </a:stretch>
          </p:blipFill>
          <p:spPr>
            <a:xfrm>
              <a:off x="491289" y="1166788"/>
              <a:ext cx="14574918" cy="4749130"/>
            </a:xfrm>
            <a:prstGeom prst="rect">
              <a:avLst/>
            </a:prstGeom>
          </p:spPr>
        </p:pic>
        <p:sp>
          <p:nvSpPr>
            <p:cNvPr id="5" name="object 5"/>
            <p:cNvSpPr/>
            <p:nvPr/>
          </p:nvSpPr>
          <p:spPr>
            <a:xfrm>
              <a:off x="2374557" y="3357130"/>
              <a:ext cx="5854700" cy="859790"/>
            </a:xfrm>
            <a:custGeom>
              <a:avLst/>
              <a:gdLst/>
              <a:ahLst/>
              <a:cxnLst/>
              <a:rect l="l" t="t" r="r" b="b"/>
              <a:pathLst>
                <a:path w="5854700" h="859789">
                  <a:moveTo>
                    <a:pt x="5506542" y="491286"/>
                  </a:moveTo>
                  <a:lnTo>
                    <a:pt x="0" y="491286"/>
                  </a:lnTo>
                  <a:lnTo>
                    <a:pt x="0" y="859751"/>
                  </a:lnTo>
                  <a:lnTo>
                    <a:pt x="5506542" y="859751"/>
                  </a:lnTo>
                  <a:lnTo>
                    <a:pt x="5506542" y="491286"/>
                  </a:lnTo>
                  <a:close/>
                </a:path>
                <a:path w="5854700" h="859789">
                  <a:moveTo>
                    <a:pt x="5854535" y="0"/>
                  </a:moveTo>
                  <a:lnTo>
                    <a:pt x="2231275" y="0"/>
                  </a:lnTo>
                  <a:lnTo>
                    <a:pt x="2231275" y="368465"/>
                  </a:lnTo>
                  <a:lnTo>
                    <a:pt x="5854535" y="368465"/>
                  </a:lnTo>
                  <a:lnTo>
                    <a:pt x="5854535" y="0"/>
                  </a:lnTo>
                  <a:close/>
                </a:path>
              </a:pathLst>
            </a:custGeom>
            <a:solidFill>
              <a:srgbClr val="F6F2EB"/>
            </a:solidFill>
          </p:spPr>
          <p:txBody>
            <a:bodyPr wrap="square" lIns="0" tIns="0" rIns="0" bIns="0" rtlCol="0"/>
            <a:lstStyle/>
            <a:p>
              <a:endParaRPr/>
            </a:p>
          </p:txBody>
        </p:sp>
      </p:grpSp>
      <p:sp>
        <p:nvSpPr>
          <p:cNvPr id="6" name="object 6"/>
          <p:cNvSpPr txBox="1"/>
          <p:nvPr/>
        </p:nvSpPr>
        <p:spPr>
          <a:xfrm>
            <a:off x="642352" y="1231876"/>
            <a:ext cx="12920980" cy="4447540"/>
          </a:xfrm>
          <a:prstGeom prst="rect">
            <a:avLst/>
          </a:prstGeom>
        </p:spPr>
        <p:txBody>
          <a:bodyPr vert="horz" wrap="square" lIns="0" tIns="12065" rIns="0" bIns="0" rtlCol="0">
            <a:spAutoFit/>
          </a:bodyPr>
          <a:lstStyle/>
          <a:p>
            <a:pPr marL="1903730" marR="5080" indent="-1891664">
              <a:lnSpc>
                <a:spcPct val="143300"/>
              </a:lnSpc>
              <a:spcBef>
                <a:spcPts val="95"/>
              </a:spcBef>
            </a:pPr>
            <a:r>
              <a:rPr sz="2250" dirty="0">
                <a:solidFill>
                  <a:srgbClr val="04182D"/>
                </a:solidFill>
                <a:latin typeface="Courier New"/>
                <a:cs typeface="Courier New"/>
              </a:rPr>
              <a:t>article</a:t>
            </a:r>
            <a:r>
              <a:rPr sz="2250" spc="-15" dirty="0">
                <a:solidFill>
                  <a:srgbClr val="04182D"/>
                </a:solidFill>
                <a:latin typeface="Courier New"/>
                <a:cs typeface="Courier New"/>
              </a:rPr>
              <a:t> </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04182D"/>
                </a:solidFill>
                <a:latin typeface="Courier New"/>
                <a:cs typeface="Courier New"/>
              </a:rPr>
              <a:t>{</a:t>
            </a:r>
            <a:r>
              <a:rPr sz="2250" dirty="0">
                <a:solidFill>
                  <a:srgbClr val="BE2F72"/>
                </a:solidFill>
                <a:latin typeface="Courier New"/>
                <a:cs typeface="Courier New"/>
              </a:rPr>
              <a:t>"headline"</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BE2F72"/>
                </a:solidFill>
                <a:latin typeface="Courier New"/>
                <a:cs typeface="Courier New"/>
              </a:rPr>
              <a:t>"How NVIDIA GPUs Could</a:t>
            </a:r>
            <a:r>
              <a:rPr sz="2250" spc="-5" dirty="0">
                <a:solidFill>
                  <a:srgbClr val="BE2F72"/>
                </a:solidFill>
                <a:latin typeface="Courier New"/>
                <a:cs typeface="Courier New"/>
              </a:rPr>
              <a:t> </a:t>
            </a:r>
            <a:r>
              <a:rPr sz="2250" dirty="0">
                <a:solidFill>
                  <a:srgbClr val="BE2F72"/>
                </a:solidFill>
                <a:latin typeface="Courier New"/>
                <a:cs typeface="Courier New"/>
              </a:rPr>
              <a:t>Decide</a:t>
            </a:r>
            <a:r>
              <a:rPr sz="2250" spc="5" dirty="0">
                <a:solidFill>
                  <a:srgbClr val="BE2F72"/>
                </a:solidFill>
                <a:latin typeface="Courier New"/>
                <a:cs typeface="Courier New"/>
              </a:rPr>
              <a:t> </a:t>
            </a:r>
            <a:r>
              <a:rPr sz="2250" dirty="0">
                <a:solidFill>
                  <a:srgbClr val="BE2F72"/>
                </a:solidFill>
                <a:latin typeface="Courier New"/>
                <a:cs typeface="Courier New"/>
              </a:rPr>
              <a:t>Who</a:t>
            </a:r>
            <a:r>
              <a:rPr sz="2250" spc="-5" dirty="0">
                <a:solidFill>
                  <a:srgbClr val="BE2F72"/>
                </a:solidFill>
                <a:latin typeface="Courier New"/>
                <a:cs typeface="Courier New"/>
              </a:rPr>
              <a:t> </a:t>
            </a:r>
            <a:r>
              <a:rPr sz="2250" dirty="0">
                <a:solidFill>
                  <a:srgbClr val="BE2F72"/>
                </a:solidFill>
                <a:latin typeface="Courier New"/>
                <a:cs typeface="Courier New"/>
              </a:rPr>
              <a:t>Wins the AI </a:t>
            </a:r>
            <a:r>
              <a:rPr sz="2250" spc="-10" dirty="0">
                <a:solidFill>
                  <a:srgbClr val="BE2F72"/>
                </a:solidFill>
                <a:latin typeface="Courier New"/>
                <a:cs typeface="Courier New"/>
              </a:rPr>
              <a:t>Race"</a:t>
            </a:r>
            <a:r>
              <a:rPr sz="2250" spc="-10" dirty="0">
                <a:solidFill>
                  <a:srgbClr val="04182D"/>
                </a:solidFill>
                <a:latin typeface="Courier New"/>
                <a:cs typeface="Courier New"/>
              </a:rPr>
              <a:t>, </a:t>
            </a:r>
            <a:r>
              <a:rPr sz="2250" dirty="0">
                <a:solidFill>
                  <a:srgbClr val="BE2F72"/>
                </a:solidFill>
                <a:latin typeface="Courier New"/>
                <a:cs typeface="Courier New"/>
              </a:rPr>
              <a:t>"keywords"</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solidFill>
                  <a:srgbClr val="04182D"/>
                </a:solidFill>
                <a:latin typeface="Courier New"/>
                <a:cs typeface="Courier New"/>
              </a:rPr>
              <a:t>[</a:t>
            </a:r>
            <a:r>
              <a:rPr sz="2250" dirty="0">
                <a:solidFill>
                  <a:srgbClr val="BE2F72"/>
                </a:solidFill>
                <a:latin typeface="Courier New"/>
                <a:cs typeface="Courier New"/>
              </a:rPr>
              <a:t>"ai"</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BE2F72"/>
                </a:solidFill>
                <a:latin typeface="Courier New"/>
                <a:cs typeface="Courier New"/>
              </a:rPr>
              <a:t>"business"</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spc="-10" dirty="0">
                <a:solidFill>
                  <a:srgbClr val="BE2F72"/>
                </a:solidFill>
                <a:latin typeface="Courier New"/>
                <a:cs typeface="Courier New"/>
              </a:rPr>
              <a:t>"computers"</a:t>
            </a:r>
            <a:r>
              <a:rPr sz="2250" spc="-10" dirty="0">
                <a:solidFill>
                  <a:srgbClr val="04182D"/>
                </a:solidFill>
                <a:latin typeface="Courier New"/>
                <a:cs typeface="Courier New"/>
              </a:rPr>
              <a:t>]}</a:t>
            </a:r>
            <a:endParaRPr sz="2250">
              <a:latin typeface="Courier New"/>
              <a:cs typeface="Courier New"/>
            </a:endParaRPr>
          </a:p>
          <a:p>
            <a:pPr>
              <a:lnSpc>
                <a:spcPct val="100000"/>
              </a:lnSpc>
              <a:spcBef>
                <a:spcPts val="1320"/>
              </a:spcBef>
            </a:pPr>
            <a:endParaRPr sz="2250">
              <a:latin typeface="Courier New"/>
              <a:cs typeface="Courier New"/>
            </a:endParaRPr>
          </a:p>
          <a:p>
            <a:pPr marL="1559560" marR="5335270" indent="2406650">
              <a:lnSpc>
                <a:spcPct val="143300"/>
              </a:lnSpc>
            </a:pPr>
            <a:r>
              <a:rPr sz="2250" spc="-10" dirty="0">
                <a:solidFill>
                  <a:srgbClr val="04182D"/>
                </a:solidFill>
                <a:latin typeface="Courier New"/>
                <a:cs typeface="Courier New"/>
              </a:rPr>
              <a:t>(article): </a:t>
            </a:r>
            <a:r>
              <a:rPr sz="2250" dirty="0">
                <a:solidFill>
                  <a:srgbClr val="BE2F72"/>
                </a:solidFill>
                <a:latin typeface="Courier New"/>
                <a:cs typeface="Courier New"/>
              </a:rPr>
              <a:t>f"""Headline: </a:t>
            </a:r>
            <a:r>
              <a:rPr sz="2250" spc="-10" dirty="0">
                <a:solidFill>
                  <a:srgbClr val="04182D"/>
                </a:solidFill>
                <a:latin typeface="Courier New"/>
                <a:cs typeface="Courier New"/>
              </a:rPr>
              <a:t>{article[</a:t>
            </a:r>
            <a:r>
              <a:rPr sz="2250" spc="-10" dirty="0">
                <a:solidFill>
                  <a:srgbClr val="BE2F72"/>
                </a:solidFill>
                <a:latin typeface="Courier New"/>
                <a:cs typeface="Courier New"/>
              </a:rPr>
              <a:t>'headline'</a:t>
            </a:r>
            <a:r>
              <a:rPr sz="2250" spc="-10" dirty="0">
                <a:solidFill>
                  <a:srgbClr val="04182D"/>
                </a:solidFill>
                <a:latin typeface="Courier New"/>
                <a:cs typeface="Courier New"/>
              </a:rPr>
              <a:t>]}</a:t>
            </a:r>
            <a:endParaRPr sz="2250">
              <a:latin typeface="Courier New"/>
              <a:cs typeface="Courier New"/>
            </a:endParaRPr>
          </a:p>
          <a:p>
            <a:pPr marL="12700">
              <a:lnSpc>
                <a:spcPct val="100000"/>
              </a:lnSpc>
              <a:spcBef>
                <a:spcPts val="1170"/>
              </a:spcBef>
            </a:pPr>
            <a:r>
              <a:rPr sz="2250" dirty="0">
                <a:solidFill>
                  <a:srgbClr val="BE2F72"/>
                </a:solidFill>
                <a:latin typeface="Courier New"/>
                <a:cs typeface="Courier New"/>
              </a:rPr>
              <a:t>Keywords:</a:t>
            </a:r>
            <a:r>
              <a:rPr sz="2250" spc="-15" dirty="0">
                <a:solidFill>
                  <a:srgbClr val="BE2F72"/>
                </a:solidFill>
                <a:latin typeface="Courier New"/>
                <a:cs typeface="Courier New"/>
              </a:rPr>
              <a:t> </a:t>
            </a:r>
            <a:r>
              <a:rPr sz="2250" dirty="0">
                <a:solidFill>
                  <a:srgbClr val="04182D"/>
                </a:solidFill>
                <a:latin typeface="Courier New"/>
                <a:cs typeface="Courier New"/>
              </a:rPr>
              <a:t>{</a:t>
            </a:r>
            <a:r>
              <a:rPr sz="2250" dirty="0">
                <a:solidFill>
                  <a:srgbClr val="BE2F72"/>
                </a:solidFill>
                <a:latin typeface="Courier New"/>
                <a:cs typeface="Courier New"/>
              </a:rPr>
              <a:t>', </a:t>
            </a:r>
            <a:r>
              <a:rPr sz="2250" spc="-10" dirty="0">
                <a:solidFill>
                  <a:srgbClr val="BE2F72"/>
                </a:solidFill>
                <a:latin typeface="Courier New"/>
                <a:cs typeface="Courier New"/>
              </a:rPr>
              <a:t>'</a:t>
            </a:r>
            <a:r>
              <a:rPr sz="2250" spc="-10" dirty="0">
                <a:solidFill>
                  <a:srgbClr val="04182D"/>
                </a:solidFill>
                <a:latin typeface="Courier New"/>
                <a:cs typeface="Courier New"/>
              </a:rPr>
              <a:t>.join(article[</a:t>
            </a:r>
            <a:r>
              <a:rPr sz="2250" spc="-10" dirty="0">
                <a:solidFill>
                  <a:srgbClr val="BE2F72"/>
                </a:solidFill>
                <a:latin typeface="Courier New"/>
                <a:cs typeface="Courier New"/>
              </a:rPr>
              <a:t>'keywords'</a:t>
            </a:r>
            <a:r>
              <a:rPr sz="2250" spc="-10" dirty="0">
                <a:solidFill>
                  <a:srgbClr val="04182D"/>
                </a:solidFill>
                <a:latin typeface="Courier New"/>
                <a:cs typeface="Courier New"/>
              </a:rPr>
              <a:t>])}</a:t>
            </a:r>
            <a:r>
              <a:rPr sz="2250" spc="-10" dirty="0">
                <a:solidFill>
                  <a:srgbClr val="BE2F72"/>
                </a:solidFill>
                <a:latin typeface="Courier New"/>
                <a:cs typeface="Courier New"/>
              </a:rPr>
              <a:t>"""</a:t>
            </a:r>
            <a:endParaRPr sz="2250">
              <a:latin typeface="Courier New"/>
              <a:cs typeface="Courier New"/>
            </a:endParaRPr>
          </a:p>
          <a:p>
            <a:pPr>
              <a:lnSpc>
                <a:spcPct val="100000"/>
              </a:lnSpc>
              <a:spcBef>
                <a:spcPts val="1315"/>
              </a:spcBef>
            </a:pPr>
            <a:endParaRPr sz="2250">
              <a:latin typeface="Courier New"/>
              <a:cs typeface="Courier New"/>
            </a:endParaRPr>
          </a:p>
          <a:p>
            <a:pPr marL="12700" marR="3443604">
              <a:lnSpc>
                <a:spcPct val="143300"/>
              </a:lnSpc>
              <a:spcBef>
                <a:spcPts val="5"/>
              </a:spcBef>
            </a:pPr>
            <a:r>
              <a:rPr sz="2250" dirty="0">
                <a:solidFill>
                  <a:srgbClr val="04182D"/>
                </a:solidFill>
                <a:latin typeface="Courier New"/>
                <a:cs typeface="Courier New"/>
              </a:rPr>
              <a:t>article_text = </a:t>
            </a:r>
            <a:r>
              <a:rPr sz="2250" spc="-10" dirty="0">
                <a:solidFill>
                  <a:srgbClr val="04182D"/>
                </a:solidFill>
                <a:latin typeface="Courier New"/>
                <a:cs typeface="Courier New"/>
              </a:rPr>
              <a:t>create_article_text(article) </a:t>
            </a:r>
            <a:r>
              <a:rPr sz="2250" dirty="0">
                <a:solidFill>
                  <a:srgbClr val="04182D"/>
                </a:solidFill>
                <a:latin typeface="Courier New"/>
                <a:cs typeface="Courier New"/>
              </a:rPr>
              <a:t>article_embeddings = </a:t>
            </a:r>
            <a:r>
              <a:rPr sz="2250" spc="-10" dirty="0">
                <a:solidFill>
                  <a:srgbClr val="04182D"/>
                </a:solidFill>
                <a:latin typeface="Courier New"/>
                <a:cs typeface="Courier New"/>
              </a:rPr>
              <a:t>create_embeddings(article_text)[</a:t>
            </a:r>
            <a:r>
              <a:rPr sz="2250" spc="-10" dirty="0">
                <a:solidFill>
                  <a:srgbClr val="BE2F72"/>
                </a:solidFill>
                <a:latin typeface="Courier New"/>
                <a:cs typeface="Courier New"/>
              </a:rPr>
              <a:t>0</a:t>
            </a:r>
            <a:r>
              <a:rPr sz="2250" spc="-10" dirty="0">
                <a:solidFill>
                  <a:srgbClr val="04182D"/>
                </a:solidFill>
                <a:latin typeface="Courier New"/>
                <a:cs typeface="Courier New"/>
              </a:rPr>
              <a:t>]</a:t>
            </a:r>
            <a:endParaRPr sz="2250">
              <a:latin typeface="Courier New"/>
              <a:cs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2"/>
            <a:ext cx="6607175" cy="713740"/>
          </a:xfrm>
          <a:prstGeom prst="rect">
            <a:avLst/>
          </a:prstGeom>
        </p:spPr>
        <p:txBody>
          <a:bodyPr vert="horz" wrap="square" lIns="0" tIns="13970" rIns="0" bIns="0" rtlCol="0">
            <a:spAutoFit/>
          </a:bodyPr>
          <a:lstStyle/>
          <a:p>
            <a:pPr marL="12700">
              <a:lnSpc>
                <a:spcPct val="100000"/>
              </a:lnSpc>
              <a:spcBef>
                <a:spcPts val="110"/>
              </a:spcBef>
            </a:pPr>
            <a:r>
              <a:rPr sz="4500" spc="-355" dirty="0"/>
              <a:t>S</a:t>
            </a:r>
            <a:r>
              <a:rPr sz="4500" spc="-204" dirty="0"/>
              <a:t>e</a:t>
            </a:r>
            <a:r>
              <a:rPr sz="4500" spc="-300" dirty="0"/>
              <a:t>m</a:t>
            </a:r>
            <a:r>
              <a:rPr sz="4500" spc="-15" dirty="0"/>
              <a:t>a</a:t>
            </a:r>
            <a:r>
              <a:rPr sz="4500" spc="-400" dirty="0"/>
              <a:t>n</a:t>
            </a:r>
            <a:r>
              <a:rPr sz="4500" spc="-225" dirty="0"/>
              <a:t>t</a:t>
            </a:r>
            <a:r>
              <a:rPr sz="4500" spc="-295" dirty="0"/>
              <a:t>i</a:t>
            </a:r>
            <a:r>
              <a:rPr sz="4500" spc="185" dirty="0"/>
              <a:t>c</a:t>
            </a:r>
            <a:r>
              <a:rPr sz="4500" spc="-165" dirty="0"/>
              <a:t> </a:t>
            </a:r>
            <a:r>
              <a:rPr sz="4500" spc="-280" dirty="0"/>
              <a:t>s</a:t>
            </a:r>
            <a:r>
              <a:rPr sz="4500" spc="-160" dirty="0"/>
              <a:t>e</a:t>
            </a:r>
            <a:r>
              <a:rPr sz="4500" spc="-15" dirty="0"/>
              <a:t>a</a:t>
            </a:r>
            <a:r>
              <a:rPr sz="4500" spc="-315" dirty="0"/>
              <a:t>r</a:t>
            </a:r>
            <a:r>
              <a:rPr sz="4500" spc="100" dirty="0"/>
              <a:t>c</a:t>
            </a:r>
            <a:r>
              <a:rPr sz="4500" spc="-225" dirty="0"/>
              <a:t>h</a:t>
            </a:r>
            <a:r>
              <a:rPr sz="4500" spc="-165" dirty="0"/>
              <a:t> </a:t>
            </a:r>
            <a:r>
              <a:rPr sz="4500" spc="-204" dirty="0"/>
              <a:t>e</a:t>
            </a:r>
            <a:r>
              <a:rPr sz="4500" spc="-365" dirty="0"/>
              <a:t>n</a:t>
            </a:r>
            <a:r>
              <a:rPr sz="4500" spc="-90" dirty="0"/>
              <a:t>g</a:t>
            </a:r>
            <a:r>
              <a:rPr sz="4500" spc="-260" dirty="0"/>
              <a:t>i</a:t>
            </a:r>
            <a:r>
              <a:rPr sz="4500" spc="-325" dirty="0"/>
              <a:t>n</a:t>
            </a:r>
            <a:r>
              <a:rPr sz="4500" spc="-160" dirty="0"/>
              <a:t>e</a:t>
            </a:r>
            <a:r>
              <a:rPr sz="4500" spc="-195" dirty="0"/>
              <a:t>s</a:t>
            </a:r>
            <a:endParaRPr sz="4500"/>
          </a:p>
        </p:txBody>
      </p:sp>
      <p:pic>
        <p:nvPicPr>
          <p:cNvPr id="3" name="object 3"/>
          <p:cNvPicPr/>
          <p:nvPr/>
        </p:nvPicPr>
        <p:blipFill>
          <a:blip r:embed="rId2" cstate="print"/>
          <a:stretch>
            <a:fillRect/>
          </a:stretch>
        </p:blipFill>
        <p:spPr>
          <a:xfrm>
            <a:off x="511759" y="2169858"/>
            <a:ext cx="102352" cy="102351"/>
          </a:xfrm>
          <a:prstGeom prst="rect">
            <a:avLst/>
          </a:prstGeom>
        </p:spPr>
      </p:pic>
      <p:pic>
        <p:nvPicPr>
          <p:cNvPr id="4" name="object 4"/>
          <p:cNvPicPr/>
          <p:nvPr/>
        </p:nvPicPr>
        <p:blipFill>
          <a:blip r:embed="rId3" cstate="print"/>
          <a:stretch>
            <a:fillRect/>
          </a:stretch>
        </p:blipFill>
        <p:spPr>
          <a:xfrm>
            <a:off x="869991" y="2650912"/>
            <a:ext cx="122822" cy="122822"/>
          </a:xfrm>
          <a:prstGeom prst="rect">
            <a:avLst/>
          </a:prstGeom>
        </p:spPr>
      </p:pic>
      <p:pic>
        <p:nvPicPr>
          <p:cNvPr id="5" name="object 5"/>
          <p:cNvPicPr/>
          <p:nvPr/>
        </p:nvPicPr>
        <p:blipFill>
          <a:blip r:embed="rId4" cstate="print"/>
          <a:stretch>
            <a:fillRect/>
          </a:stretch>
        </p:blipFill>
        <p:spPr>
          <a:xfrm>
            <a:off x="869991" y="3305965"/>
            <a:ext cx="122822" cy="122822"/>
          </a:xfrm>
          <a:prstGeom prst="rect">
            <a:avLst/>
          </a:prstGeom>
        </p:spPr>
      </p:pic>
      <p:pic>
        <p:nvPicPr>
          <p:cNvPr id="6" name="object 6"/>
          <p:cNvPicPr/>
          <p:nvPr/>
        </p:nvPicPr>
        <p:blipFill>
          <a:blip r:embed="rId5" cstate="print"/>
          <a:stretch>
            <a:fillRect/>
          </a:stretch>
        </p:blipFill>
        <p:spPr>
          <a:xfrm>
            <a:off x="869991" y="3961017"/>
            <a:ext cx="122822" cy="122822"/>
          </a:xfrm>
          <a:prstGeom prst="rect">
            <a:avLst/>
          </a:prstGeom>
        </p:spPr>
      </p:pic>
      <p:sp>
        <p:nvSpPr>
          <p:cNvPr id="7" name="object 7"/>
          <p:cNvSpPr txBox="1"/>
          <p:nvPr/>
        </p:nvSpPr>
        <p:spPr>
          <a:xfrm>
            <a:off x="847056" y="1895137"/>
            <a:ext cx="5153025" cy="2318385"/>
          </a:xfrm>
          <a:prstGeom prst="rect">
            <a:avLst/>
          </a:prstGeom>
        </p:spPr>
        <p:txBody>
          <a:bodyPr vert="horz" wrap="square" lIns="0" tIns="114300" rIns="0" bIns="0" rtlCol="0">
            <a:spAutoFit/>
          </a:bodyPr>
          <a:lstStyle/>
          <a:p>
            <a:pPr marL="12700">
              <a:lnSpc>
                <a:spcPct val="100000"/>
              </a:lnSpc>
              <a:spcBef>
                <a:spcPts val="900"/>
              </a:spcBef>
            </a:pPr>
            <a:r>
              <a:rPr sz="2550" spc="75" dirty="0">
                <a:solidFill>
                  <a:srgbClr val="04182D"/>
                </a:solidFill>
                <a:latin typeface="Tahoma"/>
                <a:cs typeface="Tahoma"/>
              </a:rPr>
              <a:t>Traditional</a:t>
            </a:r>
            <a:r>
              <a:rPr sz="2550" spc="-70" dirty="0">
                <a:solidFill>
                  <a:srgbClr val="04182D"/>
                </a:solidFill>
                <a:latin typeface="Tahoma"/>
                <a:cs typeface="Tahoma"/>
              </a:rPr>
              <a:t> </a:t>
            </a:r>
            <a:r>
              <a:rPr sz="2550" spc="130" dirty="0">
                <a:solidFill>
                  <a:srgbClr val="04182D"/>
                </a:solidFill>
                <a:latin typeface="Tahoma"/>
                <a:cs typeface="Tahoma"/>
              </a:rPr>
              <a:t>search</a:t>
            </a:r>
            <a:r>
              <a:rPr sz="2550" spc="-70" dirty="0">
                <a:solidFill>
                  <a:srgbClr val="04182D"/>
                </a:solidFill>
                <a:latin typeface="Tahoma"/>
                <a:cs typeface="Tahoma"/>
              </a:rPr>
              <a:t> </a:t>
            </a:r>
            <a:r>
              <a:rPr sz="2550" spc="100" dirty="0">
                <a:solidFill>
                  <a:srgbClr val="04182D"/>
                </a:solidFill>
                <a:latin typeface="Tahoma"/>
                <a:cs typeface="Tahoma"/>
              </a:rPr>
              <a:t>engines</a:t>
            </a:r>
            <a:endParaRPr sz="2550">
              <a:latin typeface="Tahoma"/>
              <a:cs typeface="Tahoma"/>
            </a:endParaRPr>
          </a:p>
          <a:p>
            <a:pPr marL="381000">
              <a:lnSpc>
                <a:spcPct val="100000"/>
              </a:lnSpc>
              <a:spcBef>
                <a:spcPts val="810"/>
              </a:spcBef>
            </a:pPr>
            <a:r>
              <a:rPr sz="2550" spc="80" dirty="0">
                <a:solidFill>
                  <a:srgbClr val="04182D"/>
                </a:solidFill>
                <a:latin typeface="Tahoma"/>
                <a:cs typeface="Tahoma"/>
              </a:rPr>
              <a:t>Use</a:t>
            </a:r>
            <a:r>
              <a:rPr sz="2550" spc="-65" dirty="0">
                <a:solidFill>
                  <a:srgbClr val="04182D"/>
                </a:solidFill>
                <a:latin typeface="Tahoma"/>
                <a:cs typeface="Tahoma"/>
              </a:rPr>
              <a:t> </a:t>
            </a:r>
            <a:r>
              <a:rPr sz="2550" b="1" spc="-90" dirty="0">
                <a:solidFill>
                  <a:srgbClr val="04182D"/>
                </a:solidFill>
                <a:latin typeface="Tahoma"/>
                <a:cs typeface="Tahoma"/>
              </a:rPr>
              <a:t>keyword</a:t>
            </a:r>
            <a:r>
              <a:rPr sz="2550" b="1" spc="-10" dirty="0">
                <a:solidFill>
                  <a:srgbClr val="04182D"/>
                </a:solidFill>
                <a:latin typeface="Tahoma"/>
                <a:cs typeface="Tahoma"/>
              </a:rPr>
              <a:t> </a:t>
            </a:r>
            <a:r>
              <a:rPr sz="2550" spc="105" dirty="0">
                <a:solidFill>
                  <a:srgbClr val="04182D"/>
                </a:solidFill>
                <a:latin typeface="Tahoma"/>
                <a:cs typeface="Tahoma"/>
              </a:rPr>
              <a:t>pattern</a:t>
            </a:r>
            <a:r>
              <a:rPr sz="2550" spc="-60" dirty="0">
                <a:solidFill>
                  <a:srgbClr val="04182D"/>
                </a:solidFill>
                <a:latin typeface="Tahoma"/>
                <a:cs typeface="Tahoma"/>
              </a:rPr>
              <a:t> </a:t>
            </a:r>
            <a:r>
              <a:rPr sz="2550" spc="135" dirty="0">
                <a:solidFill>
                  <a:srgbClr val="04182D"/>
                </a:solidFill>
                <a:latin typeface="Tahoma"/>
                <a:cs typeface="Tahoma"/>
              </a:rPr>
              <a:t>matching</a:t>
            </a:r>
            <a:endParaRPr sz="2550">
              <a:latin typeface="Tahoma"/>
              <a:cs typeface="Tahoma"/>
            </a:endParaRPr>
          </a:p>
          <a:p>
            <a:pPr marL="381000" marR="983615">
              <a:lnSpc>
                <a:spcPts val="5160"/>
              </a:lnSpc>
              <a:spcBef>
                <a:spcPts val="320"/>
              </a:spcBef>
            </a:pPr>
            <a:r>
              <a:rPr sz="2550" spc="265" dirty="0">
                <a:solidFill>
                  <a:srgbClr val="04182D"/>
                </a:solidFill>
                <a:latin typeface="Tahoma"/>
                <a:cs typeface="Tahoma"/>
              </a:rPr>
              <a:t>May</a:t>
            </a:r>
            <a:r>
              <a:rPr sz="2550" spc="-70" dirty="0">
                <a:solidFill>
                  <a:srgbClr val="04182D"/>
                </a:solidFill>
                <a:latin typeface="Tahoma"/>
                <a:cs typeface="Tahoma"/>
              </a:rPr>
              <a:t> </a:t>
            </a:r>
            <a:r>
              <a:rPr sz="2550" spc="90" dirty="0">
                <a:solidFill>
                  <a:srgbClr val="04182D"/>
                </a:solidFill>
                <a:latin typeface="Tahoma"/>
                <a:cs typeface="Tahoma"/>
              </a:rPr>
              <a:t>miss</a:t>
            </a:r>
            <a:r>
              <a:rPr sz="2550" spc="-65" dirty="0">
                <a:solidFill>
                  <a:srgbClr val="04182D"/>
                </a:solidFill>
                <a:latin typeface="Tahoma"/>
                <a:cs typeface="Tahoma"/>
              </a:rPr>
              <a:t> </a:t>
            </a:r>
            <a:r>
              <a:rPr sz="2550" spc="100" dirty="0">
                <a:solidFill>
                  <a:srgbClr val="04182D"/>
                </a:solidFill>
                <a:latin typeface="Tahoma"/>
                <a:cs typeface="Tahoma"/>
              </a:rPr>
              <a:t>the</a:t>
            </a:r>
            <a:r>
              <a:rPr sz="2550" spc="-65" dirty="0">
                <a:solidFill>
                  <a:srgbClr val="04182D"/>
                </a:solidFill>
                <a:latin typeface="Tahoma"/>
                <a:cs typeface="Tahoma"/>
              </a:rPr>
              <a:t> </a:t>
            </a:r>
            <a:r>
              <a:rPr sz="2550" spc="85" dirty="0">
                <a:solidFill>
                  <a:srgbClr val="04182D"/>
                </a:solidFill>
                <a:latin typeface="Tahoma"/>
                <a:cs typeface="Tahoma"/>
              </a:rPr>
              <a:t>true</a:t>
            </a:r>
            <a:r>
              <a:rPr sz="2550" spc="-65" dirty="0">
                <a:solidFill>
                  <a:srgbClr val="04182D"/>
                </a:solidFill>
                <a:latin typeface="Tahoma"/>
                <a:cs typeface="Tahoma"/>
              </a:rPr>
              <a:t> </a:t>
            </a:r>
            <a:r>
              <a:rPr sz="2550" spc="65" dirty="0">
                <a:solidFill>
                  <a:srgbClr val="04182D"/>
                </a:solidFill>
                <a:latin typeface="Tahoma"/>
                <a:cs typeface="Tahoma"/>
              </a:rPr>
              <a:t>intent </a:t>
            </a:r>
            <a:r>
              <a:rPr sz="2550" spc="-785" dirty="0">
                <a:solidFill>
                  <a:srgbClr val="04182D"/>
                </a:solidFill>
                <a:latin typeface="Tahoma"/>
                <a:cs typeface="Tahoma"/>
              </a:rPr>
              <a:t> </a:t>
            </a:r>
            <a:r>
              <a:rPr sz="2550" spc="60" dirty="0">
                <a:solidFill>
                  <a:srgbClr val="04182D"/>
                </a:solidFill>
                <a:latin typeface="Tahoma"/>
                <a:cs typeface="Tahoma"/>
              </a:rPr>
              <a:t>Will</a:t>
            </a:r>
            <a:r>
              <a:rPr sz="2550" spc="-75" dirty="0">
                <a:solidFill>
                  <a:srgbClr val="04182D"/>
                </a:solidFill>
                <a:latin typeface="Tahoma"/>
                <a:cs typeface="Tahoma"/>
              </a:rPr>
              <a:t> </a:t>
            </a:r>
            <a:r>
              <a:rPr sz="2550" spc="90" dirty="0">
                <a:solidFill>
                  <a:srgbClr val="04182D"/>
                </a:solidFill>
                <a:latin typeface="Tahoma"/>
                <a:cs typeface="Tahoma"/>
              </a:rPr>
              <a:t>miss</a:t>
            </a:r>
            <a:r>
              <a:rPr sz="2550" spc="-75" dirty="0">
                <a:solidFill>
                  <a:srgbClr val="04182D"/>
                </a:solidFill>
                <a:latin typeface="Tahoma"/>
                <a:cs typeface="Tahoma"/>
              </a:rPr>
              <a:t> </a:t>
            </a:r>
            <a:r>
              <a:rPr sz="2550" spc="95" dirty="0">
                <a:solidFill>
                  <a:srgbClr val="04182D"/>
                </a:solidFill>
                <a:latin typeface="Tahoma"/>
                <a:cs typeface="Tahoma"/>
              </a:rPr>
              <a:t>word</a:t>
            </a:r>
            <a:r>
              <a:rPr sz="2550" spc="-75" dirty="0">
                <a:solidFill>
                  <a:srgbClr val="04182D"/>
                </a:solidFill>
                <a:latin typeface="Tahoma"/>
                <a:cs typeface="Tahoma"/>
              </a:rPr>
              <a:t> </a:t>
            </a:r>
            <a:r>
              <a:rPr sz="2550" spc="100" dirty="0">
                <a:solidFill>
                  <a:srgbClr val="04182D"/>
                </a:solidFill>
                <a:latin typeface="Tahoma"/>
                <a:cs typeface="Tahoma"/>
              </a:rPr>
              <a:t>variations</a:t>
            </a:r>
            <a:endParaRPr sz="2550">
              <a:latin typeface="Tahoma"/>
              <a:cs typeface="Tahoma"/>
            </a:endParaRPr>
          </a:p>
        </p:txBody>
      </p:sp>
      <p:pic>
        <p:nvPicPr>
          <p:cNvPr id="8" name="object 8"/>
          <p:cNvPicPr/>
          <p:nvPr/>
        </p:nvPicPr>
        <p:blipFill>
          <a:blip r:embed="rId6" cstate="print"/>
          <a:stretch>
            <a:fillRect/>
          </a:stretch>
        </p:blipFill>
        <p:spPr>
          <a:xfrm>
            <a:off x="8154707" y="2136861"/>
            <a:ext cx="6797825" cy="337257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350" y="0"/>
            <a:ext cx="12039600" cy="1006686"/>
          </a:xfrm>
          <a:prstGeom prst="rect">
            <a:avLst/>
          </a:prstGeom>
        </p:spPr>
        <p:txBody>
          <a:bodyPr vert="horz" wrap="square" lIns="0" tIns="13970" rIns="0" bIns="0" rtlCol="0">
            <a:spAutoFit/>
          </a:bodyPr>
          <a:lstStyle/>
          <a:p>
            <a:pPr marL="12700">
              <a:lnSpc>
                <a:spcPct val="100000"/>
              </a:lnSpc>
              <a:spcBef>
                <a:spcPts val="110"/>
              </a:spcBef>
            </a:pPr>
            <a:r>
              <a:rPr spc="-165" dirty="0"/>
              <a:t>Compute</a:t>
            </a:r>
            <a:r>
              <a:rPr spc="-135" dirty="0"/>
              <a:t> </a:t>
            </a:r>
            <a:r>
              <a:rPr spc="-190" dirty="0"/>
              <a:t>cosine</a:t>
            </a:r>
            <a:r>
              <a:rPr spc="-130" dirty="0"/>
              <a:t> </a:t>
            </a:r>
            <a:r>
              <a:rPr spc="-150" dirty="0"/>
              <a:t>distances</a:t>
            </a:r>
          </a:p>
        </p:txBody>
      </p:sp>
      <p:pic>
        <p:nvPicPr>
          <p:cNvPr id="3" name="object 3"/>
          <p:cNvPicPr/>
          <p:nvPr/>
        </p:nvPicPr>
        <p:blipFill>
          <a:blip r:embed="rId2" cstate="print"/>
          <a:stretch>
            <a:fillRect/>
          </a:stretch>
        </p:blipFill>
        <p:spPr>
          <a:xfrm>
            <a:off x="491289" y="1166788"/>
            <a:ext cx="14574918" cy="4257841"/>
          </a:xfrm>
          <a:prstGeom prst="rect">
            <a:avLst/>
          </a:prstGeom>
        </p:spPr>
      </p:pic>
      <p:sp>
        <p:nvSpPr>
          <p:cNvPr id="4" name="object 4"/>
          <p:cNvSpPr txBox="1"/>
          <p:nvPr/>
        </p:nvSpPr>
        <p:spPr>
          <a:xfrm>
            <a:off x="642352" y="1231876"/>
            <a:ext cx="10342880" cy="3956050"/>
          </a:xfrm>
          <a:prstGeom prst="rect">
            <a:avLst/>
          </a:prstGeom>
        </p:spPr>
        <p:txBody>
          <a:bodyPr vert="horz" wrap="square" lIns="0" tIns="12065" rIns="0" bIns="0" rtlCol="0">
            <a:spAutoFit/>
          </a:bodyPr>
          <a:lstStyle/>
          <a:p>
            <a:pPr marL="356235" marR="2928620" indent="2406650">
              <a:lnSpc>
                <a:spcPct val="143300"/>
              </a:lnSpc>
              <a:spcBef>
                <a:spcPts val="95"/>
              </a:spcBef>
            </a:pPr>
            <a:r>
              <a:rPr sz="2250" dirty="0">
                <a:solidFill>
                  <a:srgbClr val="04182D"/>
                </a:solidFill>
                <a:latin typeface="Courier New"/>
                <a:cs typeface="Courier New"/>
              </a:rPr>
              <a:t>(query_vector,</a:t>
            </a:r>
            <a:r>
              <a:rPr sz="2250" spc="-5" dirty="0">
                <a:solidFill>
                  <a:srgbClr val="04182D"/>
                </a:solidFill>
                <a:latin typeface="Courier New"/>
                <a:cs typeface="Courier New"/>
              </a:rPr>
              <a:t> </a:t>
            </a:r>
            <a:r>
              <a:rPr sz="2250" spc="-10" dirty="0">
                <a:solidFill>
                  <a:srgbClr val="04182D"/>
                </a:solidFill>
                <a:latin typeface="Courier New"/>
                <a:cs typeface="Courier New"/>
              </a:rPr>
              <a:t>embeddings): </a:t>
            </a:r>
            <a:r>
              <a:rPr sz="2250" dirty="0">
                <a:solidFill>
                  <a:srgbClr val="04182D"/>
                </a:solidFill>
                <a:latin typeface="Courier New"/>
                <a:cs typeface="Courier New"/>
              </a:rPr>
              <a:t>distances = </a:t>
            </a:r>
            <a:r>
              <a:rPr sz="2250" spc="-25" dirty="0">
                <a:solidFill>
                  <a:srgbClr val="04182D"/>
                </a:solidFill>
                <a:latin typeface="Courier New"/>
                <a:cs typeface="Courier New"/>
              </a:rPr>
              <a:t>[]</a:t>
            </a:r>
            <a:endParaRPr sz="2250" dirty="0">
              <a:latin typeface="Courier New"/>
              <a:cs typeface="Courier New"/>
            </a:endParaRPr>
          </a:p>
          <a:p>
            <a:pPr marL="700405" marR="1552575" indent="343535">
              <a:lnSpc>
                <a:spcPct val="143300"/>
              </a:lnSpc>
              <a:tabLst>
                <a:tab pos="4482465" algn="l"/>
              </a:tabLst>
            </a:pPr>
            <a:r>
              <a:rPr sz="2250" dirty="0">
                <a:solidFill>
                  <a:srgbClr val="04182D"/>
                </a:solidFill>
                <a:latin typeface="Courier New"/>
                <a:cs typeface="Courier New"/>
              </a:rPr>
              <a:t>index, </a:t>
            </a:r>
            <a:r>
              <a:rPr sz="2250" spc="-10" dirty="0">
                <a:solidFill>
                  <a:srgbClr val="04182D"/>
                </a:solidFill>
                <a:latin typeface="Courier New"/>
                <a:cs typeface="Courier New"/>
              </a:rPr>
              <a:t>embedding</a:t>
            </a:r>
            <a:r>
              <a:rPr sz="2250" dirty="0">
                <a:solidFill>
                  <a:srgbClr val="04182D"/>
                </a:solidFill>
                <a:latin typeface="Courier New"/>
                <a:cs typeface="Courier New"/>
              </a:rPr>
              <a:t>	</a:t>
            </a:r>
            <a:r>
              <a:rPr sz="2250" spc="-10" dirty="0">
                <a:solidFill>
                  <a:srgbClr val="008600"/>
                </a:solidFill>
                <a:latin typeface="Courier New"/>
                <a:cs typeface="Courier New"/>
              </a:rPr>
              <a:t>enumerate</a:t>
            </a:r>
            <a:r>
              <a:rPr sz="2250" spc="-10" dirty="0">
                <a:solidFill>
                  <a:srgbClr val="04182D"/>
                </a:solidFill>
                <a:latin typeface="Courier New"/>
                <a:cs typeface="Courier New"/>
              </a:rPr>
              <a:t>(embeddings): </a:t>
            </a:r>
            <a:r>
              <a:rPr sz="2250" dirty="0">
                <a:solidFill>
                  <a:srgbClr val="04182D"/>
                </a:solidFill>
                <a:latin typeface="Courier New"/>
                <a:cs typeface="Courier New"/>
              </a:rPr>
              <a:t>dist = distance.cosine(query_vector, </a:t>
            </a:r>
            <a:r>
              <a:rPr sz="2250" spc="-10" dirty="0">
                <a:solidFill>
                  <a:srgbClr val="04182D"/>
                </a:solidFill>
                <a:latin typeface="Courier New"/>
                <a:cs typeface="Courier New"/>
              </a:rPr>
              <a:t>embedding)</a:t>
            </a:r>
            <a:endParaRPr sz="2250" dirty="0">
              <a:latin typeface="Courier New"/>
              <a:cs typeface="Courier New"/>
            </a:endParaRPr>
          </a:p>
          <a:p>
            <a:pPr marL="1559560" marR="693420" indent="-859790">
              <a:lnSpc>
                <a:spcPct val="143300"/>
              </a:lnSpc>
              <a:tabLst>
                <a:tab pos="6029325" algn="l"/>
              </a:tabLst>
            </a:pPr>
            <a:r>
              <a:rPr sz="2250" dirty="0">
                <a:solidFill>
                  <a:srgbClr val="04182D"/>
                </a:solidFill>
                <a:latin typeface="Courier New"/>
                <a:cs typeface="Courier New"/>
              </a:rPr>
              <a:t>distances.append({</a:t>
            </a:r>
            <a:r>
              <a:rPr sz="2250" dirty="0">
                <a:solidFill>
                  <a:srgbClr val="BE2F72"/>
                </a:solidFill>
                <a:latin typeface="Courier New"/>
                <a:cs typeface="Courier New"/>
              </a:rPr>
              <a:t>"distance"</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04182D"/>
                </a:solidFill>
                <a:latin typeface="Courier New"/>
                <a:cs typeface="Courier New"/>
              </a:rPr>
              <a:t>dist,</a:t>
            </a:r>
            <a:r>
              <a:rPr sz="2250" spc="-5" dirty="0">
                <a:solidFill>
                  <a:srgbClr val="04182D"/>
                </a:solidFill>
                <a:latin typeface="Courier New"/>
                <a:cs typeface="Courier New"/>
              </a:rPr>
              <a:t> </a:t>
            </a:r>
            <a:r>
              <a:rPr sz="2250" dirty="0">
                <a:solidFill>
                  <a:srgbClr val="BE2F72"/>
                </a:solidFill>
                <a:latin typeface="Courier New"/>
                <a:cs typeface="Courier New"/>
              </a:rPr>
              <a:t>"index"</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spc="-10" dirty="0">
                <a:solidFill>
                  <a:srgbClr val="04182D"/>
                </a:solidFill>
                <a:latin typeface="Courier New"/>
                <a:cs typeface="Courier New"/>
              </a:rPr>
              <a:t>index}) </a:t>
            </a:r>
            <a:r>
              <a:rPr sz="2250" dirty="0">
                <a:solidFill>
                  <a:srgbClr val="008600"/>
                </a:solidFill>
                <a:latin typeface="Courier New"/>
                <a:cs typeface="Courier New"/>
              </a:rPr>
              <a:t>min</a:t>
            </a:r>
            <a:r>
              <a:rPr sz="2250" dirty="0">
                <a:solidFill>
                  <a:srgbClr val="04182D"/>
                </a:solidFill>
                <a:latin typeface="Courier New"/>
                <a:cs typeface="Courier New"/>
              </a:rPr>
              <a:t>(distances,</a:t>
            </a:r>
            <a:r>
              <a:rPr sz="2250" spc="-5" dirty="0">
                <a:solidFill>
                  <a:srgbClr val="04182D"/>
                </a:solidFill>
                <a:latin typeface="Courier New"/>
                <a:cs typeface="Courier New"/>
              </a:rPr>
              <a:t> </a:t>
            </a:r>
            <a:r>
              <a:rPr sz="2250" spc="-20" dirty="0">
                <a:solidFill>
                  <a:srgbClr val="04182D"/>
                </a:solidFill>
                <a:latin typeface="Courier New"/>
                <a:cs typeface="Courier New"/>
              </a:rPr>
              <a:t>key=</a:t>
            </a:r>
            <a:r>
              <a:rPr sz="2250" dirty="0">
                <a:solidFill>
                  <a:srgbClr val="04182D"/>
                </a:solidFill>
                <a:latin typeface="Courier New"/>
                <a:cs typeface="Courier New"/>
              </a:rPr>
              <a:t>	x:</a:t>
            </a:r>
            <a:r>
              <a:rPr sz="2250" spc="-10" dirty="0">
                <a:solidFill>
                  <a:srgbClr val="04182D"/>
                </a:solidFill>
                <a:latin typeface="Courier New"/>
                <a:cs typeface="Courier New"/>
              </a:rPr>
              <a:t> x[</a:t>
            </a:r>
            <a:r>
              <a:rPr sz="2250" spc="-10" dirty="0">
                <a:solidFill>
                  <a:srgbClr val="BE2F72"/>
                </a:solidFill>
                <a:latin typeface="Courier New"/>
                <a:cs typeface="Courier New"/>
              </a:rPr>
              <a:t>"distance"</a:t>
            </a:r>
            <a:r>
              <a:rPr sz="2250" spc="-10" dirty="0">
                <a:solidFill>
                  <a:srgbClr val="04182D"/>
                </a:solidFill>
                <a:latin typeface="Courier New"/>
                <a:cs typeface="Courier New"/>
              </a:rPr>
              <a:t>])</a:t>
            </a:r>
            <a:endParaRPr sz="2250" dirty="0">
              <a:latin typeface="Courier New"/>
              <a:cs typeface="Courier New"/>
            </a:endParaRPr>
          </a:p>
          <a:p>
            <a:pPr>
              <a:lnSpc>
                <a:spcPct val="100000"/>
              </a:lnSpc>
              <a:spcBef>
                <a:spcPts val="2485"/>
              </a:spcBef>
            </a:pPr>
            <a:endParaRPr sz="2250" dirty="0">
              <a:latin typeface="Courier New"/>
              <a:cs typeface="Courier New"/>
            </a:endParaRPr>
          </a:p>
          <a:p>
            <a:pPr marL="12700">
              <a:lnSpc>
                <a:spcPct val="100000"/>
              </a:lnSpc>
              <a:spcBef>
                <a:spcPts val="5"/>
              </a:spcBef>
            </a:pPr>
            <a:r>
              <a:rPr sz="2250" dirty="0">
                <a:solidFill>
                  <a:srgbClr val="04182D"/>
                </a:solidFill>
                <a:latin typeface="Courier New"/>
                <a:cs typeface="Courier New"/>
              </a:rPr>
              <a:t>closest = find_closest(article_embeddings, </a:t>
            </a:r>
            <a:r>
              <a:rPr sz="2250" spc="-10" dirty="0">
                <a:solidFill>
                  <a:srgbClr val="04182D"/>
                </a:solidFill>
                <a:latin typeface="Courier New"/>
                <a:cs typeface="Courier New"/>
              </a:rPr>
              <a:t>class_embeddings)</a:t>
            </a:r>
            <a:endParaRPr sz="2250" dirty="0">
              <a:latin typeface="Courier New"/>
              <a:cs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8" y="273861"/>
            <a:ext cx="14005761" cy="1006686"/>
          </a:xfrm>
          <a:prstGeom prst="rect">
            <a:avLst/>
          </a:prstGeom>
        </p:spPr>
        <p:txBody>
          <a:bodyPr vert="horz" wrap="square" lIns="0" tIns="13970" rIns="0" bIns="0" rtlCol="0">
            <a:spAutoFit/>
          </a:bodyPr>
          <a:lstStyle/>
          <a:p>
            <a:pPr marL="12700">
              <a:lnSpc>
                <a:spcPct val="100000"/>
              </a:lnSpc>
              <a:spcBef>
                <a:spcPts val="110"/>
              </a:spcBef>
            </a:pPr>
            <a:r>
              <a:rPr spc="-175" dirty="0"/>
              <a:t>Extract</a:t>
            </a:r>
            <a:r>
              <a:rPr spc="-140" dirty="0"/>
              <a:t> </a:t>
            </a:r>
            <a:r>
              <a:rPr spc="-229" dirty="0"/>
              <a:t>the</a:t>
            </a:r>
            <a:r>
              <a:rPr spc="-135" dirty="0"/>
              <a:t> </a:t>
            </a:r>
            <a:r>
              <a:rPr spc="-254" dirty="0"/>
              <a:t>most</a:t>
            </a:r>
            <a:r>
              <a:rPr spc="-140" dirty="0"/>
              <a:t> </a:t>
            </a:r>
            <a:r>
              <a:rPr spc="-235" dirty="0"/>
              <a:t>similar</a:t>
            </a:r>
            <a:r>
              <a:rPr spc="-135" dirty="0"/>
              <a:t> </a:t>
            </a:r>
            <a:r>
              <a:rPr spc="-90" dirty="0"/>
              <a:t>label</a:t>
            </a:r>
          </a:p>
        </p:txBody>
      </p:sp>
      <p:sp>
        <p:nvSpPr>
          <p:cNvPr id="3" name="object 3"/>
          <p:cNvSpPr/>
          <p:nvPr/>
        </p:nvSpPr>
        <p:spPr>
          <a:xfrm>
            <a:off x="491289" y="1166788"/>
            <a:ext cx="14575155" cy="1310640"/>
          </a:xfrm>
          <a:custGeom>
            <a:avLst/>
            <a:gdLst/>
            <a:ahLst/>
            <a:cxnLst/>
            <a:rect l="l" t="t" r="r" b="b"/>
            <a:pathLst>
              <a:path w="14575155" h="1310639">
                <a:moveTo>
                  <a:pt x="14498413" y="1310105"/>
                </a:moveTo>
                <a:lnTo>
                  <a:pt x="76505" y="1310105"/>
                </a:lnTo>
                <a:lnTo>
                  <a:pt x="71180" y="1309580"/>
                </a:lnTo>
                <a:lnTo>
                  <a:pt x="31920" y="1293318"/>
                </a:lnTo>
                <a:lnTo>
                  <a:pt x="4175" y="1254590"/>
                </a:lnTo>
                <a:lnTo>
                  <a:pt x="0" y="1233599"/>
                </a:lnTo>
                <a:lnTo>
                  <a:pt x="0" y="1228223"/>
                </a:lnTo>
                <a:lnTo>
                  <a:pt x="0" y="76505"/>
                </a:lnTo>
                <a:lnTo>
                  <a:pt x="16786" y="31920"/>
                </a:lnTo>
                <a:lnTo>
                  <a:pt x="55513" y="4175"/>
                </a:lnTo>
                <a:lnTo>
                  <a:pt x="76505" y="0"/>
                </a:lnTo>
                <a:lnTo>
                  <a:pt x="14498413" y="0"/>
                </a:lnTo>
                <a:lnTo>
                  <a:pt x="14542998" y="16786"/>
                </a:lnTo>
                <a:lnTo>
                  <a:pt x="14570742" y="55513"/>
                </a:lnTo>
                <a:lnTo>
                  <a:pt x="14574918" y="76505"/>
                </a:lnTo>
                <a:lnTo>
                  <a:pt x="14574918" y="1233599"/>
                </a:lnTo>
                <a:lnTo>
                  <a:pt x="14558132" y="1278184"/>
                </a:lnTo>
                <a:lnTo>
                  <a:pt x="14519404" y="1305929"/>
                </a:lnTo>
                <a:lnTo>
                  <a:pt x="14503737" y="1309580"/>
                </a:lnTo>
                <a:lnTo>
                  <a:pt x="14498413" y="1310105"/>
                </a:lnTo>
                <a:close/>
              </a:path>
            </a:pathLst>
          </a:custGeom>
          <a:solidFill>
            <a:srgbClr val="F6F2EB"/>
          </a:solidFill>
        </p:spPr>
        <p:txBody>
          <a:bodyPr wrap="square" lIns="0" tIns="0" rIns="0" bIns="0" rtlCol="0"/>
          <a:lstStyle/>
          <a:p>
            <a:endParaRPr/>
          </a:p>
        </p:txBody>
      </p:sp>
      <p:sp>
        <p:nvSpPr>
          <p:cNvPr id="4" name="object 4"/>
          <p:cNvSpPr/>
          <p:nvPr/>
        </p:nvSpPr>
        <p:spPr>
          <a:xfrm>
            <a:off x="491289" y="2722538"/>
            <a:ext cx="14575155" cy="819150"/>
          </a:xfrm>
          <a:custGeom>
            <a:avLst/>
            <a:gdLst/>
            <a:ahLst/>
            <a:cxnLst/>
            <a:rect l="l" t="t" r="r" b="b"/>
            <a:pathLst>
              <a:path w="14575155" h="819150">
                <a:moveTo>
                  <a:pt x="14498413" y="818815"/>
                </a:moveTo>
                <a:lnTo>
                  <a:pt x="76505" y="818815"/>
                </a:lnTo>
                <a:lnTo>
                  <a:pt x="71180" y="818291"/>
                </a:lnTo>
                <a:lnTo>
                  <a:pt x="31920" y="802028"/>
                </a:lnTo>
                <a:lnTo>
                  <a:pt x="4175" y="763301"/>
                </a:lnTo>
                <a:lnTo>
                  <a:pt x="0" y="742310"/>
                </a:lnTo>
                <a:lnTo>
                  <a:pt x="0" y="736934"/>
                </a:lnTo>
                <a:lnTo>
                  <a:pt x="0" y="76505"/>
                </a:lnTo>
                <a:lnTo>
                  <a:pt x="16786" y="31919"/>
                </a:lnTo>
                <a:lnTo>
                  <a:pt x="55513" y="4175"/>
                </a:lnTo>
                <a:lnTo>
                  <a:pt x="76505" y="0"/>
                </a:lnTo>
                <a:lnTo>
                  <a:pt x="14498413" y="0"/>
                </a:lnTo>
                <a:lnTo>
                  <a:pt x="14542998" y="16786"/>
                </a:lnTo>
                <a:lnTo>
                  <a:pt x="14570742" y="55513"/>
                </a:lnTo>
                <a:lnTo>
                  <a:pt x="14574918" y="76505"/>
                </a:lnTo>
                <a:lnTo>
                  <a:pt x="14574918" y="742310"/>
                </a:lnTo>
                <a:lnTo>
                  <a:pt x="14558132" y="786894"/>
                </a:lnTo>
                <a:lnTo>
                  <a:pt x="14519404" y="814639"/>
                </a:lnTo>
                <a:lnTo>
                  <a:pt x="14503737" y="818291"/>
                </a:lnTo>
                <a:lnTo>
                  <a:pt x="14498413" y="818815"/>
                </a:lnTo>
                <a:close/>
              </a:path>
            </a:pathLst>
          </a:custGeom>
          <a:solidFill>
            <a:srgbClr val="04182D"/>
          </a:solidFill>
        </p:spPr>
        <p:txBody>
          <a:bodyPr wrap="square" lIns="0" tIns="0" rIns="0" bIns="0" rtlCol="0"/>
          <a:lstStyle/>
          <a:p>
            <a:endParaRPr/>
          </a:p>
        </p:txBody>
      </p:sp>
      <p:sp>
        <p:nvSpPr>
          <p:cNvPr id="5" name="object 5"/>
          <p:cNvSpPr/>
          <p:nvPr/>
        </p:nvSpPr>
        <p:spPr>
          <a:xfrm>
            <a:off x="491289" y="3786998"/>
            <a:ext cx="14575155" cy="1310640"/>
          </a:xfrm>
          <a:custGeom>
            <a:avLst/>
            <a:gdLst/>
            <a:ahLst/>
            <a:cxnLst/>
            <a:rect l="l" t="t" r="r" b="b"/>
            <a:pathLst>
              <a:path w="14575155" h="1310639">
                <a:moveTo>
                  <a:pt x="14498413" y="1310104"/>
                </a:moveTo>
                <a:lnTo>
                  <a:pt x="76505" y="1310104"/>
                </a:lnTo>
                <a:lnTo>
                  <a:pt x="71180" y="1309580"/>
                </a:lnTo>
                <a:lnTo>
                  <a:pt x="31920" y="1293317"/>
                </a:lnTo>
                <a:lnTo>
                  <a:pt x="4175" y="1254590"/>
                </a:lnTo>
                <a:lnTo>
                  <a:pt x="0" y="1233600"/>
                </a:lnTo>
                <a:lnTo>
                  <a:pt x="0" y="1228223"/>
                </a:lnTo>
                <a:lnTo>
                  <a:pt x="0" y="76505"/>
                </a:lnTo>
                <a:lnTo>
                  <a:pt x="16786" y="31920"/>
                </a:lnTo>
                <a:lnTo>
                  <a:pt x="55513" y="4175"/>
                </a:lnTo>
                <a:lnTo>
                  <a:pt x="76505" y="0"/>
                </a:lnTo>
                <a:lnTo>
                  <a:pt x="14498413" y="0"/>
                </a:lnTo>
                <a:lnTo>
                  <a:pt x="14542998" y="16786"/>
                </a:lnTo>
                <a:lnTo>
                  <a:pt x="14570742" y="55513"/>
                </a:lnTo>
                <a:lnTo>
                  <a:pt x="14574918" y="76505"/>
                </a:lnTo>
                <a:lnTo>
                  <a:pt x="14574918" y="1233600"/>
                </a:lnTo>
                <a:lnTo>
                  <a:pt x="14558132" y="1278183"/>
                </a:lnTo>
                <a:lnTo>
                  <a:pt x="14519404" y="1305929"/>
                </a:lnTo>
                <a:lnTo>
                  <a:pt x="14503737" y="1309580"/>
                </a:lnTo>
                <a:lnTo>
                  <a:pt x="14498413" y="1310104"/>
                </a:lnTo>
                <a:close/>
              </a:path>
            </a:pathLst>
          </a:custGeom>
          <a:solidFill>
            <a:srgbClr val="F6F2EB"/>
          </a:solidFill>
        </p:spPr>
        <p:txBody>
          <a:bodyPr wrap="square" lIns="0" tIns="0" rIns="0" bIns="0" rtlCol="0"/>
          <a:lstStyle/>
          <a:p>
            <a:endParaRPr/>
          </a:p>
        </p:txBody>
      </p:sp>
      <p:sp>
        <p:nvSpPr>
          <p:cNvPr id="6" name="object 6"/>
          <p:cNvSpPr txBox="1"/>
          <p:nvPr/>
        </p:nvSpPr>
        <p:spPr>
          <a:xfrm>
            <a:off x="642352" y="1231876"/>
            <a:ext cx="7075170" cy="1008380"/>
          </a:xfrm>
          <a:prstGeom prst="rect">
            <a:avLst/>
          </a:prstGeom>
        </p:spPr>
        <p:txBody>
          <a:bodyPr vert="horz" wrap="square" lIns="0" tIns="12065" rIns="0" bIns="0" rtlCol="0">
            <a:spAutoFit/>
          </a:bodyPr>
          <a:lstStyle/>
          <a:p>
            <a:pPr marL="12700" marR="5080">
              <a:lnSpc>
                <a:spcPct val="143300"/>
              </a:lnSpc>
              <a:spcBef>
                <a:spcPts val="95"/>
              </a:spcBef>
            </a:pPr>
            <a:r>
              <a:rPr sz="2250" dirty="0">
                <a:solidFill>
                  <a:srgbClr val="04182D"/>
                </a:solidFill>
                <a:latin typeface="Courier New"/>
                <a:cs typeface="Courier New"/>
              </a:rPr>
              <a:t>label</a:t>
            </a:r>
            <a:r>
              <a:rPr sz="2250" spc="-10" dirty="0">
                <a:solidFill>
                  <a:srgbClr val="04182D"/>
                </a:solidFill>
                <a:latin typeface="Courier New"/>
                <a:cs typeface="Courier New"/>
              </a:rPr>
              <a:t> </a:t>
            </a:r>
            <a:r>
              <a:rPr sz="2250" dirty="0">
                <a:solidFill>
                  <a:srgbClr val="04182D"/>
                </a:solidFill>
                <a:latin typeface="Courier New"/>
                <a:cs typeface="Courier New"/>
              </a:rPr>
              <a:t>= </a:t>
            </a:r>
            <a:r>
              <a:rPr sz="2250" spc="-10" dirty="0">
                <a:solidFill>
                  <a:srgbClr val="04182D"/>
                </a:solidFill>
                <a:latin typeface="Courier New"/>
                <a:cs typeface="Courier New"/>
              </a:rPr>
              <a:t>topics[closest[</a:t>
            </a:r>
            <a:r>
              <a:rPr sz="2250" spc="-10" dirty="0">
                <a:solidFill>
                  <a:srgbClr val="BE2F72"/>
                </a:solidFill>
                <a:latin typeface="Courier New"/>
                <a:cs typeface="Courier New"/>
              </a:rPr>
              <a:t>'index'</a:t>
            </a:r>
            <a:r>
              <a:rPr sz="2250" spc="-10" dirty="0">
                <a:solidFill>
                  <a:srgbClr val="04182D"/>
                </a:solidFill>
                <a:latin typeface="Courier New"/>
                <a:cs typeface="Courier New"/>
              </a:rPr>
              <a:t>]][</a:t>
            </a:r>
            <a:r>
              <a:rPr sz="2250" spc="-10" dirty="0">
                <a:solidFill>
                  <a:srgbClr val="BE2F72"/>
                </a:solidFill>
                <a:latin typeface="Courier New"/>
                <a:cs typeface="Courier New"/>
              </a:rPr>
              <a:t>'label'</a:t>
            </a:r>
            <a:r>
              <a:rPr sz="2250" spc="-10" dirty="0">
                <a:solidFill>
                  <a:srgbClr val="04182D"/>
                </a:solidFill>
                <a:latin typeface="Courier New"/>
                <a:cs typeface="Courier New"/>
              </a:rPr>
              <a:t>] </a:t>
            </a:r>
            <a:r>
              <a:rPr sz="2250" spc="-10" dirty="0">
                <a:solidFill>
                  <a:srgbClr val="008600"/>
                </a:solidFill>
                <a:latin typeface="Courier New"/>
                <a:cs typeface="Courier New"/>
              </a:rPr>
              <a:t>print</a:t>
            </a:r>
            <a:r>
              <a:rPr sz="2250" spc="-10" dirty="0">
                <a:solidFill>
                  <a:srgbClr val="04182D"/>
                </a:solidFill>
                <a:latin typeface="Courier New"/>
                <a:cs typeface="Courier New"/>
              </a:rPr>
              <a:t>(label)</a:t>
            </a:r>
            <a:endParaRPr sz="2250">
              <a:latin typeface="Courier New"/>
              <a:cs typeface="Courier New"/>
            </a:endParaRPr>
          </a:p>
        </p:txBody>
      </p:sp>
      <p:pic>
        <p:nvPicPr>
          <p:cNvPr id="7" name="object 7"/>
          <p:cNvPicPr/>
          <p:nvPr/>
        </p:nvPicPr>
        <p:blipFill>
          <a:blip r:embed="rId2" cstate="print"/>
          <a:stretch>
            <a:fillRect/>
          </a:stretch>
        </p:blipFill>
        <p:spPr>
          <a:xfrm>
            <a:off x="511759" y="6345797"/>
            <a:ext cx="102352" cy="102351"/>
          </a:xfrm>
          <a:prstGeom prst="rect">
            <a:avLst/>
          </a:prstGeom>
        </p:spPr>
      </p:pic>
      <p:sp>
        <p:nvSpPr>
          <p:cNvPr id="8" name="object 8"/>
          <p:cNvSpPr txBox="1"/>
          <p:nvPr/>
        </p:nvSpPr>
        <p:spPr>
          <a:xfrm>
            <a:off x="478589" y="2935012"/>
            <a:ext cx="13084810" cy="3653154"/>
          </a:xfrm>
          <a:prstGeom prst="rect">
            <a:avLst/>
          </a:prstGeom>
        </p:spPr>
        <p:txBody>
          <a:bodyPr vert="horz" wrap="square" lIns="0" tIns="13335" rIns="0" bIns="0" rtlCol="0">
            <a:spAutoFit/>
          </a:bodyPr>
          <a:lstStyle/>
          <a:p>
            <a:pPr marL="175895">
              <a:lnSpc>
                <a:spcPct val="100000"/>
              </a:lnSpc>
              <a:spcBef>
                <a:spcPts val="105"/>
              </a:spcBef>
            </a:pPr>
            <a:r>
              <a:rPr sz="2250" spc="-10" dirty="0">
                <a:solidFill>
                  <a:srgbClr val="FFFFFF"/>
                </a:solidFill>
                <a:latin typeface="Courier New"/>
                <a:cs typeface="Courier New"/>
              </a:rPr>
              <a:t>Business</a:t>
            </a:r>
            <a:endParaRPr sz="2250">
              <a:latin typeface="Courier New"/>
              <a:cs typeface="Courier New"/>
            </a:endParaRPr>
          </a:p>
          <a:p>
            <a:pPr>
              <a:lnSpc>
                <a:spcPct val="100000"/>
              </a:lnSpc>
              <a:spcBef>
                <a:spcPts val="1964"/>
              </a:spcBef>
            </a:pPr>
            <a:endParaRPr sz="2250">
              <a:latin typeface="Courier New"/>
              <a:cs typeface="Courier New"/>
            </a:endParaRPr>
          </a:p>
          <a:p>
            <a:pPr marL="2067560" marR="5080" indent="-1891664">
              <a:lnSpc>
                <a:spcPct val="143300"/>
              </a:lnSpc>
            </a:pPr>
            <a:r>
              <a:rPr sz="2250" dirty="0">
                <a:solidFill>
                  <a:srgbClr val="04182D"/>
                </a:solidFill>
                <a:latin typeface="Courier New"/>
                <a:cs typeface="Courier New"/>
              </a:rPr>
              <a:t>article</a:t>
            </a:r>
            <a:r>
              <a:rPr sz="2250" spc="-15" dirty="0">
                <a:solidFill>
                  <a:srgbClr val="04182D"/>
                </a:solidFill>
                <a:latin typeface="Courier New"/>
                <a:cs typeface="Courier New"/>
              </a:rPr>
              <a:t> </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04182D"/>
                </a:solidFill>
                <a:latin typeface="Courier New"/>
                <a:cs typeface="Courier New"/>
              </a:rPr>
              <a:t>{</a:t>
            </a:r>
            <a:r>
              <a:rPr sz="2250" dirty="0">
                <a:solidFill>
                  <a:srgbClr val="BE2F72"/>
                </a:solidFill>
                <a:latin typeface="Courier New"/>
                <a:cs typeface="Courier New"/>
              </a:rPr>
              <a:t>"headline"</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BE2F72"/>
                </a:solidFill>
                <a:latin typeface="Courier New"/>
                <a:cs typeface="Courier New"/>
              </a:rPr>
              <a:t>"How NVIDIA GPUs Could</a:t>
            </a:r>
            <a:r>
              <a:rPr sz="2250" spc="-5" dirty="0">
                <a:solidFill>
                  <a:srgbClr val="BE2F72"/>
                </a:solidFill>
                <a:latin typeface="Courier New"/>
                <a:cs typeface="Courier New"/>
              </a:rPr>
              <a:t> </a:t>
            </a:r>
            <a:r>
              <a:rPr sz="2250" dirty="0">
                <a:solidFill>
                  <a:srgbClr val="BE2F72"/>
                </a:solidFill>
                <a:latin typeface="Courier New"/>
                <a:cs typeface="Courier New"/>
              </a:rPr>
              <a:t>Decide</a:t>
            </a:r>
            <a:r>
              <a:rPr sz="2250" spc="5" dirty="0">
                <a:solidFill>
                  <a:srgbClr val="BE2F72"/>
                </a:solidFill>
                <a:latin typeface="Courier New"/>
                <a:cs typeface="Courier New"/>
              </a:rPr>
              <a:t> </a:t>
            </a:r>
            <a:r>
              <a:rPr sz="2250" dirty="0">
                <a:solidFill>
                  <a:srgbClr val="BE2F72"/>
                </a:solidFill>
                <a:latin typeface="Courier New"/>
                <a:cs typeface="Courier New"/>
              </a:rPr>
              <a:t>Who</a:t>
            </a:r>
            <a:r>
              <a:rPr sz="2250" spc="-5" dirty="0">
                <a:solidFill>
                  <a:srgbClr val="BE2F72"/>
                </a:solidFill>
                <a:latin typeface="Courier New"/>
                <a:cs typeface="Courier New"/>
              </a:rPr>
              <a:t> </a:t>
            </a:r>
            <a:r>
              <a:rPr sz="2250" dirty="0">
                <a:solidFill>
                  <a:srgbClr val="BE2F72"/>
                </a:solidFill>
                <a:latin typeface="Courier New"/>
                <a:cs typeface="Courier New"/>
              </a:rPr>
              <a:t>Wins the AI </a:t>
            </a:r>
            <a:r>
              <a:rPr sz="2250" spc="-10" dirty="0">
                <a:solidFill>
                  <a:srgbClr val="BE2F72"/>
                </a:solidFill>
                <a:latin typeface="Courier New"/>
                <a:cs typeface="Courier New"/>
              </a:rPr>
              <a:t>Race"</a:t>
            </a:r>
            <a:r>
              <a:rPr sz="2250" spc="-10" dirty="0">
                <a:solidFill>
                  <a:srgbClr val="04182D"/>
                </a:solidFill>
                <a:latin typeface="Courier New"/>
                <a:cs typeface="Courier New"/>
              </a:rPr>
              <a:t>, </a:t>
            </a:r>
            <a:r>
              <a:rPr sz="2250" dirty="0">
                <a:solidFill>
                  <a:srgbClr val="BE2F72"/>
                </a:solidFill>
                <a:latin typeface="Courier New"/>
                <a:cs typeface="Courier New"/>
              </a:rPr>
              <a:t>"keywords"</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solidFill>
                  <a:srgbClr val="04182D"/>
                </a:solidFill>
                <a:latin typeface="Courier New"/>
                <a:cs typeface="Courier New"/>
              </a:rPr>
              <a:t>[</a:t>
            </a:r>
            <a:r>
              <a:rPr sz="2250" dirty="0">
                <a:solidFill>
                  <a:srgbClr val="BE2F72"/>
                </a:solidFill>
                <a:latin typeface="Courier New"/>
                <a:cs typeface="Courier New"/>
              </a:rPr>
              <a:t>"ai"</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BE2F72"/>
                </a:solidFill>
                <a:latin typeface="Courier New"/>
                <a:cs typeface="Courier New"/>
              </a:rPr>
              <a:t>"business"</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spc="-10" dirty="0">
                <a:solidFill>
                  <a:srgbClr val="BE2F72"/>
                </a:solidFill>
                <a:latin typeface="Courier New"/>
                <a:cs typeface="Courier New"/>
              </a:rPr>
              <a:t>"computers"</a:t>
            </a:r>
            <a:r>
              <a:rPr sz="2250" spc="-10" dirty="0">
                <a:solidFill>
                  <a:srgbClr val="04182D"/>
                </a:solidFill>
                <a:latin typeface="Courier New"/>
                <a:cs typeface="Courier New"/>
              </a:rPr>
              <a:t>]}</a:t>
            </a:r>
            <a:endParaRPr sz="2250">
              <a:latin typeface="Courier New"/>
              <a:cs typeface="Courier New"/>
            </a:endParaRPr>
          </a:p>
          <a:p>
            <a:pPr>
              <a:lnSpc>
                <a:spcPct val="100000"/>
              </a:lnSpc>
              <a:spcBef>
                <a:spcPts val="1540"/>
              </a:spcBef>
            </a:pPr>
            <a:endParaRPr sz="2250">
              <a:latin typeface="Courier New"/>
              <a:cs typeface="Courier New"/>
            </a:endParaRPr>
          </a:p>
          <a:p>
            <a:pPr marL="12700">
              <a:lnSpc>
                <a:spcPct val="100000"/>
              </a:lnSpc>
            </a:pPr>
            <a:r>
              <a:rPr sz="2550" b="1" spc="-25" dirty="0">
                <a:solidFill>
                  <a:srgbClr val="04182D"/>
                </a:solidFill>
                <a:latin typeface="Tahoma"/>
                <a:cs typeface="Tahoma"/>
              </a:rPr>
              <a:t>Limitation</a:t>
            </a:r>
            <a:r>
              <a:rPr sz="2550" spc="-25" dirty="0">
                <a:solidFill>
                  <a:srgbClr val="04182D"/>
                </a:solidFill>
                <a:latin typeface="Tahoma"/>
                <a:cs typeface="Tahoma"/>
              </a:rPr>
              <a:t>:</a:t>
            </a:r>
            <a:endParaRPr sz="2550">
              <a:latin typeface="Tahoma"/>
              <a:cs typeface="Tahoma"/>
            </a:endParaRPr>
          </a:p>
          <a:p>
            <a:pPr>
              <a:lnSpc>
                <a:spcPct val="100000"/>
              </a:lnSpc>
              <a:spcBef>
                <a:spcPts val="310"/>
              </a:spcBef>
            </a:pPr>
            <a:endParaRPr sz="2550">
              <a:latin typeface="Tahoma"/>
              <a:cs typeface="Tahoma"/>
            </a:endParaRPr>
          </a:p>
          <a:p>
            <a:pPr marL="381000">
              <a:lnSpc>
                <a:spcPct val="100000"/>
              </a:lnSpc>
            </a:pPr>
            <a:r>
              <a:rPr sz="2550" spc="160" dirty="0">
                <a:solidFill>
                  <a:srgbClr val="04182D"/>
                </a:solidFill>
                <a:latin typeface="Tahoma"/>
                <a:cs typeface="Tahoma"/>
              </a:rPr>
              <a:t>Class</a:t>
            </a:r>
            <a:r>
              <a:rPr sz="2550" spc="-40" dirty="0">
                <a:solidFill>
                  <a:srgbClr val="04182D"/>
                </a:solidFill>
                <a:latin typeface="Tahoma"/>
                <a:cs typeface="Tahoma"/>
              </a:rPr>
              <a:t> </a:t>
            </a:r>
            <a:r>
              <a:rPr sz="2550" spc="95" dirty="0">
                <a:solidFill>
                  <a:srgbClr val="04182D"/>
                </a:solidFill>
                <a:latin typeface="Tahoma"/>
                <a:cs typeface="Tahoma"/>
              </a:rPr>
              <a:t>descriptions</a:t>
            </a:r>
            <a:r>
              <a:rPr sz="2550" spc="-35" dirty="0">
                <a:solidFill>
                  <a:srgbClr val="04182D"/>
                </a:solidFill>
                <a:latin typeface="Tahoma"/>
                <a:cs typeface="Tahoma"/>
              </a:rPr>
              <a:t> </a:t>
            </a:r>
            <a:r>
              <a:rPr sz="2550" spc="140" dirty="0">
                <a:solidFill>
                  <a:srgbClr val="04182D"/>
                </a:solidFill>
                <a:latin typeface="Tahoma"/>
                <a:cs typeface="Tahoma"/>
              </a:rPr>
              <a:t>lacked</a:t>
            </a:r>
            <a:r>
              <a:rPr sz="2550" spc="-35" dirty="0">
                <a:solidFill>
                  <a:srgbClr val="04182D"/>
                </a:solidFill>
                <a:latin typeface="Tahoma"/>
                <a:cs typeface="Tahoma"/>
              </a:rPr>
              <a:t> </a:t>
            </a:r>
            <a:r>
              <a:rPr sz="2550" spc="90" dirty="0">
                <a:solidFill>
                  <a:srgbClr val="04182D"/>
                </a:solidFill>
                <a:latin typeface="Tahoma"/>
                <a:cs typeface="Tahoma"/>
              </a:rPr>
              <a:t>sufficient</a:t>
            </a:r>
            <a:r>
              <a:rPr sz="2550" spc="-35" dirty="0">
                <a:solidFill>
                  <a:srgbClr val="04182D"/>
                </a:solidFill>
                <a:latin typeface="Tahoma"/>
                <a:cs typeface="Tahoma"/>
              </a:rPr>
              <a:t> </a:t>
            </a:r>
            <a:r>
              <a:rPr sz="2550" spc="90" dirty="0">
                <a:solidFill>
                  <a:srgbClr val="04182D"/>
                </a:solidFill>
                <a:latin typeface="Tahoma"/>
                <a:cs typeface="Tahoma"/>
              </a:rPr>
              <a:t>detail</a:t>
            </a:r>
            <a:endParaRPr sz="2550">
              <a:latin typeface="Tahoma"/>
              <a:cs typeface="Tahom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160" dirty="0"/>
              <a:t>More</a:t>
            </a:r>
            <a:r>
              <a:rPr spc="-135" dirty="0"/>
              <a:t> </a:t>
            </a:r>
            <a:r>
              <a:rPr spc="-204" dirty="0"/>
              <a:t>detailed</a:t>
            </a:r>
            <a:r>
              <a:rPr spc="-130" dirty="0"/>
              <a:t> </a:t>
            </a:r>
            <a:r>
              <a:rPr spc="-195" dirty="0"/>
              <a:t>descriptions</a:t>
            </a:r>
          </a:p>
        </p:txBody>
      </p:sp>
      <p:grpSp>
        <p:nvGrpSpPr>
          <p:cNvPr id="3" name="object 3"/>
          <p:cNvGrpSpPr/>
          <p:nvPr/>
        </p:nvGrpSpPr>
        <p:grpSpPr>
          <a:xfrm>
            <a:off x="491289" y="1166812"/>
            <a:ext cx="14575155" cy="5445125"/>
            <a:chOff x="491289" y="1166812"/>
            <a:chExt cx="14575155" cy="5445125"/>
          </a:xfrm>
        </p:grpSpPr>
        <p:sp>
          <p:nvSpPr>
            <p:cNvPr id="4" name="object 4"/>
            <p:cNvSpPr/>
            <p:nvPr/>
          </p:nvSpPr>
          <p:spPr>
            <a:xfrm>
              <a:off x="491289" y="1166812"/>
              <a:ext cx="14575155" cy="5445125"/>
            </a:xfrm>
            <a:custGeom>
              <a:avLst/>
              <a:gdLst/>
              <a:ahLst/>
              <a:cxnLst/>
              <a:rect l="l" t="t" r="r" b="b"/>
              <a:pathLst>
                <a:path w="14575155" h="5445125">
                  <a:moveTo>
                    <a:pt x="14498413" y="5445124"/>
                  </a:moveTo>
                  <a:lnTo>
                    <a:pt x="76505" y="5445124"/>
                  </a:lnTo>
                  <a:lnTo>
                    <a:pt x="71180" y="5444599"/>
                  </a:lnTo>
                  <a:lnTo>
                    <a:pt x="31920" y="5428337"/>
                  </a:lnTo>
                  <a:lnTo>
                    <a:pt x="4175" y="5389609"/>
                  </a:lnTo>
                  <a:lnTo>
                    <a:pt x="0" y="5368618"/>
                  </a:lnTo>
                  <a:lnTo>
                    <a:pt x="0" y="5363242"/>
                  </a:lnTo>
                  <a:lnTo>
                    <a:pt x="0" y="76505"/>
                  </a:lnTo>
                  <a:lnTo>
                    <a:pt x="16786" y="31920"/>
                  </a:lnTo>
                  <a:lnTo>
                    <a:pt x="55513" y="4175"/>
                  </a:lnTo>
                  <a:lnTo>
                    <a:pt x="76505" y="0"/>
                  </a:lnTo>
                  <a:lnTo>
                    <a:pt x="14498413" y="0"/>
                  </a:lnTo>
                  <a:lnTo>
                    <a:pt x="14542998" y="16786"/>
                  </a:lnTo>
                  <a:lnTo>
                    <a:pt x="14570742" y="55513"/>
                  </a:lnTo>
                  <a:lnTo>
                    <a:pt x="14574918" y="76505"/>
                  </a:lnTo>
                  <a:lnTo>
                    <a:pt x="14574918" y="5368618"/>
                  </a:lnTo>
                  <a:lnTo>
                    <a:pt x="14558132" y="5413203"/>
                  </a:lnTo>
                  <a:lnTo>
                    <a:pt x="14519404" y="5440948"/>
                  </a:lnTo>
                  <a:lnTo>
                    <a:pt x="14503737" y="5444599"/>
                  </a:lnTo>
                  <a:lnTo>
                    <a:pt x="14498413" y="5445124"/>
                  </a:lnTo>
                  <a:close/>
                </a:path>
              </a:pathLst>
            </a:custGeom>
            <a:solidFill>
              <a:srgbClr val="F6F2EB"/>
            </a:solidFill>
          </p:spPr>
          <p:txBody>
            <a:bodyPr wrap="square" lIns="0" tIns="0" rIns="0" bIns="0" rtlCol="0"/>
            <a:lstStyle/>
            <a:p>
              <a:endParaRPr/>
            </a:p>
          </p:txBody>
        </p:sp>
        <p:sp>
          <p:nvSpPr>
            <p:cNvPr id="5" name="object 5"/>
            <p:cNvSpPr/>
            <p:nvPr/>
          </p:nvSpPr>
          <p:spPr>
            <a:xfrm>
              <a:off x="7152589" y="4422940"/>
              <a:ext cx="1787525" cy="206375"/>
            </a:xfrm>
            <a:custGeom>
              <a:avLst/>
              <a:gdLst/>
              <a:ahLst/>
              <a:cxnLst/>
              <a:rect l="l" t="t" r="r" b="b"/>
              <a:pathLst>
                <a:path w="1787525" h="206375">
                  <a:moveTo>
                    <a:pt x="130225" y="8813"/>
                  </a:moveTo>
                  <a:lnTo>
                    <a:pt x="82130" y="8813"/>
                  </a:lnTo>
                  <a:lnTo>
                    <a:pt x="73126" y="9486"/>
                  </a:lnTo>
                  <a:lnTo>
                    <a:pt x="41084" y="39966"/>
                  </a:lnTo>
                  <a:lnTo>
                    <a:pt x="40335" y="48831"/>
                  </a:lnTo>
                  <a:lnTo>
                    <a:pt x="40335" y="56959"/>
                  </a:lnTo>
                  <a:lnTo>
                    <a:pt x="0" y="56959"/>
                  </a:lnTo>
                  <a:lnTo>
                    <a:pt x="0" y="88112"/>
                  </a:lnTo>
                  <a:lnTo>
                    <a:pt x="40335" y="88112"/>
                  </a:lnTo>
                  <a:lnTo>
                    <a:pt x="40335" y="203377"/>
                  </a:lnTo>
                  <a:lnTo>
                    <a:pt x="73520" y="203377"/>
                  </a:lnTo>
                  <a:lnTo>
                    <a:pt x="73520" y="88112"/>
                  </a:lnTo>
                  <a:lnTo>
                    <a:pt x="130225" y="88112"/>
                  </a:lnTo>
                  <a:lnTo>
                    <a:pt x="130225" y="56959"/>
                  </a:lnTo>
                  <a:lnTo>
                    <a:pt x="73520" y="56959"/>
                  </a:lnTo>
                  <a:lnTo>
                    <a:pt x="73520" y="45669"/>
                  </a:lnTo>
                  <a:lnTo>
                    <a:pt x="74218" y="43510"/>
                  </a:lnTo>
                  <a:lnTo>
                    <a:pt x="77050" y="40678"/>
                  </a:lnTo>
                  <a:lnTo>
                    <a:pt x="79222" y="39966"/>
                  </a:lnTo>
                  <a:lnTo>
                    <a:pt x="130225" y="39966"/>
                  </a:lnTo>
                  <a:lnTo>
                    <a:pt x="130225" y="8813"/>
                  </a:lnTo>
                  <a:close/>
                </a:path>
                <a:path w="1787525" h="206375">
                  <a:moveTo>
                    <a:pt x="275666" y="109601"/>
                  </a:moveTo>
                  <a:lnTo>
                    <a:pt x="259715" y="67297"/>
                  </a:lnTo>
                  <a:lnTo>
                    <a:pt x="242531" y="56286"/>
                  </a:lnTo>
                  <a:lnTo>
                    <a:pt x="242531" y="100647"/>
                  </a:lnTo>
                  <a:lnTo>
                    <a:pt x="242531" y="156908"/>
                  </a:lnTo>
                  <a:lnTo>
                    <a:pt x="240360" y="163804"/>
                  </a:lnTo>
                  <a:lnTo>
                    <a:pt x="231698" y="172961"/>
                  </a:lnTo>
                  <a:lnTo>
                    <a:pt x="225361" y="175234"/>
                  </a:lnTo>
                  <a:lnTo>
                    <a:pt x="208572" y="175234"/>
                  </a:lnTo>
                  <a:lnTo>
                    <a:pt x="202209" y="172961"/>
                  </a:lnTo>
                  <a:lnTo>
                    <a:pt x="193586" y="163804"/>
                  </a:lnTo>
                  <a:lnTo>
                    <a:pt x="191427" y="156908"/>
                  </a:lnTo>
                  <a:lnTo>
                    <a:pt x="191427" y="100647"/>
                  </a:lnTo>
                  <a:lnTo>
                    <a:pt x="193586" y="93776"/>
                  </a:lnTo>
                  <a:lnTo>
                    <a:pt x="202209" y="84620"/>
                  </a:lnTo>
                  <a:lnTo>
                    <a:pt x="208572" y="82321"/>
                  </a:lnTo>
                  <a:lnTo>
                    <a:pt x="225361" y="82321"/>
                  </a:lnTo>
                  <a:lnTo>
                    <a:pt x="231698" y="84620"/>
                  </a:lnTo>
                  <a:lnTo>
                    <a:pt x="236004" y="89217"/>
                  </a:lnTo>
                  <a:lnTo>
                    <a:pt x="240360" y="93776"/>
                  </a:lnTo>
                  <a:lnTo>
                    <a:pt x="241084" y="55575"/>
                  </a:lnTo>
                  <a:lnTo>
                    <a:pt x="216979" y="51663"/>
                  </a:lnTo>
                  <a:lnTo>
                    <a:pt x="204216" y="52641"/>
                  </a:lnTo>
                  <a:lnTo>
                    <a:pt x="167195" y="75806"/>
                  </a:lnTo>
                  <a:lnTo>
                    <a:pt x="158242" y="147713"/>
                  </a:lnTo>
                  <a:lnTo>
                    <a:pt x="159232" y="160464"/>
                  </a:lnTo>
                  <a:lnTo>
                    <a:pt x="182791" y="197104"/>
                  </a:lnTo>
                  <a:lnTo>
                    <a:pt x="216979" y="205905"/>
                  </a:lnTo>
                  <a:lnTo>
                    <a:pt x="229717" y="204927"/>
                  </a:lnTo>
                  <a:lnTo>
                    <a:pt x="266687" y="181737"/>
                  </a:lnTo>
                  <a:lnTo>
                    <a:pt x="269951" y="175234"/>
                  </a:lnTo>
                  <a:lnTo>
                    <a:pt x="271678" y="171805"/>
                  </a:lnTo>
                  <a:lnTo>
                    <a:pt x="274662" y="160464"/>
                  </a:lnTo>
                  <a:lnTo>
                    <a:pt x="275666" y="147713"/>
                  </a:lnTo>
                  <a:lnTo>
                    <a:pt x="275666" y="109601"/>
                  </a:lnTo>
                  <a:close/>
                </a:path>
                <a:path w="1787525" h="206375">
                  <a:moveTo>
                    <a:pt x="432422" y="107873"/>
                  </a:moveTo>
                  <a:lnTo>
                    <a:pt x="417957" y="66992"/>
                  </a:lnTo>
                  <a:lnTo>
                    <a:pt x="379285" y="51663"/>
                  </a:lnTo>
                  <a:lnTo>
                    <a:pt x="364324" y="53695"/>
                  </a:lnTo>
                  <a:lnTo>
                    <a:pt x="353250" y="59791"/>
                  </a:lnTo>
                  <a:lnTo>
                    <a:pt x="346036" y="69951"/>
                  </a:lnTo>
                  <a:lnTo>
                    <a:pt x="342722" y="84175"/>
                  </a:lnTo>
                  <a:lnTo>
                    <a:pt x="347954" y="54190"/>
                  </a:lnTo>
                  <a:lnTo>
                    <a:pt x="315315" y="54190"/>
                  </a:lnTo>
                  <a:lnTo>
                    <a:pt x="315315" y="203377"/>
                  </a:lnTo>
                  <a:lnTo>
                    <a:pt x="348437" y="203377"/>
                  </a:lnTo>
                  <a:lnTo>
                    <a:pt x="348500" y="100444"/>
                  </a:lnTo>
                  <a:lnTo>
                    <a:pt x="350685" y="93548"/>
                  </a:lnTo>
                  <a:lnTo>
                    <a:pt x="355155" y="88671"/>
                  </a:lnTo>
                  <a:lnTo>
                    <a:pt x="359308" y="84175"/>
                  </a:lnTo>
                  <a:lnTo>
                    <a:pt x="359664" y="83781"/>
                  </a:lnTo>
                  <a:lnTo>
                    <a:pt x="365950" y="81343"/>
                  </a:lnTo>
                  <a:lnTo>
                    <a:pt x="382206" y="81343"/>
                  </a:lnTo>
                  <a:lnTo>
                    <a:pt x="388467" y="83743"/>
                  </a:lnTo>
                  <a:lnTo>
                    <a:pt x="392772" y="88544"/>
                  </a:lnTo>
                  <a:lnTo>
                    <a:pt x="397129" y="93345"/>
                  </a:lnTo>
                  <a:lnTo>
                    <a:pt x="399300" y="100444"/>
                  </a:lnTo>
                  <a:lnTo>
                    <a:pt x="399300" y="121424"/>
                  </a:lnTo>
                  <a:lnTo>
                    <a:pt x="432422" y="121424"/>
                  </a:lnTo>
                  <a:lnTo>
                    <a:pt x="432422" y="107873"/>
                  </a:lnTo>
                  <a:close/>
                </a:path>
                <a:path w="1787525" h="206375">
                  <a:moveTo>
                    <a:pt x="1604352" y="14541"/>
                  </a:moveTo>
                  <a:lnTo>
                    <a:pt x="1602320" y="9613"/>
                  </a:lnTo>
                  <a:lnTo>
                    <a:pt x="1598256" y="5791"/>
                  </a:lnTo>
                  <a:lnTo>
                    <a:pt x="1594192" y="1930"/>
                  </a:lnTo>
                  <a:lnTo>
                    <a:pt x="1589024" y="0"/>
                  </a:lnTo>
                  <a:lnTo>
                    <a:pt x="1571409" y="0"/>
                  </a:lnTo>
                  <a:lnTo>
                    <a:pt x="1566240" y="1930"/>
                  </a:lnTo>
                  <a:lnTo>
                    <a:pt x="1562176" y="5791"/>
                  </a:lnTo>
                  <a:lnTo>
                    <a:pt x="1558112" y="9613"/>
                  </a:lnTo>
                  <a:lnTo>
                    <a:pt x="1556080" y="14541"/>
                  </a:lnTo>
                  <a:lnTo>
                    <a:pt x="1556092" y="26682"/>
                  </a:lnTo>
                  <a:lnTo>
                    <a:pt x="1558074" y="31534"/>
                  </a:lnTo>
                  <a:lnTo>
                    <a:pt x="1562049" y="35229"/>
                  </a:lnTo>
                  <a:lnTo>
                    <a:pt x="1566075" y="38874"/>
                  </a:lnTo>
                  <a:lnTo>
                    <a:pt x="1571282" y="40703"/>
                  </a:lnTo>
                  <a:lnTo>
                    <a:pt x="1588935" y="40703"/>
                  </a:lnTo>
                  <a:lnTo>
                    <a:pt x="1594091" y="38874"/>
                  </a:lnTo>
                  <a:lnTo>
                    <a:pt x="1602295" y="31572"/>
                  </a:lnTo>
                  <a:lnTo>
                    <a:pt x="1604352" y="26682"/>
                  </a:lnTo>
                  <a:lnTo>
                    <a:pt x="1604352" y="14541"/>
                  </a:lnTo>
                  <a:close/>
                </a:path>
                <a:path w="1787525" h="206375">
                  <a:moveTo>
                    <a:pt x="1645970" y="172224"/>
                  </a:moveTo>
                  <a:lnTo>
                    <a:pt x="1599298" y="172224"/>
                  </a:lnTo>
                  <a:lnTo>
                    <a:pt x="1599298" y="54190"/>
                  </a:lnTo>
                  <a:lnTo>
                    <a:pt x="1523263" y="54190"/>
                  </a:lnTo>
                  <a:lnTo>
                    <a:pt x="1523263" y="85344"/>
                  </a:lnTo>
                  <a:lnTo>
                    <a:pt x="1566113" y="85344"/>
                  </a:lnTo>
                  <a:lnTo>
                    <a:pt x="1566113" y="172224"/>
                  </a:lnTo>
                  <a:lnTo>
                    <a:pt x="1516976" y="172224"/>
                  </a:lnTo>
                  <a:lnTo>
                    <a:pt x="1516976" y="203377"/>
                  </a:lnTo>
                  <a:lnTo>
                    <a:pt x="1645970" y="203377"/>
                  </a:lnTo>
                  <a:lnTo>
                    <a:pt x="1645970" y="172224"/>
                  </a:lnTo>
                  <a:close/>
                </a:path>
                <a:path w="1787525" h="206375">
                  <a:moveTo>
                    <a:pt x="1787093" y="104800"/>
                  </a:moveTo>
                  <a:lnTo>
                    <a:pt x="1786229" y="93383"/>
                  </a:lnTo>
                  <a:lnTo>
                    <a:pt x="1783638" y="83159"/>
                  </a:lnTo>
                  <a:lnTo>
                    <a:pt x="1782762" y="81343"/>
                  </a:lnTo>
                  <a:lnTo>
                    <a:pt x="1779308" y="74117"/>
                  </a:lnTo>
                  <a:lnTo>
                    <a:pt x="1747240" y="52578"/>
                  </a:lnTo>
                  <a:lnTo>
                    <a:pt x="1736242" y="51663"/>
                  </a:lnTo>
                  <a:lnTo>
                    <a:pt x="1727809" y="52209"/>
                  </a:lnTo>
                  <a:lnTo>
                    <a:pt x="1702562" y="65544"/>
                  </a:lnTo>
                  <a:lnTo>
                    <a:pt x="1704340" y="54190"/>
                  </a:lnTo>
                  <a:lnTo>
                    <a:pt x="1671218" y="54190"/>
                  </a:lnTo>
                  <a:lnTo>
                    <a:pt x="1671218" y="203377"/>
                  </a:lnTo>
                  <a:lnTo>
                    <a:pt x="1704340" y="203377"/>
                  </a:lnTo>
                  <a:lnTo>
                    <a:pt x="1704340" y="100609"/>
                  </a:lnTo>
                  <a:lnTo>
                    <a:pt x="1706562" y="93548"/>
                  </a:lnTo>
                  <a:lnTo>
                    <a:pt x="1713788" y="85585"/>
                  </a:lnTo>
                  <a:lnTo>
                    <a:pt x="1715427" y="83781"/>
                  </a:lnTo>
                  <a:lnTo>
                    <a:pt x="1721650" y="81343"/>
                  </a:lnTo>
                  <a:lnTo>
                    <a:pt x="1737245" y="81343"/>
                  </a:lnTo>
                  <a:lnTo>
                    <a:pt x="1743176" y="83604"/>
                  </a:lnTo>
                  <a:lnTo>
                    <a:pt x="1747443" y="88112"/>
                  </a:lnTo>
                  <a:lnTo>
                    <a:pt x="1751761" y="92583"/>
                  </a:lnTo>
                  <a:lnTo>
                    <a:pt x="1753908" y="98996"/>
                  </a:lnTo>
                  <a:lnTo>
                    <a:pt x="1753908" y="203377"/>
                  </a:lnTo>
                  <a:lnTo>
                    <a:pt x="1787093" y="203377"/>
                  </a:lnTo>
                  <a:lnTo>
                    <a:pt x="1787093" y="104800"/>
                  </a:lnTo>
                  <a:close/>
                </a:path>
              </a:pathLst>
            </a:custGeom>
            <a:solidFill>
              <a:srgbClr val="007BB5"/>
            </a:solidFill>
          </p:spPr>
          <p:txBody>
            <a:bodyPr wrap="square" lIns="0" tIns="0" rIns="0" bIns="0" rtlCol="0"/>
            <a:lstStyle/>
            <a:p>
              <a:endParaRPr/>
            </a:p>
          </p:txBody>
        </p:sp>
      </p:grpSp>
      <p:sp>
        <p:nvSpPr>
          <p:cNvPr id="6" name="object 6"/>
          <p:cNvSpPr/>
          <p:nvPr/>
        </p:nvSpPr>
        <p:spPr>
          <a:xfrm>
            <a:off x="491289" y="6857581"/>
            <a:ext cx="14575155" cy="716915"/>
          </a:xfrm>
          <a:custGeom>
            <a:avLst/>
            <a:gdLst/>
            <a:ahLst/>
            <a:cxnLst/>
            <a:rect l="l" t="t" r="r" b="b"/>
            <a:pathLst>
              <a:path w="14575155" h="716915">
                <a:moveTo>
                  <a:pt x="14498413" y="716463"/>
                </a:moveTo>
                <a:lnTo>
                  <a:pt x="76505" y="716463"/>
                </a:lnTo>
                <a:lnTo>
                  <a:pt x="71180" y="715939"/>
                </a:lnTo>
                <a:lnTo>
                  <a:pt x="31920" y="699676"/>
                </a:lnTo>
                <a:lnTo>
                  <a:pt x="4175" y="660949"/>
                </a:lnTo>
                <a:lnTo>
                  <a:pt x="0" y="639958"/>
                </a:lnTo>
                <a:lnTo>
                  <a:pt x="0" y="634582"/>
                </a:lnTo>
                <a:lnTo>
                  <a:pt x="0" y="76504"/>
                </a:lnTo>
                <a:lnTo>
                  <a:pt x="16786" y="31919"/>
                </a:lnTo>
                <a:lnTo>
                  <a:pt x="55513" y="4175"/>
                </a:lnTo>
                <a:lnTo>
                  <a:pt x="76505" y="0"/>
                </a:lnTo>
                <a:lnTo>
                  <a:pt x="14498413" y="0"/>
                </a:lnTo>
                <a:lnTo>
                  <a:pt x="14542998" y="16785"/>
                </a:lnTo>
                <a:lnTo>
                  <a:pt x="14570742" y="55512"/>
                </a:lnTo>
                <a:lnTo>
                  <a:pt x="14574918" y="76504"/>
                </a:lnTo>
                <a:lnTo>
                  <a:pt x="14574918" y="639958"/>
                </a:lnTo>
                <a:lnTo>
                  <a:pt x="14558132" y="684542"/>
                </a:lnTo>
                <a:lnTo>
                  <a:pt x="14519404" y="712288"/>
                </a:lnTo>
                <a:lnTo>
                  <a:pt x="14503737" y="715939"/>
                </a:lnTo>
                <a:lnTo>
                  <a:pt x="14498413" y="716463"/>
                </a:lnTo>
                <a:close/>
              </a:path>
            </a:pathLst>
          </a:custGeom>
          <a:solidFill>
            <a:srgbClr val="04182D"/>
          </a:solidFill>
        </p:spPr>
        <p:txBody>
          <a:bodyPr wrap="square" lIns="0" tIns="0" rIns="0" bIns="0" rtlCol="0"/>
          <a:lstStyle/>
          <a:p>
            <a:endParaRPr/>
          </a:p>
        </p:txBody>
      </p:sp>
      <p:sp>
        <p:nvSpPr>
          <p:cNvPr id="7" name="object 7"/>
          <p:cNvSpPr txBox="1"/>
          <p:nvPr/>
        </p:nvSpPr>
        <p:spPr>
          <a:xfrm>
            <a:off x="622521" y="1225021"/>
            <a:ext cx="10912475" cy="6146165"/>
          </a:xfrm>
          <a:prstGeom prst="rect">
            <a:avLst/>
          </a:prstGeom>
        </p:spPr>
        <p:txBody>
          <a:bodyPr vert="horz" wrap="square" lIns="0" tIns="144145" rIns="0" bIns="0" rtlCol="0">
            <a:spAutoFit/>
          </a:bodyPr>
          <a:lstStyle/>
          <a:p>
            <a:pPr marL="12700">
              <a:lnSpc>
                <a:spcPct val="100000"/>
              </a:lnSpc>
              <a:spcBef>
                <a:spcPts val="1135"/>
              </a:spcBef>
            </a:pPr>
            <a:r>
              <a:rPr sz="1950" dirty="0">
                <a:solidFill>
                  <a:srgbClr val="04182D"/>
                </a:solidFill>
                <a:latin typeface="Courier New"/>
                <a:cs typeface="Courier New"/>
              </a:rPr>
              <a:t>topics</a:t>
            </a:r>
            <a:r>
              <a:rPr sz="1950" spc="40" dirty="0">
                <a:solidFill>
                  <a:srgbClr val="04182D"/>
                </a:solidFill>
                <a:latin typeface="Courier New"/>
                <a:cs typeface="Courier New"/>
              </a:rPr>
              <a:t> </a:t>
            </a:r>
            <a:r>
              <a:rPr sz="1950" dirty="0">
                <a:solidFill>
                  <a:srgbClr val="04182D"/>
                </a:solidFill>
                <a:latin typeface="Courier New"/>
                <a:cs typeface="Courier New"/>
              </a:rPr>
              <a:t>=</a:t>
            </a:r>
            <a:r>
              <a:rPr sz="1950" spc="45" dirty="0">
                <a:solidFill>
                  <a:srgbClr val="04182D"/>
                </a:solidFill>
                <a:latin typeface="Courier New"/>
                <a:cs typeface="Courier New"/>
              </a:rPr>
              <a:t> </a:t>
            </a:r>
            <a:r>
              <a:rPr sz="1950" spc="-60" dirty="0">
                <a:solidFill>
                  <a:srgbClr val="04182D"/>
                </a:solidFill>
                <a:latin typeface="Courier New"/>
                <a:cs typeface="Courier New"/>
              </a:rPr>
              <a:t>[</a:t>
            </a:r>
            <a:endParaRPr sz="1950">
              <a:latin typeface="Courier New"/>
              <a:cs typeface="Courier New"/>
            </a:endParaRPr>
          </a:p>
          <a:p>
            <a:pPr marL="314960">
              <a:lnSpc>
                <a:spcPct val="100000"/>
              </a:lnSpc>
              <a:spcBef>
                <a:spcPts val="1045"/>
              </a:spcBef>
            </a:pPr>
            <a:r>
              <a:rPr sz="1950" dirty="0">
                <a:solidFill>
                  <a:srgbClr val="04182D"/>
                </a:solidFill>
                <a:latin typeface="Courier New"/>
                <a:cs typeface="Courier New"/>
              </a:rPr>
              <a:t>{</a:t>
            </a:r>
            <a:r>
              <a:rPr sz="1950" dirty="0">
                <a:solidFill>
                  <a:srgbClr val="BE2F72"/>
                </a:solidFill>
                <a:latin typeface="Courier New"/>
                <a:cs typeface="Courier New"/>
              </a:rPr>
              <a:t>'label'</a:t>
            </a:r>
            <a:r>
              <a:rPr sz="1950" dirty="0">
                <a:solidFill>
                  <a:srgbClr val="04182D"/>
                </a:solidFill>
                <a:latin typeface="Courier New"/>
                <a:cs typeface="Courier New"/>
              </a:rPr>
              <a:t>:</a:t>
            </a:r>
            <a:r>
              <a:rPr sz="1950" spc="65" dirty="0">
                <a:solidFill>
                  <a:srgbClr val="04182D"/>
                </a:solidFill>
                <a:latin typeface="Courier New"/>
                <a:cs typeface="Courier New"/>
              </a:rPr>
              <a:t> </a:t>
            </a:r>
            <a:r>
              <a:rPr sz="1950" dirty="0">
                <a:solidFill>
                  <a:srgbClr val="BE2F72"/>
                </a:solidFill>
                <a:latin typeface="Courier New"/>
                <a:cs typeface="Courier New"/>
              </a:rPr>
              <a:t>'Tech'</a:t>
            </a:r>
            <a:r>
              <a:rPr sz="1950" dirty="0">
                <a:solidFill>
                  <a:srgbClr val="04182D"/>
                </a:solidFill>
                <a:latin typeface="Courier New"/>
                <a:cs typeface="Courier New"/>
              </a:rPr>
              <a:t>,</a:t>
            </a:r>
            <a:r>
              <a:rPr sz="1950" spc="65" dirty="0">
                <a:solidFill>
                  <a:srgbClr val="04182D"/>
                </a:solidFill>
                <a:latin typeface="Courier New"/>
                <a:cs typeface="Courier New"/>
              </a:rPr>
              <a:t> </a:t>
            </a:r>
            <a:r>
              <a:rPr sz="1950" dirty="0">
                <a:solidFill>
                  <a:srgbClr val="BE2F72"/>
                </a:solidFill>
                <a:latin typeface="Courier New"/>
                <a:cs typeface="Courier New"/>
              </a:rPr>
              <a:t>'description'</a:t>
            </a:r>
            <a:r>
              <a:rPr sz="1950" dirty="0">
                <a:solidFill>
                  <a:srgbClr val="04182D"/>
                </a:solidFill>
                <a:latin typeface="Courier New"/>
                <a:cs typeface="Courier New"/>
              </a:rPr>
              <a:t>:</a:t>
            </a:r>
            <a:r>
              <a:rPr sz="1950" spc="65" dirty="0">
                <a:solidFill>
                  <a:srgbClr val="04182D"/>
                </a:solidFill>
                <a:latin typeface="Courier New"/>
                <a:cs typeface="Courier New"/>
              </a:rPr>
              <a:t> </a:t>
            </a:r>
            <a:r>
              <a:rPr sz="1950" dirty="0">
                <a:solidFill>
                  <a:srgbClr val="BE2F72"/>
                </a:solidFill>
                <a:latin typeface="Courier New"/>
                <a:cs typeface="Courier New"/>
              </a:rPr>
              <a:t>'A</a:t>
            </a:r>
            <a:r>
              <a:rPr sz="1950" spc="70" dirty="0">
                <a:solidFill>
                  <a:srgbClr val="BE2F72"/>
                </a:solidFill>
                <a:latin typeface="Courier New"/>
                <a:cs typeface="Courier New"/>
              </a:rPr>
              <a:t> </a:t>
            </a:r>
            <a:r>
              <a:rPr sz="1950" dirty="0">
                <a:solidFill>
                  <a:srgbClr val="BE2F72"/>
                </a:solidFill>
                <a:latin typeface="Courier New"/>
                <a:cs typeface="Courier New"/>
              </a:rPr>
              <a:t>news</a:t>
            </a:r>
            <a:r>
              <a:rPr sz="1950" spc="65" dirty="0">
                <a:solidFill>
                  <a:srgbClr val="BE2F72"/>
                </a:solidFill>
                <a:latin typeface="Courier New"/>
                <a:cs typeface="Courier New"/>
              </a:rPr>
              <a:t> </a:t>
            </a:r>
            <a:r>
              <a:rPr sz="1950" dirty="0">
                <a:solidFill>
                  <a:srgbClr val="BE2F72"/>
                </a:solidFill>
                <a:latin typeface="Courier New"/>
                <a:cs typeface="Courier New"/>
              </a:rPr>
              <a:t>article</a:t>
            </a:r>
            <a:r>
              <a:rPr sz="1950" spc="65" dirty="0">
                <a:solidFill>
                  <a:srgbClr val="BE2F72"/>
                </a:solidFill>
                <a:latin typeface="Courier New"/>
                <a:cs typeface="Courier New"/>
              </a:rPr>
              <a:t> </a:t>
            </a:r>
            <a:r>
              <a:rPr sz="1950" dirty="0">
                <a:solidFill>
                  <a:srgbClr val="BE2F72"/>
                </a:solidFill>
                <a:latin typeface="Courier New"/>
                <a:cs typeface="Courier New"/>
              </a:rPr>
              <a:t>about</a:t>
            </a:r>
            <a:r>
              <a:rPr sz="1950" spc="65" dirty="0">
                <a:solidFill>
                  <a:srgbClr val="BE2F72"/>
                </a:solidFill>
                <a:latin typeface="Courier New"/>
                <a:cs typeface="Courier New"/>
              </a:rPr>
              <a:t> </a:t>
            </a:r>
            <a:r>
              <a:rPr sz="1950" spc="-10" dirty="0">
                <a:solidFill>
                  <a:srgbClr val="BE2F72"/>
                </a:solidFill>
                <a:latin typeface="Courier New"/>
                <a:cs typeface="Courier New"/>
              </a:rPr>
              <a:t>technology'</a:t>
            </a:r>
            <a:r>
              <a:rPr sz="1950" spc="-10" dirty="0">
                <a:solidFill>
                  <a:srgbClr val="04182D"/>
                </a:solidFill>
                <a:latin typeface="Courier New"/>
                <a:cs typeface="Courier New"/>
              </a:rPr>
              <a:t>},</a:t>
            </a:r>
            <a:endParaRPr sz="1950">
              <a:latin typeface="Courier New"/>
              <a:cs typeface="Courier New"/>
            </a:endParaRPr>
          </a:p>
          <a:p>
            <a:pPr marL="314960">
              <a:lnSpc>
                <a:spcPct val="100000"/>
              </a:lnSpc>
              <a:spcBef>
                <a:spcPts val="1045"/>
              </a:spcBef>
            </a:pPr>
            <a:r>
              <a:rPr sz="1950" dirty="0">
                <a:solidFill>
                  <a:srgbClr val="04182D"/>
                </a:solidFill>
                <a:latin typeface="Courier New"/>
                <a:cs typeface="Courier New"/>
              </a:rPr>
              <a:t>{</a:t>
            </a:r>
            <a:r>
              <a:rPr sz="1950" dirty="0">
                <a:solidFill>
                  <a:srgbClr val="BE2F72"/>
                </a:solidFill>
                <a:latin typeface="Courier New"/>
                <a:cs typeface="Courier New"/>
              </a:rPr>
              <a:t>'label'</a:t>
            </a:r>
            <a:r>
              <a:rPr sz="1950" dirty="0">
                <a:solidFill>
                  <a:srgbClr val="04182D"/>
                </a:solidFill>
                <a:latin typeface="Courier New"/>
                <a:cs typeface="Courier New"/>
              </a:rPr>
              <a:t>:</a:t>
            </a:r>
            <a:r>
              <a:rPr sz="1950" spc="65" dirty="0">
                <a:solidFill>
                  <a:srgbClr val="04182D"/>
                </a:solidFill>
                <a:latin typeface="Courier New"/>
                <a:cs typeface="Courier New"/>
              </a:rPr>
              <a:t> </a:t>
            </a:r>
            <a:r>
              <a:rPr sz="1950" dirty="0">
                <a:solidFill>
                  <a:srgbClr val="BE2F72"/>
                </a:solidFill>
                <a:latin typeface="Courier New"/>
                <a:cs typeface="Courier New"/>
              </a:rPr>
              <a:t>'Science'</a:t>
            </a:r>
            <a:r>
              <a:rPr sz="1950" dirty="0">
                <a:solidFill>
                  <a:srgbClr val="04182D"/>
                </a:solidFill>
                <a:latin typeface="Courier New"/>
                <a:cs typeface="Courier New"/>
              </a:rPr>
              <a:t>,</a:t>
            </a:r>
            <a:r>
              <a:rPr sz="1950" spc="70" dirty="0">
                <a:solidFill>
                  <a:srgbClr val="04182D"/>
                </a:solidFill>
                <a:latin typeface="Courier New"/>
                <a:cs typeface="Courier New"/>
              </a:rPr>
              <a:t> </a:t>
            </a:r>
            <a:r>
              <a:rPr sz="1950" dirty="0">
                <a:solidFill>
                  <a:srgbClr val="BE2F72"/>
                </a:solidFill>
                <a:latin typeface="Courier New"/>
                <a:cs typeface="Courier New"/>
              </a:rPr>
              <a:t>'description'</a:t>
            </a:r>
            <a:r>
              <a:rPr sz="1950" dirty="0">
                <a:solidFill>
                  <a:srgbClr val="04182D"/>
                </a:solidFill>
                <a:latin typeface="Courier New"/>
                <a:cs typeface="Courier New"/>
              </a:rPr>
              <a:t>:</a:t>
            </a:r>
            <a:r>
              <a:rPr sz="1950" spc="70" dirty="0">
                <a:solidFill>
                  <a:srgbClr val="04182D"/>
                </a:solidFill>
                <a:latin typeface="Courier New"/>
                <a:cs typeface="Courier New"/>
              </a:rPr>
              <a:t> </a:t>
            </a:r>
            <a:r>
              <a:rPr sz="1950" dirty="0">
                <a:solidFill>
                  <a:srgbClr val="BE2F72"/>
                </a:solidFill>
                <a:latin typeface="Courier New"/>
                <a:cs typeface="Courier New"/>
              </a:rPr>
              <a:t>'A</a:t>
            </a:r>
            <a:r>
              <a:rPr sz="1950" spc="70" dirty="0">
                <a:solidFill>
                  <a:srgbClr val="BE2F72"/>
                </a:solidFill>
                <a:latin typeface="Courier New"/>
                <a:cs typeface="Courier New"/>
              </a:rPr>
              <a:t> </a:t>
            </a:r>
            <a:r>
              <a:rPr sz="1950" dirty="0">
                <a:solidFill>
                  <a:srgbClr val="BE2F72"/>
                </a:solidFill>
                <a:latin typeface="Courier New"/>
                <a:cs typeface="Courier New"/>
              </a:rPr>
              <a:t>news</a:t>
            </a:r>
            <a:r>
              <a:rPr sz="1950" spc="70" dirty="0">
                <a:solidFill>
                  <a:srgbClr val="BE2F72"/>
                </a:solidFill>
                <a:latin typeface="Courier New"/>
                <a:cs typeface="Courier New"/>
              </a:rPr>
              <a:t> </a:t>
            </a:r>
            <a:r>
              <a:rPr sz="1950" dirty="0">
                <a:solidFill>
                  <a:srgbClr val="BE2F72"/>
                </a:solidFill>
                <a:latin typeface="Courier New"/>
                <a:cs typeface="Courier New"/>
              </a:rPr>
              <a:t>article</a:t>
            </a:r>
            <a:r>
              <a:rPr sz="1950" spc="70" dirty="0">
                <a:solidFill>
                  <a:srgbClr val="BE2F72"/>
                </a:solidFill>
                <a:latin typeface="Courier New"/>
                <a:cs typeface="Courier New"/>
              </a:rPr>
              <a:t> </a:t>
            </a:r>
            <a:r>
              <a:rPr sz="1950" dirty="0">
                <a:solidFill>
                  <a:srgbClr val="BE2F72"/>
                </a:solidFill>
                <a:latin typeface="Courier New"/>
                <a:cs typeface="Courier New"/>
              </a:rPr>
              <a:t>about</a:t>
            </a:r>
            <a:r>
              <a:rPr sz="1950" spc="65" dirty="0">
                <a:solidFill>
                  <a:srgbClr val="BE2F72"/>
                </a:solidFill>
                <a:latin typeface="Courier New"/>
                <a:cs typeface="Courier New"/>
              </a:rPr>
              <a:t> </a:t>
            </a:r>
            <a:r>
              <a:rPr sz="1950" spc="-10" dirty="0">
                <a:solidFill>
                  <a:srgbClr val="BE2F72"/>
                </a:solidFill>
                <a:latin typeface="Courier New"/>
                <a:cs typeface="Courier New"/>
              </a:rPr>
              <a:t>science'</a:t>
            </a:r>
            <a:r>
              <a:rPr sz="1950" spc="-10" dirty="0">
                <a:solidFill>
                  <a:srgbClr val="04182D"/>
                </a:solidFill>
                <a:latin typeface="Courier New"/>
                <a:cs typeface="Courier New"/>
              </a:rPr>
              <a:t>},</a:t>
            </a:r>
            <a:endParaRPr sz="1950">
              <a:latin typeface="Courier New"/>
              <a:cs typeface="Courier New"/>
            </a:endParaRPr>
          </a:p>
          <a:p>
            <a:pPr marL="314960">
              <a:lnSpc>
                <a:spcPct val="100000"/>
              </a:lnSpc>
              <a:spcBef>
                <a:spcPts val="1045"/>
              </a:spcBef>
            </a:pPr>
            <a:r>
              <a:rPr sz="1950" dirty="0">
                <a:solidFill>
                  <a:srgbClr val="04182D"/>
                </a:solidFill>
                <a:latin typeface="Courier New"/>
                <a:cs typeface="Courier New"/>
              </a:rPr>
              <a:t>{</a:t>
            </a:r>
            <a:r>
              <a:rPr sz="1950" dirty="0">
                <a:solidFill>
                  <a:srgbClr val="BE2F72"/>
                </a:solidFill>
                <a:latin typeface="Courier New"/>
                <a:cs typeface="Courier New"/>
              </a:rPr>
              <a:t>'label'</a:t>
            </a:r>
            <a:r>
              <a:rPr sz="1950" dirty="0">
                <a:solidFill>
                  <a:srgbClr val="04182D"/>
                </a:solidFill>
                <a:latin typeface="Courier New"/>
                <a:cs typeface="Courier New"/>
              </a:rPr>
              <a:t>:</a:t>
            </a:r>
            <a:r>
              <a:rPr sz="1950" spc="65" dirty="0">
                <a:solidFill>
                  <a:srgbClr val="04182D"/>
                </a:solidFill>
                <a:latin typeface="Courier New"/>
                <a:cs typeface="Courier New"/>
              </a:rPr>
              <a:t> </a:t>
            </a:r>
            <a:r>
              <a:rPr sz="1950" dirty="0">
                <a:solidFill>
                  <a:srgbClr val="BE2F72"/>
                </a:solidFill>
                <a:latin typeface="Courier New"/>
                <a:cs typeface="Courier New"/>
              </a:rPr>
              <a:t>'Sport'</a:t>
            </a:r>
            <a:r>
              <a:rPr sz="1950" dirty="0">
                <a:solidFill>
                  <a:srgbClr val="04182D"/>
                </a:solidFill>
                <a:latin typeface="Courier New"/>
                <a:cs typeface="Courier New"/>
              </a:rPr>
              <a:t>,</a:t>
            </a:r>
            <a:r>
              <a:rPr sz="1950" spc="65" dirty="0">
                <a:solidFill>
                  <a:srgbClr val="04182D"/>
                </a:solidFill>
                <a:latin typeface="Courier New"/>
                <a:cs typeface="Courier New"/>
              </a:rPr>
              <a:t> </a:t>
            </a:r>
            <a:r>
              <a:rPr sz="1950" dirty="0">
                <a:solidFill>
                  <a:srgbClr val="BE2F72"/>
                </a:solidFill>
                <a:latin typeface="Courier New"/>
                <a:cs typeface="Courier New"/>
              </a:rPr>
              <a:t>'description'</a:t>
            </a:r>
            <a:r>
              <a:rPr sz="1950" dirty="0">
                <a:solidFill>
                  <a:srgbClr val="04182D"/>
                </a:solidFill>
                <a:latin typeface="Courier New"/>
                <a:cs typeface="Courier New"/>
              </a:rPr>
              <a:t>:</a:t>
            </a:r>
            <a:r>
              <a:rPr sz="1950" spc="70" dirty="0">
                <a:solidFill>
                  <a:srgbClr val="04182D"/>
                </a:solidFill>
                <a:latin typeface="Courier New"/>
                <a:cs typeface="Courier New"/>
              </a:rPr>
              <a:t> </a:t>
            </a:r>
            <a:r>
              <a:rPr sz="1950" dirty="0">
                <a:solidFill>
                  <a:srgbClr val="BE2F72"/>
                </a:solidFill>
                <a:latin typeface="Courier New"/>
                <a:cs typeface="Courier New"/>
              </a:rPr>
              <a:t>'A</a:t>
            </a:r>
            <a:r>
              <a:rPr sz="1950" spc="65" dirty="0">
                <a:solidFill>
                  <a:srgbClr val="BE2F72"/>
                </a:solidFill>
                <a:latin typeface="Courier New"/>
                <a:cs typeface="Courier New"/>
              </a:rPr>
              <a:t> </a:t>
            </a:r>
            <a:r>
              <a:rPr sz="1950" dirty="0">
                <a:solidFill>
                  <a:srgbClr val="BE2F72"/>
                </a:solidFill>
                <a:latin typeface="Courier New"/>
                <a:cs typeface="Courier New"/>
              </a:rPr>
              <a:t>news</a:t>
            </a:r>
            <a:r>
              <a:rPr sz="1950" spc="70" dirty="0">
                <a:solidFill>
                  <a:srgbClr val="BE2F72"/>
                </a:solidFill>
                <a:latin typeface="Courier New"/>
                <a:cs typeface="Courier New"/>
              </a:rPr>
              <a:t> </a:t>
            </a:r>
            <a:r>
              <a:rPr sz="1950" dirty="0">
                <a:solidFill>
                  <a:srgbClr val="BE2F72"/>
                </a:solidFill>
                <a:latin typeface="Courier New"/>
                <a:cs typeface="Courier New"/>
              </a:rPr>
              <a:t>article</a:t>
            </a:r>
            <a:r>
              <a:rPr sz="1950" spc="65" dirty="0">
                <a:solidFill>
                  <a:srgbClr val="BE2F72"/>
                </a:solidFill>
                <a:latin typeface="Courier New"/>
                <a:cs typeface="Courier New"/>
              </a:rPr>
              <a:t> </a:t>
            </a:r>
            <a:r>
              <a:rPr sz="1950" dirty="0">
                <a:solidFill>
                  <a:srgbClr val="BE2F72"/>
                </a:solidFill>
                <a:latin typeface="Courier New"/>
                <a:cs typeface="Courier New"/>
              </a:rPr>
              <a:t>about</a:t>
            </a:r>
            <a:r>
              <a:rPr sz="1950" spc="70" dirty="0">
                <a:solidFill>
                  <a:srgbClr val="BE2F72"/>
                </a:solidFill>
                <a:latin typeface="Courier New"/>
                <a:cs typeface="Courier New"/>
              </a:rPr>
              <a:t> </a:t>
            </a:r>
            <a:r>
              <a:rPr sz="1950" spc="-10" dirty="0">
                <a:solidFill>
                  <a:srgbClr val="BE2F72"/>
                </a:solidFill>
                <a:latin typeface="Courier New"/>
                <a:cs typeface="Courier New"/>
              </a:rPr>
              <a:t>sports'</a:t>
            </a:r>
            <a:r>
              <a:rPr sz="1950" spc="-10" dirty="0">
                <a:solidFill>
                  <a:srgbClr val="04182D"/>
                </a:solidFill>
                <a:latin typeface="Courier New"/>
                <a:cs typeface="Courier New"/>
              </a:rPr>
              <a:t>},</a:t>
            </a:r>
            <a:endParaRPr sz="1950">
              <a:latin typeface="Courier New"/>
              <a:cs typeface="Courier New"/>
            </a:endParaRPr>
          </a:p>
          <a:p>
            <a:pPr marL="314960">
              <a:lnSpc>
                <a:spcPct val="100000"/>
              </a:lnSpc>
              <a:spcBef>
                <a:spcPts val="1045"/>
              </a:spcBef>
            </a:pPr>
            <a:r>
              <a:rPr sz="1950" dirty="0">
                <a:solidFill>
                  <a:srgbClr val="04182D"/>
                </a:solidFill>
                <a:latin typeface="Courier New"/>
                <a:cs typeface="Courier New"/>
              </a:rPr>
              <a:t>{</a:t>
            </a:r>
            <a:r>
              <a:rPr sz="1950" dirty="0">
                <a:solidFill>
                  <a:srgbClr val="BE2F72"/>
                </a:solidFill>
                <a:latin typeface="Courier New"/>
                <a:cs typeface="Courier New"/>
              </a:rPr>
              <a:t>'label'</a:t>
            </a:r>
            <a:r>
              <a:rPr sz="1950" dirty="0">
                <a:solidFill>
                  <a:srgbClr val="04182D"/>
                </a:solidFill>
                <a:latin typeface="Courier New"/>
                <a:cs typeface="Courier New"/>
              </a:rPr>
              <a:t>:</a:t>
            </a:r>
            <a:r>
              <a:rPr sz="1950" spc="70" dirty="0">
                <a:solidFill>
                  <a:srgbClr val="04182D"/>
                </a:solidFill>
                <a:latin typeface="Courier New"/>
                <a:cs typeface="Courier New"/>
              </a:rPr>
              <a:t> </a:t>
            </a:r>
            <a:r>
              <a:rPr sz="1950" dirty="0">
                <a:solidFill>
                  <a:srgbClr val="BE2F72"/>
                </a:solidFill>
                <a:latin typeface="Courier New"/>
                <a:cs typeface="Courier New"/>
              </a:rPr>
              <a:t>'Business'</a:t>
            </a:r>
            <a:r>
              <a:rPr sz="1950" dirty="0">
                <a:solidFill>
                  <a:srgbClr val="04182D"/>
                </a:solidFill>
                <a:latin typeface="Courier New"/>
                <a:cs typeface="Courier New"/>
              </a:rPr>
              <a:t>,</a:t>
            </a:r>
            <a:r>
              <a:rPr sz="1950" spc="70" dirty="0">
                <a:solidFill>
                  <a:srgbClr val="04182D"/>
                </a:solidFill>
                <a:latin typeface="Courier New"/>
                <a:cs typeface="Courier New"/>
              </a:rPr>
              <a:t> </a:t>
            </a:r>
            <a:r>
              <a:rPr sz="1950" dirty="0">
                <a:solidFill>
                  <a:srgbClr val="BE2F72"/>
                </a:solidFill>
                <a:latin typeface="Courier New"/>
                <a:cs typeface="Courier New"/>
              </a:rPr>
              <a:t>'description'</a:t>
            </a:r>
            <a:r>
              <a:rPr sz="1950" dirty="0">
                <a:solidFill>
                  <a:srgbClr val="04182D"/>
                </a:solidFill>
                <a:latin typeface="Courier New"/>
                <a:cs typeface="Courier New"/>
              </a:rPr>
              <a:t>:</a:t>
            </a:r>
            <a:r>
              <a:rPr sz="1950" spc="70" dirty="0">
                <a:solidFill>
                  <a:srgbClr val="04182D"/>
                </a:solidFill>
                <a:latin typeface="Courier New"/>
                <a:cs typeface="Courier New"/>
              </a:rPr>
              <a:t> </a:t>
            </a:r>
            <a:r>
              <a:rPr sz="1950" dirty="0">
                <a:solidFill>
                  <a:srgbClr val="BE2F72"/>
                </a:solidFill>
                <a:latin typeface="Courier New"/>
                <a:cs typeface="Courier New"/>
              </a:rPr>
              <a:t>'A</a:t>
            </a:r>
            <a:r>
              <a:rPr sz="1950" spc="70" dirty="0">
                <a:solidFill>
                  <a:srgbClr val="BE2F72"/>
                </a:solidFill>
                <a:latin typeface="Courier New"/>
                <a:cs typeface="Courier New"/>
              </a:rPr>
              <a:t> </a:t>
            </a:r>
            <a:r>
              <a:rPr sz="1950" dirty="0">
                <a:solidFill>
                  <a:srgbClr val="BE2F72"/>
                </a:solidFill>
                <a:latin typeface="Courier New"/>
                <a:cs typeface="Courier New"/>
              </a:rPr>
              <a:t>news</a:t>
            </a:r>
            <a:r>
              <a:rPr sz="1950" spc="70" dirty="0">
                <a:solidFill>
                  <a:srgbClr val="BE2F72"/>
                </a:solidFill>
                <a:latin typeface="Courier New"/>
                <a:cs typeface="Courier New"/>
              </a:rPr>
              <a:t> </a:t>
            </a:r>
            <a:r>
              <a:rPr sz="1950" dirty="0">
                <a:solidFill>
                  <a:srgbClr val="BE2F72"/>
                </a:solidFill>
                <a:latin typeface="Courier New"/>
                <a:cs typeface="Courier New"/>
              </a:rPr>
              <a:t>article</a:t>
            </a:r>
            <a:r>
              <a:rPr sz="1950" spc="70" dirty="0">
                <a:solidFill>
                  <a:srgbClr val="BE2F72"/>
                </a:solidFill>
                <a:latin typeface="Courier New"/>
                <a:cs typeface="Courier New"/>
              </a:rPr>
              <a:t> </a:t>
            </a:r>
            <a:r>
              <a:rPr sz="1950" dirty="0">
                <a:solidFill>
                  <a:srgbClr val="BE2F72"/>
                </a:solidFill>
                <a:latin typeface="Courier New"/>
                <a:cs typeface="Courier New"/>
              </a:rPr>
              <a:t>about</a:t>
            </a:r>
            <a:r>
              <a:rPr sz="1950" spc="70" dirty="0">
                <a:solidFill>
                  <a:srgbClr val="BE2F72"/>
                </a:solidFill>
                <a:latin typeface="Courier New"/>
                <a:cs typeface="Courier New"/>
              </a:rPr>
              <a:t> </a:t>
            </a:r>
            <a:r>
              <a:rPr sz="1950" spc="-10" dirty="0">
                <a:solidFill>
                  <a:srgbClr val="BE2F72"/>
                </a:solidFill>
                <a:latin typeface="Courier New"/>
                <a:cs typeface="Courier New"/>
              </a:rPr>
              <a:t>business'</a:t>
            </a:r>
            <a:r>
              <a:rPr sz="1950" spc="-10" dirty="0">
                <a:solidFill>
                  <a:srgbClr val="04182D"/>
                </a:solidFill>
                <a:latin typeface="Courier New"/>
                <a:cs typeface="Courier New"/>
              </a:rPr>
              <a:t>},</a:t>
            </a:r>
            <a:endParaRPr sz="1950">
              <a:latin typeface="Courier New"/>
              <a:cs typeface="Courier New"/>
            </a:endParaRPr>
          </a:p>
          <a:p>
            <a:pPr marL="12700">
              <a:lnSpc>
                <a:spcPct val="100000"/>
              </a:lnSpc>
              <a:spcBef>
                <a:spcPts val="1045"/>
              </a:spcBef>
            </a:pPr>
            <a:r>
              <a:rPr sz="1950" spc="-50" dirty="0">
                <a:solidFill>
                  <a:srgbClr val="04182D"/>
                </a:solidFill>
                <a:latin typeface="Courier New"/>
                <a:cs typeface="Courier New"/>
              </a:rPr>
              <a:t>]</a:t>
            </a:r>
            <a:endParaRPr sz="1950">
              <a:latin typeface="Courier New"/>
              <a:cs typeface="Courier New"/>
            </a:endParaRPr>
          </a:p>
          <a:p>
            <a:pPr>
              <a:lnSpc>
                <a:spcPct val="100000"/>
              </a:lnSpc>
              <a:spcBef>
                <a:spcPts val="1175"/>
              </a:spcBef>
            </a:pPr>
            <a:endParaRPr sz="1950">
              <a:latin typeface="Courier New"/>
              <a:cs typeface="Courier New"/>
            </a:endParaRPr>
          </a:p>
          <a:p>
            <a:pPr marL="12700" marR="1365250">
              <a:lnSpc>
                <a:spcPct val="144700"/>
              </a:lnSpc>
              <a:tabLst>
                <a:tab pos="7119620" algn="l"/>
                <a:tab pos="8479790" algn="l"/>
              </a:tabLst>
            </a:pPr>
            <a:r>
              <a:rPr sz="1950" dirty="0">
                <a:solidFill>
                  <a:srgbClr val="04182D"/>
                </a:solidFill>
                <a:latin typeface="Courier New"/>
                <a:cs typeface="Courier New"/>
              </a:rPr>
              <a:t>class_descriptions</a:t>
            </a:r>
            <a:r>
              <a:rPr sz="1950" spc="80" dirty="0">
                <a:solidFill>
                  <a:srgbClr val="04182D"/>
                </a:solidFill>
                <a:latin typeface="Courier New"/>
                <a:cs typeface="Courier New"/>
              </a:rPr>
              <a:t> </a:t>
            </a:r>
            <a:r>
              <a:rPr sz="1950" dirty="0">
                <a:solidFill>
                  <a:srgbClr val="04182D"/>
                </a:solidFill>
                <a:latin typeface="Courier New"/>
                <a:cs typeface="Courier New"/>
              </a:rPr>
              <a:t>=</a:t>
            </a:r>
            <a:r>
              <a:rPr sz="1950" spc="85" dirty="0">
                <a:solidFill>
                  <a:srgbClr val="04182D"/>
                </a:solidFill>
                <a:latin typeface="Courier New"/>
                <a:cs typeface="Courier New"/>
              </a:rPr>
              <a:t> </a:t>
            </a:r>
            <a:r>
              <a:rPr sz="1950" spc="-10" dirty="0">
                <a:solidFill>
                  <a:srgbClr val="04182D"/>
                </a:solidFill>
                <a:latin typeface="Courier New"/>
                <a:cs typeface="Courier New"/>
              </a:rPr>
              <a:t>[topic[</a:t>
            </a:r>
            <a:r>
              <a:rPr sz="1950" spc="-10" dirty="0">
                <a:solidFill>
                  <a:srgbClr val="BE2F72"/>
                </a:solidFill>
                <a:latin typeface="Courier New"/>
                <a:cs typeface="Courier New"/>
              </a:rPr>
              <a:t>'description'</a:t>
            </a:r>
            <a:r>
              <a:rPr sz="1950" spc="-10" dirty="0">
                <a:solidFill>
                  <a:srgbClr val="04182D"/>
                </a:solidFill>
                <a:latin typeface="Courier New"/>
                <a:cs typeface="Courier New"/>
              </a:rPr>
              <a:t>]</a:t>
            </a:r>
            <a:r>
              <a:rPr sz="1950" dirty="0">
                <a:solidFill>
                  <a:srgbClr val="04182D"/>
                </a:solidFill>
                <a:latin typeface="Courier New"/>
                <a:cs typeface="Courier New"/>
              </a:rPr>
              <a:t>	</a:t>
            </a:r>
            <a:r>
              <a:rPr sz="1950" spc="-10" dirty="0">
                <a:solidFill>
                  <a:srgbClr val="04182D"/>
                </a:solidFill>
                <a:latin typeface="Courier New"/>
                <a:cs typeface="Courier New"/>
              </a:rPr>
              <a:t>topic</a:t>
            </a:r>
            <a:r>
              <a:rPr sz="1950" dirty="0">
                <a:solidFill>
                  <a:srgbClr val="04182D"/>
                </a:solidFill>
                <a:latin typeface="Courier New"/>
                <a:cs typeface="Courier New"/>
              </a:rPr>
              <a:t>	</a:t>
            </a:r>
            <a:r>
              <a:rPr sz="1950" spc="-10" dirty="0">
                <a:solidFill>
                  <a:srgbClr val="04182D"/>
                </a:solidFill>
                <a:latin typeface="Courier New"/>
                <a:cs typeface="Courier New"/>
              </a:rPr>
              <a:t>topics] </a:t>
            </a:r>
            <a:r>
              <a:rPr sz="1950" dirty="0">
                <a:solidFill>
                  <a:srgbClr val="04182D"/>
                </a:solidFill>
                <a:latin typeface="Courier New"/>
                <a:cs typeface="Courier New"/>
              </a:rPr>
              <a:t>class_embeddings</a:t>
            </a:r>
            <a:r>
              <a:rPr sz="1950" spc="75" dirty="0">
                <a:solidFill>
                  <a:srgbClr val="04182D"/>
                </a:solidFill>
                <a:latin typeface="Courier New"/>
                <a:cs typeface="Courier New"/>
              </a:rPr>
              <a:t> </a:t>
            </a:r>
            <a:r>
              <a:rPr sz="1950" dirty="0">
                <a:solidFill>
                  <a:srgbClr val="04182D"/>
                </a:solidFill>
                <a:latin typeface="Courier New"/>
                <a:cs typeface="Courier New"/>
              </a:rPr>
              <a:t>=</a:t>
            </a:r>
            <a:r>
              <a:rPr sz="1950" spc="75" dirty="0">
                <a:solidFill>
                  <a:srgbClr val="04182D"/>
                </a:solidFill>
                <a:latin typeface="Courier New"/>
                <a:cs typeface="Courier New"/>
              </a:rPr>
              <a:t> </a:t>
            </a:r>
            <a:r>
              <a:rPr sz="1950" spc="-10" dirty="0">
                <a:solidFill>
                  <a:srgbClr val="04182D"/>
                </a:solidFill>
                <a:latin typeface="Courier New"/>
                <a:cs typeface="Courier New"/>
              </a:rPr>
              <a:t>create_embeddings(class_descriptions)</a:t>
            </a:r>
            <a:endParaRPr sz="1950">
              <a:latin typeface="Courier New"/>
              <a:cs typeface="Courier New"/>
            </a:endParaRPr>
          </a:p>
          <a:p>
            <a:pPr marL="12700">
              <a:lnSpc>
                <a:spcPct val="100000"/>
              </a:lnSpc>
              <a:spcBef>
                <a:spcPts val="1045"/>
              </a:spcBef>
            </a:pPr>
            <a:r>
              <a:rPr sz="1950" spc="-10" dirty="0">
                <a:solidFill>
                  <a:srgbClr val="04182D"/>
                </a:solidFill>
                <a:latin typeface="Courier New"/>
                <a:cs typeface="Courier New"/>
              </a:rPr>
              <a:t>[...]</a:t>
            </a:r>
            <a:endParaRPr sz="1950">
              <a:latin typeface="Courier New"/>
              <a:cs typeface="Courier New"/>
            </a:endParaRPr>
          </a:p>
          <a:p>
            <a:pPr marL="12700" marR="4692015">
              <a:lnSpc>
                <a:spcPts val="3379"/>
              </a:lnSpc>
              <a:spcBef>
                <a:spcPts val="290"/>
              </a:spcBef>
            </a:pPr>
            <a:r>
              <a:rPr sz="1950" dirty="0">
                <a:solidFill>
                  <a:srgbClr val="04182D"/>
                </a:solidFill>
                <a:latin typeface="Courier New"/>
                <a:cs typeface="Courier New"/>
              </a:rPr>
              <a:t>label</a:t>
            </a:r>
            <a:r>
              <a:rPr sz="1950" spc="40" dirty="0">
                <a:solidFill>
                  <a:srgbClr val="04182D"/>
                </a:solidFill>
                <a:latin typeface="Courier New"/>
                <a:cs typeface="Courier New"/>
              </a:rPr>
              <a:t> </a:t>
            </a:r>
            <a:r>
              <a:rPr sz="1950" dirty="0">
                <a:solidFill>
                  <a:srgbClr val="04182D"/>
                </a:solidFill>
                <a:latin typeface="Courier New"/>
                <a:cs typeface="Courier New"/>
              </a:rPr>
              <a:t>=</a:t>
            </a:r>
            <a:r>
              <a:rPr sz="1950" spc="40" dirty="0">
                <a:solidFill>
                  <a:srgbClr val="04182D"/>
                </a:solidFill>
                <a:latin typeface="Courier New"/>
                <a:cs typeface="Courier New"/>
              </a:rPr>
              <a:t> </a:t>
            </a:r>
            <a:r>
              <a:rPr sz="1950" spc="-10" dirty="0">
                <a:solidFill>
                  <a:srgbClr val="04182D"/>
                </a:solidFill>
                <a:latin typeface="Courier New"/>
                <a:cs typeface="Courier New"/>
              </a:rPr>
              <a:t>topics[closest[</a:t>
            </a:r>
            <a:r>
              <a:rPr sz="1950" spc="-10" dirty="0">
                <a:solidFill>
                  <a:srgbClr val="BE2F72"/>
                </a:solidFill>
                <a:latin typeface="Courier New"/>
                <a:cs typeface="Courier New"/>
              </a:rPr>
              <a:t>'index'</a:t>
            </a:r>
            <a:r>
              <a:rPr sz="1950" spc="-10" dirty="0">
                <a:solidFill>
                  <a:srgbClr val="04182D"/>
                </a:solidFill>
                <a:latin typeface="Courier New"/>
                <a:cs typeface="Courier New"/>
              </a:rPr>
              <a:t>]][</a:t>
            </a:r>
            <a:r>
              <a:rPr sz="1950" spc="-10" dirty="0">
                <a:solidFill>
                  <a:srgbClr val="BE2F72"/>
                </a:solidFill>
                <a:latin typeface="Courier New"/>
                <a:cs typeface="Courier New"/>
              </a:rPr>
              <a:t>'label'</a:t>
            </a:r>
            <a:r>
              <a:rPr sz="1950" spc="-10" dirty="0">
                <a:solidFill>
                  <a:srgbClr val="04182D"/>
                </a:solidFill>
                <a:latin typeface="Courier New"/>
                <a:cs typeface="Courier New"/>
              </a:rPr>
              <a:t>] </a:t>
            </a:r>
            <a:r>
              <a:rPr sz="1950" spc="-10" dirty="0">
                <a:solidFill>
                  <a:srgbClr val="008600"/>
                </a:solidFill>
                <a:latin typeface="Courier New"/>
                <a:cs typeface="Courier New"/>
              </a:rPr>
              <a:t>print</a:t>
            </a:r>
            <a:r>
              <a:rPr sz="1950" spc="-10" dirty="0">
                <a:solidFill>
                  <a:srgbClr val="04182D"/>
                </a:solidFill>
                <a:latin typeface="Courier New"/>
                <a:cs typeface="Courier New"/>
              </a:rPr>
              <a:t>(label)</a:t>
            </a:r>
            <a:endParaRPr sz="1950">
              <a:latin typeface="Courier New"/>
              <a:cs typeface="Courier New"/>
            </a:endParaRPr>
          </a:p>
          <a:p>
            <a:pPr>
              <a:lnSpc>
                <a:spcPct val="100000"/>
              </a:lnSpc>
            </a:pPr>
            <a:endParaRPr sz="1950">
              <a:latin typeface="Courier New"/>
              <a:cs typeface="Courier New"/>
            </a:endParaRPr>
          </a:p>
          <a:p>
            <a:pPr>
              <a:lnSpc>
                <a:spcPct val="100000"/>
              </a:lnSpc>
              <a:spcBef>
                <a:spcPts val="535"/>
              </a:spcBef>
            </a:pPr>
            <a:endParaRPr sz="1950">
              <a:latin typeface="Courier New"/>
              <a:cs typeface="Courier New"/>
            </a:endParaRPr>
          </a:p>
          <a:p>
            <a:pPr marL="12700">
              <a:lnSpc>
                <a:spcPct val="100000"/>
              </a:lnSpc>
              <a:spcBef>
                <a:spcPts val="5"/>
              </a:spcBef>
            </a:pPr>
            <a:r>
              <a:rPr sz="1950" spc="-20" dirty="0">
                <a:solidFill>
                  <a:srgbClr val="FFFFFF"/>
                </a:solidFill>
                <a:latin typeface="Courier New"/>
                <a:cs typeface="Courier New"/>
              </a:rPr>
              <a:t>Tech</a:t>
            </a:r>
            <a:endParaRPr sz="1950">
              <a:latin typeface="Courier New"/>
              <a:cs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89773" y="2095500"/>
            <a:ext cx="7937335" cy="3633046"/>
          </a:xfrm>
          <a:prstGeom prst="rect">
            <a:avLst/>
          </a:prstGeom>
        </p:spPr>
        <p:txBody>
          <a:bodyPr vert="horz" wrap="square" lIns="0" tIns="143510" rIns="0" bIns="0" rtlCol="0">
            <a:spAutoFit/>
          </a:bodyPr>
          <a:lstStyle/>
          <a:p>
            <a:pPr marL="1007110" marR="937260" algn="ctr">
              <a:lnSpc>
                <a:spcPts val="6770"/>
              </a:lnSpc>
              <a:spcBef>
                <a:spcPts val="1130"/>
              </a:spcBef>
            </a:pPr>
            <a:r>
              <a:rPr sz="6450" spc="-675" dirty="0"/>
              <a:t>V</a:t>
            </a:r>
            <a:r>
              <a:rPr sz="6450" spc="-285" dirty="0"/>
              <a:t>e</a:t>
            </a:r>
            <a:r>
              <a:rPr sz="6450" spc="35" dirty="0"/>
              <a:t>c</a:t>
            </a:r>
            <a:r>
              <a:rPr sz="6450" spc="-465" dirty="0"/>
              <a:t>t</a:t>
            </a:r>
            <a:r>
              <a:rPr sz="6450" spc="-395" dirty="0"/>
              <a:t>o</a:t>
            </a:r>
            <a:r>
              <a:rPr sz="6450" spc="-235" dirty="0"/>
              <a:t>r</a:t>
            </a:r>
            <a:r>
              <a:rPr sz="6450" spc="-330" dirty="0"/>
              <a:t> </a:t>
            </a:r>
            <a:r>
              <a:rPr sz="6450" spc="-320" dirty="0"/>
              <a:t>d</a:t>
            </a:r>
            <a:r>
              <a:rPr sz="6450" spc="-75" dirty="0"/>
              <a:t>a</a:t>
            </a:r>
            <a:r>
              <a:rPr sz="6450" spc="-465" dirty="0"/>
              <a:t>t</a:t>
            </a:r>
            <a:r>
              <a:rPr sz="6450" spc="-75" dirty="0"/>
              <a:t>a</a:t>
            </a:r>
            <a:r>
              <a:rPr sz="6450" spc="-270" dirty="0"/>
              <a:t>b</a:t>
            </a:r>
            <a:r>
              <a:rPr sz="6450" spc="-75" dirty="0"/>
              <a:t>a</a:t>
            </a:r>
            <a:r>
              <a:rPr sz="6450" spc="-455" dirty="0"/>
              <a:t>s</a:t>
            </a:r>
            <a:r>
              <a:rPr sz="6450" spc="-285" dirty="0"/>
              <a:t>e</a:t>
            </a:r>
            <a:r>
              <a:rPr sz="6450" spc="-290" dirty="0"/>
              <a:t>s</a:t>
            </a:r>
            <a:r>
              <a:rPr sz="6450" spc="-330" dirty="0"/>
              <a:t> </a:t>
            </a:r>
            <a:r>
              <a:rPr sz="6450" spc="-375" dirty="0"/>
              <a:t>f</a:t>
            </a:r>
            <a:r>
              <a:rPr sz="6450" spc="-395" dirty="0"/>
              <a:t>o</a:t>
            </a:r>
            <a:r>
              <a:rPr sz="6450" spc="-185" dirty="0"/>
              <a:t>r  </a:t>
            </a:r>
            <a:r>
              <a:rPr sz="6450" spc="-350" dirty="0"/>
              <a:t>e</a:t>
            </a:r>
            <a:r>
              <a:rPr sz="6450" spc="-495" dirty="0"/>
              <a:t>m</a:t>
            </a:r>
            <a:r>
              <a:rPr sz="6450" spc="-270" dirty="0"/>
              <a:t>b</a:t>
            </a:r>
            <a:r>
              <a:rPr sz="6450" spc="-285" dirty="0"/>
              <a:t>e</a:t>
            </a:r>
            <a:r>
              <a:rPr sz="6450" spc="-320" dirty="0"/>
              <a:t>d</a:t>
            </a:r>
            <a:r>
              <a:rPr sz="6450" spc="-254" dirty="0"/>
              <a:t>d</a:t>
            </a:r>
            <a:r>
              <a:rPr sz="6450" spc="-420" dirty="0"/>
              <a:t>i</a:t>
            </a:r>
            <a:r>
              <a:rPr sz="6450" spc="-575" dirty="0"/>
              <a:t>n</a:t>
            </a:r>
            <a:r>
              <a:rPr sz="6450" spc="-20" dirty="0"/>
              <a:t>g</a:t>
            </a:r>
            <a:r>
              <a:rPr sz="6450" spc="-330" dirty="0"/>
              <a:t> </a:t>
            </a:r>
            <a:r>
              <a:rPr sz="6450" spc="-455" dirty="0"/>
              <a:t>s</a:t>
            </a:r>
            <a:r>
              <a:rPr sz="6450" spc="-65" dirty="0"/>
              <a:t>y</a:t>
            </a:r>
            <a:r>
              <a:rPr sz="6450" spc="-550" dirty="0"/>
              <a:t>s</a:t>
            </a:r>
            <a:r>
              <a:rPr sz="6450" spc="-465" dirty="0"/>
              <a:t>t</a:t>
            </a:r>
            <a:r>
              <a:rPr sz="6450" spc="-350" dirty="0"/>
              <a:t>e</a:t>
            </a:r>
            <a:r>
              <a:rPr sz="6450" spc="-515" dirty="0"/>
              <a:t>m</a:t>
            </a:r>
            <a:r>
              <a:rPr sz="6450" spc="-290" dirty="0"/>
              <a:t>s</a:t>
            </a:r>
            <a:endParaRPr sz="6450" dirty="0"/>
          </a:p>
        </p:txBody>
      </p:sp>
      <p:grpSp>
        <p:nvGrpSpPr>
          <p:cNvPr id="3" name="object 3"/>
          <p:cNvGrpSpPr/>
          <p:nvPr/>
        </p:nvGrpSpPr>
        <p:grpSpPr>
          <a:xfrm>
            <a:off x="8957843" y="6908619"/>
            <a:ext cx="938530" cy="980440"/>
            <a:chOff x="7309598" y="4974305"/>
            <a:chExt cx="938530" cy="980440"/>
          </a:xfrm>
        </p:grpSpPr>
        <p:sp>
          <p:nvSpPr>
            <p:cNvPr id="4" name="object 4"/>
            <p:cNvSpPr/>
            <p:nvPr/>
          </p:nvSpPr>
          <p:spPr>
            <a:xfrm>
              <a:off x="7309598" y="4974305"/>
              <a:ext cx="938530" cy="980440"/>
            </a:xfrm>
            <a:custGeom>
              <a:avLst/>
              <a:gdLst/>
              <a:ahLst/>
              <a:cxnLst/>
              <a:rect l="l" t="t" r="r" b="b"/>
              <a:pathLst>
                <a:path w="938529" h="980439">
                  <a:moveTo>
                    <a:pt x="480670" y="980023"/>
                  </a:moveTo>
                  <a:lnTo>
                    <a:pt x="457629" y="980023"/>
                  </a:lnTo>
                  <a:lnTo>
                    <a:pt x="434630" y="978893"/>
                  </a:lnTo>
                  <a:lnTo>
                    <a:pt x="388922" y="973256"/>
                  </a:lnTo>
                  <a:lnTo>
                    <a:pt x="343987" y="963166"/>
                  </a:lnTo>
                  <a:lnTo>
                    <a:pt x="300257" y="948720"/>
                  </a:lnTo>
                  <a:lnTo>
                    <a:pt x="258154" y="930057"/>
                  </a:lnTo>
                  <a:lnTo>
                    <a:pt x="218083" y="907357"/>
                  </a:lnTo>
                  <a:lnTo>
                    <a:pt x="180429" y="880839"/>
                  </a:lnTo>
                  <a:lnTo>
                    <a:pt x="145557" y="850758"/>
                  </a:lnTo>
                  <a:lnTo>
                    <a:pt x="113800" y="817404"/>
                  </a:lnTo>
                  <a:lnTo>
                    <a:pt x="85466" y="781098"/>
                  </a:lnTo>
                  <a:lnTo>
                    <a:pt x="60827" y="742189"/>
                  </a:lnTo>
                  <a:lnTo>
                    <a:pt x="40120" y="701053"/>
                  </a:lnTo>
                  <a:lnTo>
                    <a:pt x="23545" y="658085"/>
                  </a:lnTo>
                  <a:lnTo>
                    <a:pt x="11262" y="613699"/>
                  </a:lnTo>
                  <a:lnTo>
                    <a:pt x="3388" y="568323"/>
                  </a:lnTo>
                  <a:lnTo>
                    <a:pt x="0" y="522394"/>
                  </a:lnTo>
                  <a:lnTo>
                    <a:pt x="0" y="457770"/>
                  </a:lnTo>
                  <a:lnTo>
                    <a:pt x="3388" y="411841"/>
                  </a:lnTo>
                  <a:lnTo>
                    <a:pt x="11262" y="366465"/>
                  </a:lnTo>
                  <a:lnTo>
                    <a:pt x="23545" y="322079"/>
                  </a:lnTo>
                  <a:lnTo>
                    <a:pt x="40120" y="279111"/>
                  </a:lnTo>
                  <a:lnTo>
                    <a:pt x="60827" y="237975"/>
                  </a:lnTo>
                  <a:lnTo>
                    <a:pt x="85466" y="199066"/>
                  </a:lnTo>
                  <a:lnTo>
                    <a:pt x="113800" y="162760"/>
                  </a:lnTo>
                  <a:lnTo>
                    <a:pt x="145557" y="129405"/>
                  </a:lnTo>
                  <a:lnTo>
                    <a:pt x="180429" y="99324"/>
                  </a:lnTo>
                  <a:lnTo>
                    <a:pt x="218083" y="72806"/>
                  </a:lnTo>
                  <a:lnTo>
                    <a:pt x="258154" y="50107"/>
                  </a:lnTo>
                  <a:lnTo>
                    <a:pt x="300257" y="31444"/>
                  </a:lnTo>
                  <a:lnTo>
                    <a:pt x="343987" y="16998"/>
                  </a:lnTo>
                  <a:lnTo>
                    <a:pt x="388922" y="6908"/>
                  </a:lnTo>
                  <a:lnTo>
                    <a:pt x="434630" y="1271"/>
                  </a:lnTo>
                  <a:lnTo>
                    <a:pt x="469150" y="0"/>
                  </a:lnTo>
                  <a:lnTo>
                    <a:pt x="492177" y="564"/>
                  </a:lnTo>
                  <a:lnTo>
                    <a:pt x="538009" y="5079"/>
                  </a:lnTo>
                  <a:lnTo>
                    <a:pt x="583178" y="14063"/>
                  </a:lnTo>
                  <a:lnTo>
                    <a:pt x="627249" y="27432"/>
                  </a:lnTo>
                  <a:lnTo>
                    <a:pt x="669798" y="45056"/>
                  </a:lnTo>
                  <a:lnTo>
                    <a:pt x="710414" y="66766"/>
                  </a:lnTo>
                  <a:lnTo>
                    <a:pt x="748706" y="92352"/>
                  </a:lnTo>
                  <a:lnTo>
                    <a:pt x="784307" y="121569"/>
                  </a:lnTo>
                  <a:lnTo>
                    <a:pt x="816872" y="154134"/>
                  </a:lnTo>
                  <a:lnTo>
                    <a:pt x="846088" y="189734"/>
                  </a:lnTo>
                  <a:lnTo>
                    <a:pt x="871675" y="228027"/>
                  </a:lnTo>
                  <a:lnTo>
                    <a:pt x="893384" y="268643"/>
                  </a:lnTo>
                  <a:lnTo>
                    <a:pt x="911008" y="311191"/>
                  </a:lnTo>
                  <a:lnTo>
                    <a:pt x="924377" y="355262"/>
                  </a:lnTo>
                  <a:lnTo>
                    <a:pt x="933362" y="400431"/>
                  </a:lnTo>
                  <a:lnTo>
                    <a:pt x="937876" y="446264"/>
                  </a:lnTo>
                  <a:lnTo>
                    <a:pt x="938441" y="469291"/>
                  </a:lnTo>
                  <a:lnTo>
                    <a:pt x="938300" y="522394"/>
                  </a:lnTo>
                  <a:lnTo>
                    <a:pt x="934911" y="568323"/>
                  </a:lnTo>
                  <a:lnTo>
                    <a:pt x="927038" y="613699"/>
                  </a:lnTo>
                  <a:lnTo>
                    <a:pt x="914754" y="658084"/>
                  </a:lnTo>
                  <a:lnTo>
                    <a:pt x="898179" y="701052"/>
                  </a:lnTo>
                  <a:lnTo>
                    <a:pt x="877472" y="742189"/>
                  </a:lnTo>
                  <a:lnTo>
                    <a:pt x="852833" y="781098"/>
                  </a:lnTo>
                  <a:lnTo>
                    <a:pt x="824499" y="817404"/>
                  </a:lnTo>
                  <a:lnTo>
                    <a:pt x="792743" y="850758"/>
                  </a:lnTo>
                  <a:lnTo>
                    <a:pt x="757870" y="880839"/>
                  </a:lnTo>
                  <a:lnTo>
                    <a:pt x="720217" y="907357"/>
                  </a:lnTo>
                  <a:lnTo>
                    <a:pt x="680145" y="930057"/>
                  </a:lnTo>
                  <a:lnTo>
                    <a:pt x="638042" y="948720"/>
                  </a:lnTo>
                  <a:lnTo>
                    <a:pt x="594312" y="963166"/>
                  </a:lnTo>
                  <a:lnTo>
                    <a:pt x="549377" y="973256"/>
                  </a:lnTo>
                  <a:lnTo>
                    <a:pt x="503669" y="978893"/>
                  </a:lnTo>
                  <a:lnTo>
                    <a:pt x="480670" y="980023"/>
                  </a:lnTo>
                  <a:close/>
                </a:path>
              </a:pathLst>
            </a:custGeom>
            <a:solidFill>
              <a:srgbClr val="04182D"/>
            </a:solidFill>
          </p:spPr>
          <p:txBody>
            <a:bodyPr wrap="square" lIns="0" tIns="0" rIns="0" bIns="0" rtlCol="0"/>
            <a:lstStyle/>
            <a:p>
              <a:endParaRPr/>
            </a:p>
          </p:txBody>
        </p:sp>
        <p:sp>
          <p:nvSpPr>
            <p:cNvPr id="5" name="object 5"/>
            <p:cNvSpPr/>
            <p:nvPr/>
          </p:nvSpPr>
          <p:spPr>
            <a:xfrm>
              <a:off x="7515511" y="5194288"/>
              <a:ext cx="527050" cy="528320"/>
            </a:xfrm>
            <a:custGeom>
              <a:avLst/>
              <a:gdLst/>
              <a:ahLst/>
              <a:cxnLst/>
              <a:rect l="l" t="t" r="r" b="b"/>
              <a:pathLst>
                <a:path w="527050" h="528320">
                  <a:moveTo>
                    <a:pt x="148012" y="485874"/>
                  </a:moveTo>
                  <a:lnTo>
                    <a:pt x="107590" y="475098"/>
                  </a:lnTo>
                  <a:lnTo>
                    <a:pt x="72451" y="452636"/>
                  </a:lnTo>
                  <a:lnTo>
                    <a:pt x="45491" y="419763"/>
                  </a:lnTo>
                  <a:lnTo>
                    <a:pt x="27968" y="367040"/>
                  </a:lnTo>
                  <a:lnTo>
                    <a:pt x="28005" y="339293"/>
                  </a:lnTo>
                  <a:lnTo>
                    <a:pt x="34042" y="311879"/>
                  </a:lnTo>
                  <a:lnTo>
                    <a:pt x="10749" y="276441"/>
                  </a:lnTo>
                  <a:lnTo>
                    <a:pt x="0" y="236569"/>
                  </a:lnTo>
                  <a:lnTo>
                    <a:pt x="2123" y="195364"/>
                  </a:lnTo>
                  <a:lnTo>
                    <a:pt x="17450" y="155929"/>
                  </a:lnTo>
                  <a:lnTo>
                    <a:pt x="34097" y="133141"/>
                  </a:lnTo>
                  <a:lnTo>
                    <a:pt x="55017" y="114541"/>
                  </a:lnTo>
                  <a:lnTo>
                    <a:pt x="79430" y="100688"/>
                  </a:lnTo>
                  <a:lnTo>
                    <a:pt x="106555" y="92139"/>
                  </a:lnTo>
                  <a:lnTo>
                    <a:pt x="126006" y="54510"/>
                  </a:lnTo>
                  <a:lnTo>
                    <a:pt x="155636" y="25386"/>
                  </a:lnTo>
                  <a:lnTo>
                    <a:pt x="192881" y="6603"/>
                  </a:lnTo>
                  <a:lnTo>
                    <a:pt x="235176" y="0"/>
                  </a:lnTo>
                  <a:lnTo>
                    <a:pt x="263511" y="2832"/>
                  </a:lnTo>
                  <a:lnTo>
                    <a:pt x="290302" y="11411"/>
                  </a:lnTo>
                  <a:lnTo>
                    <a:pt x="314711" y="25386"/>
                  </a:lnTo>
                  <a:lnTo>
                    <a:pt x="325734" y="35282"/>
                  </a:lnTo>
                  <a:lnTo>
                    <a:pt x="247980" y="35282"/>
                  </a:lnTo>
                  <a:lnTo>
                    <a:pt x="219943" y="35616"/>
                  </a:lnTo>
                  <a:lnTo>
                    <a:pt x="168715" y="59312"/>
                  </a:lnTo>
                  <a:lnTo>
                    <a:pt x="138948" y="105549"/>
                  </a:lnTo>
                  <a:lnTo>
                    <a:pt x="135426" y="129830"/>
                  </a:lnTo>
                  <a:lnTo>
                    <a:pt x="100063" y="129830"/>
                  </a:lnTo>
                  <a:lnTo>
                    <a:pt x="84260" y="137149"/>
                  </a:lnTo>
                  <a:lnTo>
                    <a:pt x="70090" y="146987"/>
                  </a:lnTo>
                  <a:lnTo>
                    <a:pt x="57858" y="159093"/>
                  </a:lnTo>
                  <a:lnTo>
                    <a:pt x="47866" y="173213"/>
                  </a:lnTo>
                  <a:lnTo>
                    <a:pt x="35102" y="210444"/>
                  </a:lnTo>
                  <a:lnTo>
                    <a:pt x="37781" y="248267"/>
                  </a:lnTo>
                  <a:lnTo>
                    <a:pt x="54629" y="282346"/>
                  </a:lnTo>
                  <a:lnTo>
                    <a:pt x="84470" y="308344"/>
                  </a:lnTo>
                  <a:lnTo>
                    <a:pt x="133838" y="336462"/>
                  </a:lnTo>
                  <a:lnTo>
                    <a:pt x="63806" y="336462"/>
                  </a:lnTo>
                  <a:lnTo>
                    <a:pt x="62336" y="353623"/>
                  </a:lnTo>
                  <a:lnTo>
                    <a:pt x="63890" y="370648"/>
                  </a:lnTo>
                  <a:lnTo>
                    <a:pt x="68398" y="387153"/>
                  </a:lnTo>
                  <a:lnTo>
                    <a:pt x="75790" y="402754"/>
                  </a:lnTo>
                  <a:lnTo>
                    <a:pt x="102148" y="432060"/>
                  </a:lnTo>
                  <a:lnTo>
                    <a:pt x="136691" y="448673"/>
                  </a:lnTo>
                  <a:lnTo>
                    <a:pt x="175027" y="451319"/>
                  </a:lnTo>
                  <a:lnTo>
                    <a:pt x="260977" y="451319"/>
                  </a:lnTo>
                  <a:lnTo>
                    <a:pt x="230290" y="468794"/>
                  </a:lnTo>
                  <a:lnTo>
                    <a:pt x="229405" y="469367"/>
                  </a:lnTo>
                  <a:lnTo>
                    <a:pt x="227868" y="470125"/>
                  </a:lnTo>
                  <a:lnTo>
                    <a:pt x="227078" y="470561"/>
                  </a:lnTo>
                  <a:lnTo>
                    <a:pt x="241400" y="480415"/>
                  </a:lnTo>
                  <a:lnTo>
                    <a:pt x="248553" y="483691"/>
                  </a:lnTo>
                  <a:lnTo>
                    <a:pt x="190821" y="483691"/>
                  </a:lnTo>
                  <a:lnTo>
                    <a:pt x="148012" y="485874"/>
                  </a:lnTo>
                  <a:close/>
                </a:path>
                <a:path w="527050" h="528320">
                  <a:moveTo>
                    <a:pt x="205255" y="283026"/>
                  </a:moveTo>
                  <a:lnTo>
                    <a:pt x="180815" y="283026"/>
                  </a:lnTo>
                  <a:lnTo>
                    <a:pt x="180782" y="128615"/>
                  </a:lnTo>
                  <a:lnTo>
                    <a:pt x="184127" y="122902"/>
                  </a:lnTo>
                  <a:lnTo>
                    <a:pt x="297147" y="58580"/>
                  </a:lnTo>
                  <a:lnTo>
                    <a:pt x="299359" y="57386"/>
                  </a:lnTo>
                  <a:lnTo>
                    <a:pt x="275018" y="42610"/>
                  </a:lnTo>
                  <a:lnTo>
                    <a:pt x="247980" y="35282"/>
                  </a:lnTo>
                  <a:lnTo>
                    <a:pt x="325734" y="35282"/>
                  </a:lnTo>
                  <a:lnTo>
                    <a:pt x="335732" y="44257"/>
                  </a:lnTo>
                  <a:lnTo>
                    <a:pt x="386672" y="44257"/>
                  </a:lnTo>
                  <a:lnTo>
                    <a:pt x="418869" y="52829"/>
                  </a:lnTo>
                  <a:lnTo>
                    <a:pt x="453983" y="75241"/>
                  </a:lnTo>
                  <a:lnTo>
                    <a:pt x="454591" y="75981"/>
                  </a:lnTo>
                  <a:lnTo>
                    <a:pt x="368154" y="75981"/>
                  </a:lnTo>
                  <a:lnTo>
                    <a:pt x="340263" y="78655"/>
                  </a:lnTo>
                  <a:lnTo>
                    <a:pt x="313740" y="89109"/>
                  </a:lnTo>
                  <a:lnTo>
                    <a:pt x="206017" y="150443"/>
                  </a:lnTo>
                  <a:lnTo>
                    <a:pt x="205589" y="150773"/>
                  </a:lnTo>
                  <a:lnTo>
                    <a:pt x="205347" y="151284"/>
                  </a:lnTo>
                  <a:lnTo>
                    <a:pt x="205364" y="203077"/>
                  </a:lnTo>
                  <a:lnTo>
                    <a:pt x="254271" y="203077"/>
                  </a:lnTo>
                  <a:lnTo>
                    <a:pt x="205272" y="230989"/>
                  </a:lnTo>
                  <a:lnTo>
                    <a:pt x="205255" y="283026"/>
                  </a:lnTo>
                  <a:close/>
                </a:path>
                <a:path w="527050" h="528320">
                  <a:moveTo>
                    <a:pt x="386672" y="44257"/>
                  </a:moveTo>
                  <a:lnTo>
                    <a:pt x="335732" y="44257"/>
                  </a:lnTo>
                  <a:lnTo>
                    <a:pt x="378489" y="42078"/>
                  </a:lnTo>
                  <a:lnTo>
                    <a:pt x="386672" y="44257"/>
                  </a:lnTo>
                  <a:close/>
                </a:path>
                <a:path w="527050" h="528320">
                  <a:moveTo>
                    <a:pt x="497796" y="191599"/>
                  </a:moveTo>
                  <a:lnTo>
                    <a:pt x="462677" y="191599"/>
                  </a:lnTo>
                  <a:lnTo>
                    <a:pt x="463467" y="163437"/>
                  </a:lnTo>
                  <a:lnTo>
                    <a:pt x="456383" y="136695"/>
                  </a:lnTo>
                  <a:lnTo>
                    <a:pt x="442081" y="112926"/>
                  </a:lnTo>
                  <a:lnTo>
                    <a:pt x="421219" y="93683"/>
                  </a:lnTo>
                  <a:lnTo>
                    <a:pt x="395707" y="81014"/>
                  </a:lnTo>
                  <a:lnTo>
                    <a:pt x="368154" y="75981"/>
                  </a:lnTo>
                  <a:lnTo>
                    <a:pt x="454591" y="75981"/>
                  </a:lnTo>
                  <a:lnTo>
                    <a:pt x="480945" y="108047"/>
                  </a:lnTo>
                  <a:lnTo>
                    <a:pt x="492632" y="133658"/>
                  </a:lnTo>
                  <a:lnTo>
                    <a:pt x="498503" y="160825"/>
                  </a:lnTo>
                  <a:lnTo>
                    <a:pt x="498458" y="188603"/>
                  </a:lnTo>
                  <a:lnTo>
                    <a:pt x="497796" y="191599"/>
                  </a:lnTo>
                  <a:close/>
                </a:path>
                <a:path w="527050" h="528320">
                  <a:moveTo>
                    <a:pt x="254271" y="203077"/>
                  </a:moveTo>
                  <a:lnTo>
                    <a:pt x="205364" y="203077"/>
                  </a:lnTo>
                  <a:lnTo>
                    <a:pt x="284459" y="158039"/>
                  </a:lnTo>
                  <a:lnTo>
                    <a:pt x="340856" y="125881"/>
                  </a:lnTo>
                  <a:lnTo>
                    <a:pt x="347548" y="125881"/>
                  </a:lnTo>
                  <a:lnTo>
                    <a:pt x="403941" y="158039"/>
                  </a:lnTo>
                  <a:lnTo>
                    <a:pt x="333793" y="158039"/>
                  </a:lnTo>
                  <a:lnTo>
                    <a:pt x="333226" y="158092"/>
                  </a:lnTo>
                  <a:lnTo>
                    <a:pt x="332777" y="158385"/>
                  </a:lnTo>
                  <a:lnTo>
                    <a:pt x="287792" y="184047"/>
                  </a:lnTo>
                  <a:lnTo>
                    <a:pt x="312255" y="197980"/>
                  </a:lnTo>
                  <a:lnTo>
                    <a:pt x="263218" y="197980"/>
                  </a:lnTo>
                  <a:lnTo>
                    <a:pt x="254271" y="203077"/>
                  </a:lnTo>
                  <a:close/>
                </a:path>
                <a:path w="527050" h="528320">
                  <a:moveTo>
                    <a:pt x="242136" y="369911"/>
                  </a:moveTo>
                  <a:lnTo>
                    <a:pt x="192689" y="369911"/>
                  </a:lnTo>
                  <a:lnTo>
                    <a:pt x="193260" y="369860"/>
                  </a:lnTo>
                  <a:lnTo>
                    <a:pt x="193707" y="369562"/>
                  </a:lnTo>
                  <a:lnTo>
                    <a:pt x="238900" y="343832"/>
                  </a:lnTo>
                  <a:lnTo>
                    <a:pt x="103376" y="266677"/>
                  </a:lnTo>
                  <a:lnTo>
                    <a:pt x="100180" y="261222"/>
                  </a:lnTo>
                  <a:lnTo>
                    <a:pt x="100063" y="129830"/>
                  </a:lnTo>
                  <a:lnTo>
                    <a:pt x="135426" y="129830"/>
                  </a:lnTo>
                  <a:lnTo>
                    <a:pt x="134946" y="133141"/>
                  </a:lnTo>
                  <a:lnTo>
                    <a:pt x="134972" y="256671"/>
                  </a:lnTo>
                  <a:lnTo>
                    <a:pt x="135292" y="257130"/>
                  </a:lnTo>
                  <a:lnTo>
                    <a:pt x="180815" y="283026"/>
                  </a:lnTo>
                  <a:lnTo>
                    <a:pt x="205255" y="283026"/>
                  </a:lnTo>
                  <a:lnTo>
                    <a:pt x="205250" y="296958"/>
                  </a:lnTo>
                  <a:lnTo>
                    <a:pt x="263196" y="329967"/>
                  </a:lnTo>
                  <a:lnTo>
                    <a:pt x="312164" y="329967"/>
                  </a:lnTo>
                  <a:lnTo>
                    <a:pt x="242136" y="369911"/>
                  </a:lnTo>
                  <a:close/>
                </a:path>
                <a:path w="527050" h="528320">
                  <a:moveTo>
                    <a:pt x="488622" y="398095"/>
                  </a:moveTo>
                  <a:lnTo>
                    <a:pt x="426513" y="398095"/>
                  </a:lnTo>
                  <a:lnTo>
                    <a:pt x="451642" y="384688"/>
                  </a:lnTo>
                  <a:lnTo>
                    <a:pt x="471583" y="365262"/>
                  </a:lnTo>
                  <a:lnTo>
                    <a:pt x="485304" y="341155"/>
                  </a:lnTo>
                  <a:lnTo>
                    <a:pt x="491767" y="313708"/>
                  </a:lnTo>
                  <a:lnTo>
                    <a:pt x="490130" y="285575"/>
                  </a:lnTo>
                  <a:lnTo>
                    <a:pt x="464463" y="237029"/>
                  </a:lnTo>
                  <a:lnTo>
                    <a:pt x="334289" y="158247"/>
                  </a:lnTo>
                  <a:lnTo>
                    <a:pt x="333793" y="158039"/>
                  </a:lnTo>
                  <a:lnTo>
                    <a:pt x="403941" y="158039"/>
                  </a:lnTo>
                  <a:lnTo>
                    <a:pt x="460536" y="190268"/>
                  </a:lnTo>
                  <a:lnTo>
                    <a:pt x="462678" y="191549"/>
                  </a:lnTo>
                  <a:lnTo>
                    <a:pt x="497796" y="191599"/>
                  </a:lnTo>
                  <a:lnTo>
                    <a:pt x="492395" y="216045"/>
                  </a:lnTo>
                  <a:lnTo>
                    <a:pt x="515720" y="251482"/>
                  </a:lnTo>
                  <a:lnTo>
                    <a:pt x="526477" y="291366"/>
                  </a:lnTo>
                  <a:lnTo>
                    <a:pt x="524335" y="332582"/>
                  </a:lnTo>
                  <a:lnTo>
                    <a:pt x="508964" y="372019"/>
                  </a:lnTo>
                  <a:lnTo>
                    <a:pt x="492322" y="394805"/>
                  </a:lnTo>
                  <a:lnTo>
                    <a:pt x="488622" y="398095"/>
                  </a:lnTo>
                  <a:close/>
                </a:path>
                <a:path w="527050" h="528320">
                  <a:moveTo>
                    <a:pt x="312164" y="329967"/>
                  </a:moveTo>
                  <a:lnTo>
                    <a:pt x="263196" y="329967"/>
                  </a:lnTo>
                  <a:lnTo>
                    <a:pt x="321140" y="296958"/>
                  </a:lnTo>
                  <a:lnTo>
                    <a:pt x="321140" y="230989"/>
                  </a:lnTo>
                  <a:lnTo>
                    <a:pt x="263218" y="197980"/>
                  </a:lnTo>
                  <a:lnTo>
                    <a:pt x="312255" y="197980"/>
                  </a:lnTo>
                  <a:lnTo>
                    <a:pt x="394666" y="244921"/>
                  </a:lnTo>
                  <a:lnTo>
                    <a:pt x="345622" y="244921"/>
                  </a:lnTo>
                  <a:lnTo>
                    <a:pt x="345622" y="324847"/>
                  </a:lnTo>
                  <a:lnTo>
                    <a:pt x="321140" y="324847"/>
                  </a:lnTo>
                  <a:lnTo>
                    <a:pt x="312164" y="329967"/>
                  </a:lnTo>
                  <a:close/>
                </a:path>
                <a:path w="527050" h="528320">
                  <a:moveTo>
                    <a:pt x="380003" y="493515"/>
                  </a:moveTo>
                  <a:lnTo>
                    <a:pt x="291261" y="493515"/>
                  </a:lnTo>
                  <a:lnTo>
                    <a:pt x="330301" y="485700"/>
                  </a:lnTo>
                  <a:lnTo>
                    <a:pt x="362174" y="464471"/>
                  </a:lnTo>
                  <a:lnTo>
                    <a:pt x="383659" y="433008"/>
                  </a:lnTo>
                  <a:lnTo>
                    <a:pt x="391472" y="394805"/>
                  </a:lnTo>
                  <a:lnTo>
                    <a:pt x="391482" y="271263"/>
                  </a:lnTo>
                  <a:lnTo>
                    <a:pt x="391147" y="270792"/>
                  </a:lnTo>
                  <a:lnTo>
                    <a:pt x="390652" y="270562"/>
                  </a:lnTo>
                  <a:lnTo>
                    <a:pt x="345622" y="244921"/>
                  </a:lnTo>
                  <a:lnTo>
                    <a:pt x="394666" y="244921"/>
                  </a:lnTo>
                  <a:lnTo>
                    <a:pt x="417880" y="258143"/>
                  </a:lnTo>
                  <a:lnTo>
                    <a:pt x="423255" y="261222"/>
                  </a:lnTo>
                  <a:lnTo>
                    <a:pt x="426585" y="266965"/>
                  </a:lnTo>
                  <a:lnTo>
                    <a:pt x="426513" y="398095"/>
                  </a:lnTo>
                  <a:lnTo>
                    <a:pt x="488622" y="398095"/>
                  </a:lnTo>
                  <a:lnTo>
                    <a:pt x="471407" y="413404"/>
                  </a:lnTo>
                  <a:lnTo>
                    <a:pt x="447000" y="427258"/>
                  </a:lnTo>
                  <a:lnTo>
                    <a:pt x="419880" y="435808"/>
                  </a:lnTo>
                  <a:lnTo>
                    <a:pt x="400429" y="473438"/>
                  </a:lnTo>
                  <a:lnTo>
                    <a:pt x="380003" y="493515"/>
                  </a:lnTo>
                  <a:close/>
                </a:path>
                <a:path w="527050" h="528320">
                  <a:moveTo>
                    <a:pt x="260977" y="451319"/>
                  </a:moveTo>
                  <a:lnTo>
                    <a:pt x="175027" y="451319"/>
                  </a:lnTo>
                  <a:lnTo>
                    <a:pt x="212766" y="438838"/>
                  </a:lnTo>
                  <a:lnTo>
                    <a:pt x="320512" y="377505"/>
                  </a:lnTo>
                  <a:lnTo>
                    <a:pt x="320952" y="377185"/>
                  </a:lnTo>
                  <a:lnTo>
                    <a:pt x="321190" y="376663"/>
                  </a:lnTo>
                  <a:lnTo>
                    <a:pt x="321140" y="324847"/>
                  </a:lnTo>
                  <a:lnTo>
                    <a:pt x="345622" y="324847"/>
                  </a:lnTo>
                  <a:lnTo>
                    <a:pt x="345663" y="399336"/>
                  </a:lnTo>
                  <a:lnTo>
                    <a:pt x="342317" y="405052"/>
                  </a:lnTo>
                  <a:lnTo>
                    <a:pt x="260977" y="451319"/>
                  </a:lnTo>
                  <a:close/>
                </a:path>
                <a:path w="527050" h="528320">
                  <a:moveTo>
                    <a:pt x="185673" y="402157"/>
                  </a:moveTo>
                  <a:lnTo>
                    <a:pt x="178981" y="402157"/>
                  </a:lnTo>
                  <a:lnTo>
                    <a:pt x="122344" y="369860"/>
                  </a:lnTo>
                  <a:lnTo>
                    <a:pt x="65994" y="337771"/>
                  </a:lnTo>
                  <a:lnTo>
                    <a:pt x="63806" y="336462"/>
                  </a:lnTo>
                  <a:lnTo>
                    <a:pt x="133838" y="336462"/>
                  </a:lnTo>
                  <a:lnTo>
                    <a:pt x="192193" y="369700"/>
                  </a:lnTo>
                  <a:lnTo>
                    <a:pt x="192689" y="369911"/>
                  </a:lnTo>
                  <a:lnTo>
                    <a:pt x="242136" y="369911"/>
                  </a:lnTo>
                  <a:lnTo>
                    <a:pt x="185673" y="402157"/>
                  </a:lnTo>
                  <a:close/>
                </a:path>
                <a:path w="527050" h="528320">
                  <a:moveTo>
                    <a:pt x="75893" y="402754"/>
                  </a:moveTo>
                  <a:close/>
                </a:path>
                <a:path w="527050" h="528320">
                  <a:moveTo>
                    <a:pt x="291261" y="527948"/>
                  </a:moveTo>
                  <a:lnTo>
                    <a:pt x="262958" y="525093"/>
                  </a:lnTo>
                  <a:lnTo>
                    <a:pt x="236199" y="516508"/>
                  </a:lnTo>
                  <a:lnTo>
                    <a:pt x="211842" y="502562"/>
                  </a:lnTo>
                  <a:lnTo>
                    <a:pt x="190821" y="483691"/>
                  </a:lnTo>
                  <a:lnTo>
                    <a:pt x="248553" y="483691"/>
                  </a:lnTo>
                  <a:lnTo>
                    <a:pt x="257120" y="487614"/>
                  </a:lnTo>
                  <a:lnTo>
                    <a:pt x="273865" y="492025"/>
                  </a:lnTo>
                  <a:lnTo>
                    <a:pt x="291261" y="493515"/>
                  </a:lnTo>
                  <a:lnTo>
                    <a:pt x="380003" y="493515"/>
                  </a:lnTo>
                  <a:lnTo>
                    <a:pt x="370767" y="502579"/>
                  </a:lnTo>
                  <a:lnTo>
                    <a:pt x="333556" y="521344"/>
                  </a:lnTo>
                  <a:lnTo>
                    <a:pt x="291261" y="527948"/>
                  </a:lnTo>
                  <a:close/>
                </a:path>
              </a:pathLst>
            </a:custGeom>
            <a:solidFill>
              <a:srgbClr val="FFFFFF"/>
            </a:solidFill>
          </p:spPr>
          <p:txBody>
            <a:bodyPr wrap="square" lIns="0" tIns="0" rIns="0" bIns="0" rtlCol="0"/>
            <a:lstStyle/>
            <a:p>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9361170" cy="713740"/>
          </a:xfrm>
          <a:prstGeom prst="rect">
            <a:avLst/>
          </a:prstGeom>
        </p:spPr>
        <p:txBody>
          <a:bodyPr vert="horz" wrap="square" lIns="0" tIns="13970" rIns="0" bIns="0" rtlCol="0">
            <a:spAutoFit/>
          </a:bodyPr>
          <a:lstStyle/>
          <a:p>
            <a:pPr marL="12700">
              <a:lnSpc>
                <a:spcPct val="100000"/>
              </a:lnSpc>
              <a:spcBef>
                <a:spcPts val="110"/>
              </a:spcBef>
            </a:pPr>
            <a:r>
              <a:rPr sz="4500" spc="-260" dirty="0"/>
              <a:t>Li</a:t>
            </a:r>
            <a:r>
              <a:rPr sz="4500" spc="-300" dirty="0"/>
              <a:t>m</a:t>
            </a:r>
            <a:r>
              <a:rPr sz="4500" spc="-285" dirty="0"/>
              <a:t>i</a:t>
            </a:r>
            <a:r>
              <a:rPr sz="4500" spc="-290" dirty="0"/>
              <a:t>t</a:t>
            </a:r>
            <a:r>
              <a:rPr sz="4500" spc="-15" dirty="0"/>
              <a:t>a</a:t>
            </a:r>
            <a:r>
              <a:rPr sz="4500" spc="-225" dirty="0"/>
              <a:t>t</a:t>
            </a:r>
            <a:r>
              <a:rPr sz="4500" spc="-295" dirty="0"/>
              <a:t>i</a:t>
            </a:r>
            <a:r>
              <a:rPr sz="4500" spc="-240" dirty="0"/>
              <a:t>o</a:t>
            </a:r>
            <a:r>
              <a:rPr sz="4500" spc="-340" dirty="0"/>
              <a:t>n</a:t>
            </a:r>
            <a:r>
              <a:rPr sz="4500" spc="-195" dirty="0"/>
              <a:t>s</a:t>
            </a:r>
            <a:r>
              <a:rPr sz="4500" spc="-165" dirty="0"/>
              <a:t> </a:t>
            </a:r>
            <a:r>
              <a:rPr sz="4500" spc="-229" dirty="0"/>
              <a:t>o</a:t>
            </a:r>
            <a:r>
              <a:rPr sz="4500" spc="-10" dirty="0"/>
              <a:t>f</a:t>
            </a:r>
            <a:r>
              <a:rPr sz="4500" spc="-165" dirty="0"/>
              <a:t> </a:t>
            </a:r>
            <a:r>
              <a:rPr sz="4500" spc="-254" dirty="0"/>
              <a:t>t</a:t>
            </a:r>
            <a:r>
              <a:rPr sz="4500" spc="-310" dirty="0"/>
              <a:t>h</a:t>
            </a:r>
            <a:r>
              <a:rPr sz="4500" spc="-75" dirty="0"/>
              <a:t>e</a:t>
            </a:r>
            <a:r>
              <a:rPr sz="4500" spc="-165" dirty="0"/>
              <a:t> </a:t>
            </a:r>
            <a:r>
              <a:rPr sz="4500" spc="100" dirty="0"/>
              <a:t>c</a:t>
            </a:r>
            <a:r>
              <a:rPr sz="4500" spc="-325" dirty="0"/>
              <a:t>u</a:t>
            </a:r>
            <a:r>
              <a:rPr sz="4500" spc="-240" dirty="0"/>
              <a:t>r</a:t>
            </a:r>
            <a:r>
              <a:rPr sz="4500" spc="-315" dirty="0"/>
              <a:t>r</a:t>
            </a:r>
            <a:r>
              <a:rPr sz="4500" spc="-204" dirty="0"/>
              <a:t>e</a:t>
            </a:r>
            <a:r>
              <a:rPr sz="4500" spc="-400" dirty="0"/>
              <a:t>n</a:t>
            </a:r>
            <a:r>
              <a:rPr sz="4500" spc="-135" dirty="0"/>
              <a:t>t</a:t>
            </a:r>
            <a:r>
              <a:rPr sz="4500" spc="-165" dirty="0"/>
              <a:t> </a:t>
            </a:r>
            <a:r>
              <a:rPr sz="4500" spc="-15" dirty="0"/>
              <a:t>a</a:t>
            </a:r>
            <a:r>
              <a:rPr sz="4500" spc="-185" dirty="0"/>
              <a:t>pp</a:t>
            </a:r>
            <a:r>
              <a:rPr sz="4500" spc="-315" dirty="0"/>
              <a:t>r</a:t>
            </a:r>
            <a:r>
              <a:rPr sz="4500" spc="-195" dirty="0"/>
              <a:t>o</a:t>
            </a:r>
            <a:r>
              <a:rPr sz="4500" spc="-60" dirty="0"/>
              <a:t>a</a:t>
            </a:r>
            <a:r>
              <a:rPr sz="4500" spc="100" dirty="0"/>
              <a:t>c</a:t>
            </a:r>
            <a:r>
              <a:rPr sz="4500" spc="-225" dirty="0"/>
              <a:t>h</a:t>
            </a:r>
            <a:endParaRPr sz="4500"/>
          </a:p>
        </p:txBody>
      </p:sp>
      <p:pic>
        <p:nvPicPr>
          <p:cNvPr id="3" name="object 3"/>
          <p:cNvPicPr/>
          <p:nvPr/>
        </p:nvPicPr>
        <p:blipFill>
          <a:blip r:embed="rId2" cstate="print"/>
          <a:stretch>
            <a:fillRect/>
          </a:stretch>
        </p:blipFill>
        <p:spPr>
          <a:xfrm>
            <a:off x="511759" y="1351045"/>
            <a:ext cx="102352" cy="102351"/>
          </a:xfrm>
          <a:prstGeom prst="rect">
            <a:avLst/>
          </a:prstGeom>
        </p:spPr>
      </p:pic>
      <p:sp>
        <p:nvSpPr>
          <p:cNvPr id="4" name="object 4"/>
          <p:cNvSpPr txBox="1"/>
          <p:nvPr/>
        </p:nvSpPr>
        <p:spPr>
          <a:xfrm>
            <a:off x="847056" y="1174582"/>
            <a:ext cx="13696950" cy="1729105"/>
          </a:xfrm>
          <a:prstGeom prst="rect">
            <a:avLst/>
          </a:prstGeom>
        </p:spPr>
        <p:txBody>
          <a:bodyPr vert="horz" wrap="square" lIns="0" tIns="15875" rIns="0" bIns="0" rtlCol="0">
            <a:spAutoFit/>
          </a:bodyPr>
          <a:lstStyle/>
          <a:p>
            <a:pPr marL="12700">
              <a:lnSpc>
                <a:spcPct val="100000"/>
              </a:lnSpc>
              <a:spcBef>
                <a:spcPts val="125"/>
              </a:spcBef>
            </a:pPr>
            <a:r>
              <a:rPr sz="2550" spc="114" dirty="0">
                <a:solidFill>
                  <a:srgbClr val="04182D"/>
                </a:solidFill>
                <a:latin typeface="Tahoma"/>
                <a:cs typeface="Tahoma"/>
              </a:rPr>
              <a:t>Loading</a:t>
            </a:r>
            <a:r>
              <a:rPr sz="2550" spc="-45" dirty="0">
                <a:solidFill>
                  <a:srgbClr val="04182D"/>
                </a:solidFill>
                <a:latin typeface="Tahoma"/>
                <a:cs typeface="Tahoma"/>
              </a:rPr>
              <a:t> </a:t>
            </a:r>
            <a:r>
              <a:rPr sz="2550" spc="120" dirty="0">
                <a:solidFill>
                  <a:srgbClr val="04182D"/>
                </a:solidFill>
                <a:latin typeface="Tahoma"/>
                <a:cs typeface="Tahoma"/>
              </a:rPr>
              <a:t>all</a:t>
            </a:r>
            <a:r>
              <a:rPr sz="2550" spc="-40" dirty="0">
                <a:solidFill>
                  <a:srgbClr val="04182D"/>
                </a:solidFill>
                <a:latin typeface="Tahoma"/>
                <a:cs typeface="Tahoma"/>
              </a:rPr>
              <a:t> </a:t>
            </a:r>
            <a:r>
              <a:rPr sz="2550" spc="100" dirty="0">
                <a:solidFill>
                  <a:srgbClr val="04182D"/>
                </a:solidFill>
                <a:latin typeface="Tahoma"/>
                <a:cs typeface="Tahoma"/>
              </a:rPr>
              <a:t>the</a:t>
            </a:r>
            <a:r>
              <a:rPr sz="2550" spc="-45" dirty="0">
                <a:solidFill>
                  <a:srgbClr val="04182D"/>
                </a:solidFill>
                <a:latin typeface="Tahoma"/>
                <a:cs typeface="Tahoma"/>
              </a:rPr>
              <a:t> </a:t>
            </a:r>
            <a:r>
              <a:rPr sz="2550" spc="125" dirty="0">
                <a:solidFill>
                  <a:srgbClr val="04182D"/>
                </a:solidFill>
                <a:latin typeface="Tahoma"/>
                <a:cs typeface="Tahoma"/>
              </a:rPr>
              <a:t>embeddings</a:t>
            </a:r>
            <a:r>
              <a:rPr sz="2550" spc="-40" dirty="0">
                <a:solidFill>
                  <a:srgbClr val="04182D"/>
                </a:solidFill>
                <a:latin typeface="Tahoma"/>
                <a:cs typeface="Tahoma"/>
              </a:rPr>
              <a:t> </a:t>
            </a:r>
            <a:r>
              <a:rPr sz="2550" spc="65" dirty="0">
                <a:solidFill>
                  <a:srgbClr val="04182D"/>
                </a:solidFill>
                <a:latin typeface="Tahoma"/>
                <a:cs typeface="Tahoma"/>
              </a:rPr>
              <a:t>into</a:t>
            </a:r>
            <a:r>
              <a:rPr sz="2550" spc="-45" dirty="0">
                <a:solidFill>
                  <a:srgbClr val="04182D"/>
                </a:solidFill>
                <a:latin typeface="Tahoma"/>
                <a:cs typeface="Tahoma"/>
              </a:rPr>
              <a:t> </a:t>
            </a:r>
            <a:r>
              <a:rPr sz="2550" spc="130" dirty="0">
                <a:solidFill>
                  <a:srgbClr val="04182D"/>
                </a:solidFill>
                <a:latin typeface="Tahoma"/>
                <a:cs typeface="Tahoma"/>
              </a:rPr>
              <a:t>memory</a:t>
            </a:r>
            <a:r>
              <a:rPr sz="2550" spc="-40" dirty="0">
                <a:solidFill>
                  <a:srgbClr val="04182D"/>
                </a:solidFill>
                <a:latin typeface="Tahoma"/>
                <a:cs typeface="Tahoma"/>
              </a:rPr>
              <a:t> </a:t>
            </a:r>
            <a:r>
              <a:rPr sz="2550" spc="-85" dirty="0">
                <a:solidFill>
                  <a:srgbClr val="04182D"/>
                </a:solidFill>
                <a:latin typeface="Tahoma"/>
                <a:cs typeface="Tahoma"/>
              </a:rPr>
              <a:t>(1536</a:t>
            </a:r>
            <a:r>
              <a:rPr sz="2550" spc="-45" dirty="0">
                <a:solidFill>
                  <a:srgbClr val="04182D"/>
                </a:solidFill>
                <a:latin typeface="Tahoma"/>
                <a:cs typeface="Tahoma"/>
              </a:rPr>
              <a:t> </a:t>
            </a:r>
            <a:r>
              <a:rPr sz="2550" spc="114" dirty="0">
                <a:solidFill>
                  <a:srgbClr val="04182D"/>
                </a:solidFill>
                <a:latin typeface="Tahoma"/>
                <a:cs typeface="Tahoma"/>
              </a:rPr>
              <a:t>floats</a:t>
            </a:r>
            <a:r>
              <a:rPr sz="2550" spc="-40" dirty="0">
                <a:solidFill>
                  <a:srgbClr val="04182D"/>
                </a:solidFill>
                <a:latin typeface="Tahoma"/>
                <a:cs typeface="Tahoma"/>
              </a:rPr>
              <a:t> </a:t>
            </a:r>
            <a:r>
              <a:rPr sz="2550" spc="-395" dirty="0">
                <a:solidFill>
                  <a:srgbClr val="04182D"/>
                </a:solidFill>
                <a:latin typeface="Tahoma"/>
                <a:cs typeface="Tahoma"/>
              </a:rPr>
              <a:t>~</a:t>
            </a:r>
            <a:r>
              <a:rPr sz="2550" spc="-45" dirty="0">
                <a:solidFill>
                  <a:srgbClr val="04182D"/>
                </a:solidFill>
                <a:latin typeface="Tahoma"/>
                <a:cs typeface="Tahoma"/>
              </a:rPr>
              <a:t> </a:t>
            </a:r>
            <a:r>
              <a:rPr sz="2550" b="1" spc="-125" dirty="0">
                <a:solidFill>
                  <a:srgbClr val="04182D"/>
                </a:solidFill>
                <a:latin typeface="Tahoma"/>
                <a:cs typeface="Tahoma"/>
              </a:rPr>
              <a:t>13kB/embedding</a:t>
            </a:r>
            <a:r>
              <a:rPr sz="2550" spc="-125" dirty="0">
                <a:solidFill>
                  <a:srgbClr val="04182D"/>
                </a:solidFill>
                <a:latin typeface="Tahoma"/>
                <a:cs typeface="Tahoma"/>
              </a:rPr>
              <a:t>)</a:t>
            </a:r>
            <a:endParaRPr sz="2550">
              <a:latin typeface="Tahoma"/>
              <a:cs typeface="Tahoma"/>
            </a:endParaRPr>
          </a:p>
          <a:p>
            <a:pPr marL="12700">
              <a:lnSpc>
                <a:spcPct val="100000"/>
              </a:lnSpc>
              <a:spcBef>
                <a:spcPts val="2100"/>
              </a:spcBef>
            </a:pPr>
            <a:r>
              <a:rPr sz="2550" spc="130" dirty="0">
                <a:solidFill>
                  <a:srgbClr val="04182D"/>
                </a:solidFill>
                <a:latin typeface="Tahoma"/>
                <a:cs typeface="Tahoma"/>
              </a:rPr>
              <a:t>Recalculated</a:t>
            </a:r>
            <a:r>
              <a:rPr sz="2550" spc="-50" dirty="0">
                <a:solidFill>
                  <a:srgbClr val="04182D"/>
                </a:solidFill>
                <a:latin typeface="Tahoma"/>
                <a:cs typeface="Tahoma"/>
              </a:rPr>
              <a:t> </a:t>
            </a:r>
            <a:r>
              <a:rPr sz="2550" spc="125" dirty="0">
                <a:solidFill>
                  <a:srgbClr val="04182D"/>
                </a:solidFill>
                <a:latin typeface="Tahoma"/>
                <a:cs typeface="Tahoma"/>
              </a:rPr>
              <a:t>embeddings</a:t>
            </a:r>
            <a:r>
              <a:rPr sz="2550" spc="-45" dirty="0">
                <a:solidFill>
                  <a:srgbClr val="04182D"/>
                </a:solidFill>
                <a:latin typeface="Tahoma"/>
                <a:cs typeface="Tahoma"/>
              </a:rPr>
              <a:t> </a:t>
            </a:r>
            <a:r>
              <a:rPr sz="2550" spc="60" dirty="0">
                <a:solidFill>
                  <a:srgbClr val="04182D"/>
                </a:solidFill>
                <a:latin typeface="Tahoma"/>
                <a:cs typeface="Tahoma"/>
              </a:rPr>
              <a:t>for</a:t>
            </a:r>
            <a:r>
              <a:rPr sz="2550" spc="-45" dirty="0">
                <a:solidFill>
                  <a:srgbClr val="04182D"/>
                </a:solidFill>
                <a:latin typeface="Tahoma"/>
                <a:cs typeface="Tahoma"/>
              </a:rPr>
              <a:t> </a:t>
            </a:r>
            <a:r>
              <a:rPr sz="2550" spc="175" dirty="0">
                <a:solidFill>
                  <a:srgbClr val="04182D"/>
                </a:solidFill>
                <a:latin typeface="Tahoma"/>
                <a:cs typeface="Tahoma"/>
              </a:rPr>
              <a:t>each</a:t>
            </a:r>
            <a:r>
              <a:rPr sz="2550" spc="-45" dirty="0">
                <a:solidFill>
                  <a:srgbClr val="04182D"/>
                </a:solidFill>
                <a:latin typeface="Tahoma"/>
                <a:cs typeface="Tahoma"/>
              </a:rPr>
              <a:t> </a:t>
            </a:r>
            <a:r>
              <a:rPr sz="2550" spc="110" dirty="0">
                <a:solidFill>
                  <a:srgbClr val="04182D"/>
                </a:solidFill>
                <a:latin typeface="Tahoma"/>
                <a:cs typeface="Tahoma"/>
              </a:rPr>
              <a:t>new</a:t>
            </a:r>
            <a:r>
              <a:rPr sz="2550" spc="-45" dirty="0">
                <a:solidFill>
                  <a:srgbClr val="04182D"/>
                </a:solidFill>
                <a:latin typeface="Tahoma"/>
                <a:cs typeface="Tahoma"/>
              </a:rPr>
              <a:t> </a:t>
            </a:r>
            <a:r>
              <a:rPr sz="2550" spc="120" dirty="0">
                <a:solidFill>
                  <a:srgbClr val="04182D"/>
                </a:solidFill>
                <a:latin typeface="Tahoma"/>
                <a:cs typeface="Tahoma"/>
              </a:rPr>
              <a:t>query</a:t>
            </a:r>
            <a:endParaRPr sz="2550">
              <a:latin typeface="Tahoma"/>
              <a:cs typeface="Tahoma"/>
            </a:endParaRPr>
          </a:p>
          <a:p>
            <a:pPr marL="12700">
              <a:lnSpc>
                <a:spcPct val="100000"/>
              </a:lnSpc>
              <a:spcBef>
                <a:spcPts val="2100"/>
              </a:spcBef>
            </a:pPr>
            <a:r>
              <a:rPr sz="2550" spc="155" dirty="0">
                <a:solidFill>
                  <a:srgbClr val="04182D"/>
                </a:solidFill>
                <a:latin typeface="Tahoma"/>
                <a:cs typeface="Tahoma"/>
              </a:rPr>
              <a:t>Calculating</a:t>
            </a:r>
            <a:r>
              <a:rPr sz="2550" spc="-55" dirty="0">
                <a:solidFill>
                  <a:srgbClr val="04182D"/>
                </a:solidFill>
                <a:latin typeface="Tahoma"/>
                <a:cs typeface="Tahoma"/>
              </a:rPr>
              <a:t> </a:t>
            </a:r>
            <a:r>
              <a:rPr sz="2550" spc="125" dirty="0">
                <a:solidFill>
                  <a:srgbClr val="04182D"/>
                </a:solidFill>
                <a:latin typeface="Tahoma"/>
                <a:cs typeface="Tahoma"/>
              </a:rPr>
              <a:t>cosine</a:t>
            </a:r>
            <a:r>
              <a:rPr sz="2550" spc="-50" dirty="0">
                <a:solidFill>
                  <a:srgbClr val="04182D"/>
                </a:solidFill>
                <a:latin typeface="Tahoma"/>
                <a:cs typeface="Tahoma"/>
              </a:rPr>
              <a:t> </a:t>
            </a:r>
            <a:r>
              <a:rPr sz="2550" spc="125" dirty="0">
                <a:solidFill>
                  <a:srgbClr val="04182D"/>
                </a:solidFill>
                <a:latin typeface="Tahoma"/>
                <a:cs typeface="Tahoma"/>
              </a:rPr>
              <a:t>distances</a:t>
            </a:r>
            <a:r>
              <a:rPr sz="2550" spc="-50" dirty="0">
                <a:solidFill>
                  <a:srgbClr val="04182D"/>
                </a:solidFill>
                <a:latin typeface="Tahoma"/>
                <a:cs typeface="Tahoma"/>
              </a:rPr>
              <a:t> </a:t>
            </a:r>
            <a:r>
              <a:rPr sz="2550" spc="60" dirty="0">
                <a:solidFill>
                  <a:srgbClr val="04182D"/>
                </a:solidFill>
                <a:latin typeface="Tahoma"/>
                <a:cs typeface="Tahoma"/>
              </a:rPr>
              <a:t>for</a:t>
            </a:r>
            <a:r>
              <a:rPr sz="2550" spc="-50" dirty="0">
                <a:solidFill>
                  <a:srgbClr val="04182D"/>
                </a:solidFill>
                <a:latin typeface="Tahoma"/>
                <a:cs typeface="Tahoma"/>
              </a:rPr>
              <a:t> </a:t>
            </a:r>
            <a:r>
              <a:rPr sz="2550" spc="114" dirty="0">
                <a:solidFill>
                  <a:srgbClr val="04182D"/>
                </a:solidFill>
                <a:latin typeface="Tahoma"/>
                <a:cs typeface="Tahoma"/>
              </a:rPr>
              <a:t>every</a:t>
            </a:r>
            <a:r>
              <a:rPr sz="2550" spc="-50" dirty="0">
                <a:solidFill>
                  <a:srgbClr val="04182D"/>
                </a:solidFill>
                <a:latin typeface="Tahoma"/>
                <a:cs typeface="Tahoma"/>
              </a:rPr>
              <a:t> </a:t>
            </a:r>
            <a:r>
              <a:rPr sz="2550" spc="130" dirty="0">
                <a:solidFill>
                  <a:srgbClr val="04182D"/>
                </a:solidFill>
                <a:latin typeface="Tahoma"/>
                <a:cs typeface="Tahoma"/>
              </a:rPr>
              <a:t>embedding</a:t>
            </a:r>
            <a:r>
              <a:rPr sz="2550" spc="-50" dirty="0">
                <a:solidFill>
                  <a:srgbClr val="04182D"/>
                </a:solidFill>
                <a:latin typeface="Tahoma"/>
                <a:cs typeface="Tahoma"/>
              </a:rPr>
              <a:t> </a:t>
            </a:r>
            <a:r>
              <a:rPr sz="2550" spc="160" dirty="0">
                <a:solidFill>
                  <a:srgbClr val="04182D"/>
                </a:solidFill>
                <a:latin typeface="Tahoma"/>
                <a:cs typeface="Tahoma"/>
              </a:rPr>
              <a:t>and</a:t>
            </a:r>
            <a:r>
              <a:rPr sz="2550" spc="-50" dirty="0">
                <a:solidFill>
                  <a:srgbClr val="04182D"/>
                </a:solidFill>
                <a:latin typeface="Tahoma"/>
                <a:cs typeface="Tahoma"/>
              </a:rPr>
              <a:t> </a:t>
            </a:r>
            <a:r>
              <a:rPr sz="2550" spc="85" dirty="0">
                <a:solidFill>
                  <a:srgbClr val="04182D"/>
                </a:solidFill>
                <a:latin typeface="Tahoma"/>
                <a:cs typeface="Tahoma"/>
              </a:rPr>
              <a:t>sorting</a:t>
            </a:r>
            <a:r>
              <a:rPr sz="2550" spc="-50" dirty="0">
                <a:solidFill>
                  <a:srgbClr val="04182D"/>
                </a:solidFill>
                <a:latin typeface="Tahoma"/>
                <a:cs typeface="Tahoma"/>
              </a:rPr>
              <a:t> </a:t>
            </a:r>
            <a:r>
              <a:rPr sz="2550" spc="65" dirty="0">
                <a:solidFill>
                  <a:srgbClr val="04182D"/>
                </a:solidFill>
                <a:latin typeface="Tahoma"/>
                <a:cs typeface="Tahoma"/>
              </a:rPr>
              <a:t>is</a:t>
            </a:r>
            <a:r>
              <a:rPr sz="2550" spc="-50" dirty="0">
                <a:solidFill>
                  <a:srgbClr val="04182D"/>
                </a:solidFill>
                <a:latin typeface="Tahoma"/>
                <a:cs typeface="Tahoma"/>
              </a:rPr>
              <a:t> </a:t>
            </a:r>
            <a:r>
              <a:rPr sz="2550" spc="90" dirty="0">
                <a:solidFill>
                  <a:srgbClr val="04182D"/>
                </a:solidFill>
                <a:latin typeface="Tahoma"/>
                <a:cs typeface="Tahoma"/>
              </a:rPr>
              <a:t>slow</a:t>
            </a:r>
            <a:r>
              <a:rPr sz="2550" spc="-50" dirty="0">
                <a:solidFill>
                  <a:srgbClr val="04182D"/>
                </a:solidFill>
                <a:latin typeface="Tahoma"/>
                <a:cs typeface="Tahoma"/>
              </a:rPr>
              <a:t> </a:t>
            </a:r>
            <a:r>
              <a:rPr sz="2550" spc="160" dirty="0">
                <a:solidFill>
                  <a:srgbClr val="04182D"/>
                </a:solidFill>
                <a:latin typeface="Tahoma"/>
                <a:cs typeface="Tahoma"/>
              </a:rPr>
              <a:t>and</a:t>
            </a:r>
            <a:r>
              <a:rPr sz="2550" spc="-50" dirty="0">
                <a:solidFill>
                  <a:srgbClr val="04182D"/>
                </a:solidFill>
                <a:latin typeface="Tahoma"/>
                <a:cs typeface="Tahoma"/>
              </a:rPr>
              <a:t> </a:t>
            </a:r>
            <a:r>
              <a:rPr sz="2550" b="1" spc="-30" dirty="0">
                <a:solidFill>
                  <a:srgbClr val="04182D"/>
                </a:solidFill>
                <a:latin typeface="Tahoma"/>
                <a:cs typeface="Tahoma"/>
              </a:rPr>
              <a:t>scales</a:t>
            </a:r>
            <a:r>
              <a:rPr sz="2550" b="1" spc="5" dirty="0">
                <a:solidFill>
                  <a:srgbClr val="04182D"/>
                </a:solidFill>
                <a:latin typeface="Tahoma"/>
                <a:cs typeface="Tahoma"/>
              </a:rPr>
              <a:t> </a:t>
            </a:r>
            <a:r>
              <a:rPr sz="2550" b="1" spc="-50" dirty="0">
                <a:solidFill>
                  <a:srgbClr val="04182D"/>
                </a:solidFill>
                <a:latin typeface="Tahoma"/>
                <a:cs typeface="Tahoma"/>
              </a:rPr>
              <a:t>linearly</a:t>
            </a:r>
            <a:endParaRPr sz="2550">
              <a:latin typeface="Tahoma"/>
              <a:cs typeface="Tahoma"/>
            </a:endParaRPr>
          </a:p>
        </p:txBody>
      </p:sp>
      <p:pic>
        <p:nvPicPr>
          <p:cNvPr id="5" name="object 5"/>
          <p:cNvPicPr/>
          <p:nvPr/>
        </p:nvPicPr>
        <p:blipFill>
          <a:blip r:embed="rId3" cstate="print"/>
          <a:stretch>
            <a:fillRect/>
          </a:stretch>
        </p:blipFill>
        <p:spPr>
          <a:xfrm>
            <a:off x="511759" y="2006097"/>
            <a:ext cx="102352" cy="102351"/>
          </a:xfrm>
          <a:prstGeom prst="rect">
            <a:avLst/>
          </a:prstGeom>
        </p:spPr>
      </p:pic>
      <p:pic>
        <p:nvPicPr>
          <p:cNvPr id="6" name="object 6"/>
          <p:cNvPicPr/>
          <p:nvPr/>
        </p:nvPicPr>
        <p:blipFill>
          <a:blip r:embed="rId2" cstate="print"/>
          <a:stretch>
            <a:fillRect/>
          </a:stretch>
        </p:blipFill>
        <p:spPr>
          <a:xfrm>
            <a:off x="511759" y="2661150"/>
            <a:ext cx="102352" cy="102351"/>
          </a:xfrm>
          <a:prstGeom prst="rect">
            <a:avLst/>
          </a:prstGeom>
        </p:spPr>
      </p:pic>
      <p:pic>
        <p:nvPicPr>
          <p:cNvPr id="7" name="object 7"/>
          <p:cNvPicPr/>
          <p:nvPr/>
        </p:nvPicPr>
        <p:blipFill>
          <a:blip r:embed="rId4" cstate="print"/>
          <a:stretch>
            <a:fillRect/>
          </a:stretch>
        </p:blipFill>
        <p:spPr>
          <a:xfrm>
            <a:off x="1535669" y="3377683"/>
            <a:ext cx="12453491" cy="408692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8589" y="273884"/>
            <a:ext cx="4639945" cy="713740"/>
          </a:xfrm>
          <a:prstGeom prst="rect">
            <a:avLst/>
          </a:prstGeom>
        </p:spPr>
        <p:txBody>
          <a:bodyPr vert="horz" wrap="square" lIns="0" tIns="13970" rIns="0" bIns="0" rtlCol="0">
            <a:spAutoFit/>
          </a:bodyPr>
          <a:lstStyle/>
          <a:p>
            <a:pPr marL="12700">
              <a:lnSpc>
                <a:spcPct val="100000"/>
              </a:lnSpc>
              <a:spcBef>
                <a:spcPts val="110"/>
              </a:spcBef>
            </a:pPr>
            <a:r>
              <a:rPr sz="4500" b="1" spc="-434" dirty="0">
                <a:solidFill>
                  <a:srgbClr val="04182D"/>
                </a:solidFill>
                <a:latin typeface="Tahoma"/>
                <a:cs typeface="Tahoma"/>
              </a:rPr>
              <a:t>V</a:t>
            </a:r>
            <a:r>
              <a:rPr sz="4500" b="1" spc="-160" dirty="0">
                <a:solidFill>
                  <a:srgbClr val="04182D"/>
                </a:solidFill>
                <a:latin typeface="Tahoma"/>
                <a:cs typeface="Tahoma"/>
              </a:rPr>
              <a:t>e</a:t>
            </a:r>
            <a:r>
              <a:rPr sz="4500" b="1" spc="65" dirty="0">
                <a:solidFill>
                  <a:srgbClr val="04182D"/>
                </a:solidFill>
                <a:latin typeface="Tahoma"/>
                <a:cs typeface="Tahoma"/>
              </a:rPr>
              <a:t>c</a:t>
            </a:r>
            <a:r>
              <a:rPr sz="4500" b="1" spc="-290" dirty="0">
                <a:solidFill>
                  <a:srgbClr val="04182D"/>
                </a:solidFill>
                <a:latin typeface="Tahoma"/>
                <a:cs typeface="Tahoma"/>
              </a:rPr>
              <a:t>t</a:t>
            </a:r>
            <a:r>
              <a:rPr sz="4500" b="1" spc="-240" dirty="0">
                <a:solidFill>
                  <a:srgbClr val="04182D"/>
                </a:solidFill>
                <a:latin typeface="Tahoma"/>
                <a:cs typeface="Tahoma"/>
              </a:rPr>
              <a:t>o</a:t>
            </a:r>
            <a:r>
              <a:rPr sz="4500" b="1" spc="-155" dirty="0">
                <a:solidFill>
                  <a:srgbClr val="04182D"/>
                </a:solidFill>
                <a:latin typeface="Tahoma"/>
                <a:cs typeface="Tahoma"/>
              </a:rPr>
              <a:t>r</a:t>
            </a:r>
            <a:r>
              <a:rPr sz="4500" b="1" spc="-165" dirty="0">
                <a:solidFill>
                  <a:srgbClr val="04182D"/>
                </a:solidFill>
                <a:latin typeface="Tahoma"/>
                <a:cs typeface="Tahoma"/>
              </a:rPr>
              <a:t> </a:t>
            </a:r>
            <a:r>
              <a:rPr sz="4500" b="1" spc="-185" dirty="0">
                <a:solidFill>
                  <a:srgbClr val="04182D"/>
                </a:solidFill>
                <a:latin typeface="Tahoma"/>
                <a:cs typeface="Tahoma"/>
              </a:rPr>
              <a:t>d</a:t>
            </a:r>
            <a:r>
              <a:rPr sz="4500" b="1" spc="-15" dirty="0">
                <a:solidFill>
                  <a:srgbClr val="04182D"/>
                </a:solidFill>
                <a:latin typeface="Tahoma"/>
                <a:cs typeface="Tahoma"/>
              </a:rPr>
              <a:t>a</a:t>
            </a:r>
            <a:r>
              <a:rPr sz="4500" b="1" spc="-290" dirty="0">
                <a:solidFill>
                  <a:srgbClr val="04182D"/>
                </a:solidFill>
                <a:latin typeface="Tahoma"/>
                <a:cs typeface="Tahoma"/>
              </a:rPr>
              <a:t>t</a:t>
            </a:r>
            <a:r>
              <a:rPr sz="4500" b="1" spc="-15" dirty="0">
                <a:solidFill>
                  <a:srgbClr val="04182D"/>
                </a:solidFill>
                <a:latin typeface="Tahoma"/>
                <a:cs typeface="Tahoma"/>
              </a:rPr>
              <a:t>a</a:t>
            </a:r>
            <a:r>
              <a:rPr sz="4500" b="1" spc="-150" dirty="0">
                <a:solidFill>
                  <a:srgbClr val="04182D"/>
                </a:solidFill>
                <a:latin typeface="Tahoma"/>
                <a:cs typeface="Tahoma"/>
              </a:rPr>
              <a:t>b</a:t>
            </a:r>
            <a:r>
              <a:rPr sz="4500" b="1" spc="-15" dirty="0">
                <a:solidFill>
                  <a:srgbClr val="04182D"/>
                </a:solidFill>
                <a:latin typeface="Tahoma"/>
                <a:cs typeface="Tahoma"/>
              </a:rPr>
              <a:t>a</a:t>
            </a:r>
            <a:r>
              <a:rPr sz="4500" b="1" spc="-280" dirty="0">
                <a:solidFill>
                  <a:srgbClr val="04182D"/>
                </a:solidFill>
                <a:latin typeface="Tahoma"/>
                <a:cs typeface="Tahoma"/>
              </a:rPr>
              <a:t>s</a:t>
            </a:r>
            <a:r>
              <a:rPr sz="4500" b="1" spc="-160" dirty="0">
                <a:solidFill>
                  <a:srgbClr val="04182D"/>
                </a:solidFill>
                <a:latin typeface="Tahoma"/>
                <a:cs typeface="Tahoma"/>
              </a:rPr>
              <a:t>e</a:t>
            </a:r>
            <a:r>
              <a:rPr sz="4500" b="1" spc="-195" dirty="0">
                <a:solidFill>
                  <a:srgbClr val="04182D"/>
                </a:solidFill>
                <a:latin typeface="Tahoma"/>
                <a:cs typeface="Tahoma"/>
              </a:rPr>
              <a:t>s</a:t>
            </a:r>
            <a:endParaRPr sz="4500">
              <a:latin typeface="Tahoma"/>
              <a:cs typeface="Tahoma"/>
            </a:endParaRPr>
          </a:p>
        </p:txBody>
      </p:sp>
      <p:pic>
        <p:nvPicPr>
          <p:cNvPr id="3" name="object 3"/>
          <p:cNvPicPr/>
          <p:nvPr/>
        </p:nvPicPr>
        <p:blipFill>
          <a:blip r:embed="rId2" cstate="print"/>
          <a:stretch>
            <a:fillRect/>
          </a:stretch>
        </p:blipFill>
        <p:spPr>
          <a:xfrm>
            <a:off x="511759" y="1351044"/>
            <a:ext cx="102352" cy="102351"/>
          </a:xfrm>
          <a:prstGeom prst="rect">
            <a:avLst/>
          </a:prstGeom>
        </p:spPr>
      </p:pic>
      <p:sp>
        <p:nvSpPr>
          <p:cNvPr id="4" name="object 4"/>
          <p:cNvSpPr txBox="1"/>
          <p:nvPr/>
        </p:nvSpPr>
        <p:spPr>
          <a:xfrm>
            <a:off x="847056" y="1164501"/>
            <a:ext cx="11146790" cy="430530"/>
          </a:xfrm>
          <a:prstGeom prst="rect">
            <a:avLst/>
          </a:prstGeom>
        </p:spPr>
        <p:txBody>
          <a:bodyPr vert="horz" wrap="square" lIns="0" tIns="13335" rIns="0" bIns="0" rtlCol="0">
            <a:spAutoFit/>
          </a:bodyPr>
          <a:lstStyle/>
          <a:p>
            <a:pPr marL="12700">
              <a:lnSpc>
                <a:spcPct val="100000"/>
              </a:lnSpc>
              <a:spcBef>
                <a:spcPts val="105"/>
              </a:spcBef>
            </a:pPr>
            <a:r>
              <a:rPr sz="2550" spc="155" dirty="0">
                <a:solidFill>
                  <a:srgbClr val="04182D"/>
                </a:solidFill>
                <a:latin typeface="Tahoma"/>
                <a:cs typeface="Tahoma"/>
              </a:rPr>
              <a:t>Embedded</a:t>
            </a:r>
            <a:r>
              <a:rPr sz="2550" spc="-50" dirty="0">
                <a:solidFill>
                  <a:srgbClr val="04182D"/>
                </a:solidFill>
                <a:latin typeface="Tahoma"/>
                <a:cs typeface="Tahoma"/>
              </a:rPr>
              <a:t> </a:t>
            </a:r>
            <a:r>
              <a:rPr sz="2550" spc="120" dirty="0">
                <a:solidFill>
                  <a:srgbClr val="04182D"/>
                </a:solidFill>
                <a:latin typeface="Tahoma"/>
                <a:cs typeface="Tahoma"/>
              </a:rPr>
              <a:t>documents</a:t>
            </a:r>
            <a:r>
              <a:rPr sz="2550" spc="-50" dirty="0">
                <a:solidFill>
                  <a:srgbClr val="04182D"/>
                </a:solidFill>
                <a:latin typeface="Tahoma"/>
                <a:cs typeface="Tahoma"/>
              </a:rPr>
              <a:t> </a:t>
            </a:r>
            <a:r>
              <a:rPr sz="2550" spc="120" dirty="0">
                <a:solidFill>
                  <a:srgbClr val="04182D"/>
                </a:solidFill>
                <a:latin typeface="Tahoma"/>
                <a:cs typeface="Tahoma"/>
              </a:rPr>
              <a:t>are</a:t>
            </a:r>
            <a:r>
              <a:rPr sz="2550" spc="-50" dirty="0">
                <a:solidFill>
                  <a:srgbClr val="04182D"/>
                </a:solidFill>
                <a:latin typeface="Tahoma"/>
                <a:cs typeface="Tahoma"/>
              </a:rPr>
              <a:t> </a:t>
            </a:r>
            <a:r>
              <a:rPr sz="2650" i="1" spc="30" dirty="0">
                <a:solidFill>
                  <a:srgbClr val="04182D"/>
                </a:solidFill>
                <a:latin typeface="Arial"/>
                <a:cs typeface="Arial"/>
              </a:rPr>
              <a:t>stored</a:t>
            </a:r>
            <a:r>
              <a:rPr sz="2650" i="1" spc="10" dirty="0">
                <a:solidFill>
                  <a:srgbClr val="04182D"/>
                </a:solidFill>
                <a:latin typeface="Arial"/>
                <a:cs typeface="Arial"/>
              </a:rPr>
              <a:t> </a:t>
            </a:r>
            <a:r>
              <a:rPr sz="2550" spc="160" dirty="0">
                <a:solidFill>
                  <a:srgbClr val="04182D"/>
                </a:solidFill>
                <a:latin typeface="Tahoma"/>
                <a:cs typeface="Tahoma"/>
              </a:rPr>
              <a:t>and</a:t>
            </a:r>
            <a:r>
              <a:rPr sz="2550" spc="-50" dirty="0">
                <a:solidFill>
                  <a:srgbClr val="04182D"/>
                </a:solidFill>
                <a:latin typeface="Tahoma"/>
                <a:cs typeface="Tahoma"/>
              </a:rPr>
              <a:t> </a:t>
            </a:r>
            <a:r>
              <a:rPr sz="2650" i="1" spc="50" dirty="0">
                <a:solidFill>
                  <a:srgbClr val="04182D"/>
                </a:solidFill>
                <a:latin typeface="Arial"/>
                <a:cs typeface="Arial"/>
              </a:rPr>
              <a:t>queried</a:t>
            </a:r>
            <a:r>
              <a:rPr sz="2650" i="1" spc="10" dirty="0">
                <a:solidFill>
                  <a:srgbClr val="04182D"/>
                </a:solidFill>
                <a:latin typeface="Arial"/>
                <a:cs typeface="Arial"/>
              </a:rPr>
              <a:t> </a:t>
            </a:r>
            <a:r>
              <a:rPr sz="2550" spc="90" dirty="0">
                <a:solidFill>
                  <a:srgbClr val="04182D"/>
                </a:solidFill>
                <a:latin typeface="Tahoma"/>
                <a:cs typeface="Tahoma"/>
              </a:rPr>
              <a:t>from</a:t>
            </a:r>
            <a:r>
              <a:rPr sz="2550" spc="-50"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550" b="1" spc="-55" dirty="0">
                <a:solidFill>
                  <a:srgbClr val="04182D"/>
                </a:solidFill>
                <a:latin typeface="Tahoma"/>
                <a:cs typeface="Tahoma"/>
              </a:rPr>
              <a:t>vector</a:t>
            </a:r>
            <a:r>
              <a:rPr sz="2550" b="1" spc="5" dirty="0">
                <a:solidFill>
                  <a:srgbClr val="04182D"/>
                </a:solidFill>
                <a:latin typeface="Tahoma"/>
                <a:cs typeface="Tahoma"/>
              </a:rPr>
              <a:t> </a:t>
            </a:r>
            <a:r>
              <a:rPr sz="2550" b="1" spc="-20" dirty="0">
                <a:solidFill>
                  <a:srgbClr val="04182D"/>
                </a:solidFill>
                <a:latin typeface="Tahoma"/>
                <a:cs typeface="Tahoma"/>
              </a:rPr>
              <a:t>database</a:t>
            </a:r>
            <a:endParaRPr sz="2550">
              <a:latin typeface="Tahoma"/>
              <a:cs typeface="Tahoma"/>
            </a:endParaRPr>
          </a:p>
        </p:txBody>
      </p:sp>
      <p:pic>
        <p:nvPicPr>
          <p:cNvPr id="5" name="object 5"/>
          <p:cNvPicPr/>
          <p:nvPr/>
        </p:nvPicPr>
        <p:blipFill>
          <a:blip r:embed="rId3" cstate="print"/>
          <a:stretch>
            <a:fillRect/>
          </a:stretch>
        </p:blipFill>
        <p:spPr>
          <a:xfrm>
            <a:off x="1459552" y="2268932"/>
            <a:ext cx="12659047" cy="422232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1759" y="1760453"/>
            <a:ext cx="102352" cy="102351"/>
          </a:xfrm>
          <a:prstGeom prst="rect">
            <a:avLst/>
          </a:prstGeom>
        </p:spPr>
      </p:pic>
      <p:sp>
        <p:nvSpPr>
          <p:cNvPr id="3" name="object 3"/>
          <p:cNvSpPr txBox="1"/>
          <p:nvPr/>
        </p:nvSpPr>
        <p:spPr>
          <a:xfrm>
            <a:off x="478589" y="1113171"/>
            <a:ext cx="7122795" cy="1383030"/>
          </a:xfrm>
          <a:prstGeom prst="rect">
            <a:avLst/>
          </a:prstGeom>
        </p:spPr>
        <p:txBody>
          <a:bodyPr vert="horz" wrap="square" lIns="0" tIns="12700" rIns="0" bIns="0" rtlCol="0">
            <a:spAutoFit/>
          </a:bodyPr>
          <a:lstStyle/>
          <a:p>
            <a:pPr marL="12700">
              <a:lnSpc>
                <a:spcPct val="100000"/>
              </a:lnSpc>
              <a:spcBef>
                <a:spcPts val="100"/>
              </a:spcBef>
            </a:pPr>
            <a:r>
              <a:rPr sz="2900" b="1" spc="-65" dirty="0">
                <a:solidFill>
                  <a:srgbClr val="04182D"/>
                </a:solidFill>
                <a:latin typeface="Tahoma"/>
                <a:cs typeface="Tahoma"/>
              </a:rPr>
              <a:t>NoSQL</a:t>
            </a:r>
            <a:r>
              <a:rPr sz="2900" b="1" spc="-35" dirty="0">
                <a:solidFill>
                  <a:srgbClr val="04182D"/>
                </a:solidFill>
                <a:latin typeface="Tahoma"/>
                <a:cs typeface="Tahoma"/>
              </a:rPr>
              <a:t> </a:t>
            </a:r>
            <a:r>
              <a:rPr sz="2900" b="1" spc="-40" dirty="0">
                <a:solidFill>
                  <a:srgbClr val="04182D"/>
                </a:solidFill>
                <a:latin typeface="Tahoma"/>
                <a:cs typeface="Tahoma"/>
              </a:rPr>
              <a:t>Database</a:t>
            </a:r>
            <a:endParaRPr sz="2900">
              <a:latin typeface="Tahoma"/>
              <a:cs typeface="Tahoma"/>
            </a:endParaRPr>
          </a:p>
          <a:p>
            <a:pPr marL="381000">
              <a:lnSpc>
                <a:spcPct val="100000"/>
              </a:lnSpc>
              <a:spcBef>
                <a:spcPts val="155"/>
              </a:spcBef>
            </a:pPr>
            <a:r>
              <a:rPr sz="2550" spc="140" dirty="0">
                <a:solidFill>
                  <a:srgbClr val="04182D"/>
                </a:solidFill>
                <a:latin typeface="Tahoma"/>
                <a:cs typeface="Tahoma"/>
              </a:rPr>
              <a:t>More</a:t>
            </a:r>
            <a:r>
              <a:rPr sz="2550" spc="-55" dirty="0">
                <a:solidFill>
                  <a:srgbClr val="04182D"/>
                </a:solidFill>
                <a:latin typeface="Tahoma"/>
                <a:cs typeface="Tahoma"/>
              </a:rPr>
              <a:t> </a:t>
            </a:r>
            <a:r>
              <a:rPr sz="2550" spc="85" dirty="0">
                <a:solidFill>
                  <a:srgbClr val="04182D"/>
                </a:solidFill>
                <a:latin typeface="Tahoma"/>
                <a:cs typeface="Tahoma"/>
              </a:rPr>
              <a:t>flexible</a:t>
            </a:r>
            <a:r>
              <a:rPr sz="2550" spc="-50" dirty="0">
                <a:solidFill>
                  <a:srgbClr val="04182D"/>
                </a:solidFill>
                <a:latin typeface="Tahoma"/>
                <a:cs typeface="Tahoma"/>
              </a:rPr>
              <a:t> </a:t>
            </a:r>
            <a:r>
              <a:rPr sz="2550" spc="85" dirty="0">
                <a:solidFill>
                  <a:srgbClr val="04182D"/>
                </a:solidFill>
                <a:latin typeface="Tahoma"/>
                <a:cs typeface="Tahoma"/>
              </a:rPr>
              <a:t>structure</a:t>
            </a:r>
            <a:r>
              <a:rPr sz="2550" spc="-50" dirty="0">
                <a:solidFill>
                  <a:srgbClr val="04182D"/>
                </a:solidFill>
                <a:latin typeface="Tahoma"/>
                <a:cs typeface="Tahoma"/>
              </a:rPr>
              <a:t> </a:t>
            </a:r>
            <a:r>
              <a:rPr sz="2550" spc="120" dirty="0">
                <a:solidFill>
                  <a:srgbClr val="04182D"/>
                </a:solidFill>
                <a:latin typeface="Tahoma"/>
                <a:cs typeface="Tahoma"/>
              </a:rPr>
              <a:t>that</a:t>
            </a:r>
            <a:r>
              <a:rPr sz="2550" spc="-50" dirty="0">
                <a:solidFill>
                  <a:srgbClr val="04182D"/>
                </a:solidFill>
                <a:latin typeface="Tahoma"/>
                <a:cs typeface="Tahoma"/>
              </a:rPr>
              <a:t> </a:t>
            </a:r>
            <a:r>
              <a:rPr sz="2550" spc="110" dirty="0">
                <a:solidFill>
                  <a:srgbClr val="04182D"/>
                </a:solidFill>
                <a:latin typeface="Tahoma"/>
                <a:cs typeface="Tahoma"/>
              </a:rPr>
              <a:t>allows</a:t>
            </a:r>
            <a:r>
              <a:rPr sz="2550" spc="-50" dirty="0">
                <a:solidFill>
                  <a:srgbClr val="04182D"/>
                </a:solidFill>
                <a:latin typeface="Tahoma"/>
                <a:cs typeface="Tahoma"/>
              </a:rPr>
              <a:t> </a:t>
            </a:r>
            <a:r>
              <a:rPr sz="2550" spc="60" dirty="0">
                <a:solidFill>
                  <a:srgbClr val="04182D"/>
                </a:solidFill>
                <a:latin typeface="Tahoma"/>
                <a:cs typeface="Tahoma"/>
              </a:rPr>
              <a:t>for</a:t>
            </a:r>
            <a:r>
              <a:rPr sz="2550" spc="-50" dirty="0">
                <a:solidFill>
                  <a:srgbClr val="04182D"/>
                </a:solidFill>
                <a:latin typeface="Tahoma"/>
                <a:cs typeface="Tahoma"/>
              </a:rPr>
              <a:t> </a:t>
            </a:r>
            <a:r>
              <a:rPr sz="2650" i="1" spc="50" dirty="0">
                <a:solidFill>
                  <a:srgbClr val="04182D"/>
                </a:solidFill>
                <a:latin typeface="Arial"/>
                <a:cs typeface="Arial"/>
              </a:rPr>
              <a:t>faster</a:t>
            </a:r>
            <a:endParaRPr sz="2650">
              <a:latin typeface="Arial"/>
              <a:cs typeface="Arial"/>
            </a:endParaRPr>
          </a:p>
          <a:p>
            <a:pPr marL="381000">
              <a:lnSpc>
                <a:spcPct val="100000"/>
              </a:lnSpc>
              <a:spcBef>
                <a:spcPts val="690"/>
              </a:spcBef>
            </a:pPr>
            <a:r>
              <a:rPr sz="2650" i="1" spc="65" dirty="0">
                <a:solidFill>
                  <a:srgbClr val="04182D"/>
                </a:solidFill>
                <a:latin typeface="Arial"/>
                <a:cs typeface="Arial"/>
              </a:rPr>
              <a:t>querying</a:t>
            </a:r>
            <a:endParaRPr sz="2650">
              <a:latin typeface="Arial"/>
              <a:cs typeface="Arial"/>
            </a:endParaRPr>
          </a:p>
        </p:txBody>
      </p:sp>
      <p:pic>
        <p:nvPicPr>
          <p:cNvPr id="4" name="object 4"/>
          <p:cNvPicPr/>
          <p:nvPr/>
        </p:nvPicPr>
        <p:blipFill>
          <a:blip r:embed="rId3" cstate="print"/>
          <a:stretch>
            <a:fillRect/>
          </a:stretch>
        </p:blipFill>
        <p:spPr>
          <a:xfrm>
            <a:off x="1181260" y="2938404"/>
            <a:ext cx="5632611" cy="4647702"/>
          </a:xfrm>
          <a:prstGeom prst="rect">
            <a:avLst/>
          </a:prstGeom>
        </p:spPr>
      </p:pic>
      <p:pic>
        <p:nvPicPr>
          <p:cNvPr id="5" name="object 5"/>
          <p:cNvPicPr/>
          <p:nvPr/>
        </p:nvPicPr>
        <p:blipFill>
          <a:blip r:embed="rId2" cstate="print"/>
          <a:stretch>
            <a:fillRect/>
          </a:stretch>
        </p:blipFill>
        <p:spPr>
          <a:xfrm>
            <a:off x="7962982" y="1760453"/>
            <a:ext cx="102352" cy="102351"/>
          </a:xfrm>
          <a:prstGeom prst="rect">
            <a:avLst/>
          </a:prstGeom>
        </p:spPr>
      </p:pic>
      <p:pic>
        <p:nvPicPr>
          <p:cNvPr id="7" name="object 7"/>
          <p:cNvPicPr/>
          <p:nvPr/>
        </p:nvPicPr>
        <p:blipFill>
          <a:blip r:embed="rId4" cstate="print"/>
          <a:stretch>
            <a:fillRect/>
          </a:stretch>
        </p:blipFill>
        <p:spPr>
          <a:xfrm>
            <a:off x="8504634" y="3222980"/>
            <a:ext cx="6135498" cy="3980937"/>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2"/>
            <a:ext cx="5531485" cy="713740"/>
          </a:xfrm>
          <a:prstGeom prst="rect">
            <a:avLst/>
          </a:prstGeom>
        </p:spPr>
        <p:txBody>
          <a:bodyPr vert="horz" wrap="square" lIns="0" tIns="13970" rIns="0" bIns="0" rtlCol="0">
            <a:spAutoFit/>
          </a:bodyPr>
          <a:lstStyle/>
          <a:p>
            <a:pPr marL="12700">
              <a:lnSpc>
                <a:spcPct val="100000"/>
              </a:lnSpc>
              <a:spcBef>
                <a:spcPts val="110"/>
              </a:spcBef>
            </a:pPr>
            <a:r>
              <a:rPr sz="4500" spc="340" dirty="0"/>
              <a:t>C</a:t>
            </a:r>
            <a:r>
              <a:rPr sz="4500" spc="-240" dirty="0"/>
              <a:t>o</a:t>
            </a:r>
            <a:r>
              <a:rPr sz="4500" spc="-305" dirty="0"/>
              <a:t>m</a:t>
            </a:r>
            <a:r>
              <a:rPr sz="4500" spc="-140" dirty="0"/>
              <a:t>p</a:t>
            </a:r>
            <a:r>
              <a:rPr sz="4500" spc="-240" dirty="0"/>
              <a:t>o</a:t>
            </a:r>
            <a:r>
              <a:rPr sz="4500" spc="-325" dirty="0"/>
              <a:t>n</a:t>
            </a:r>
            <a:r>
              <a:rPr sz="4500" spc="-204" dirty="0"/>
              <a:t>e</a:t>
            </a:r>
            <a:r>
              <a:rPr sz="4500" spc="-400" dirty="0"/>
              <a:t>n</a:t>
            </a:r>
            <a:r>
              <a:rPr sz="4500" spc="-220" dirty="0"/>
              <a:t>t</a:t>
            </a:r>
            <a:r>
              <a:rPr sz="4500" spc="-195" dirty="0"/>
              <a:t>s</a:t>
            </a:r>
            <a:r>
              <a:rPr sz="4500" spc="-165" dirty="0"/>
              <a:t> </a:t>
            </a:r>
            <a:r>
              <a:rPr sz="4500" spc="-290" dirty="0"/>
              <a:t>t</a:t>
            </a:r>
            <a:r>
              <a:rPr sz="4500" spc="-110" dirty="0"/>
              <a:t>o</a:t>
            </a:r>
            <a:r>
              <a:rPr sz="4500" spc="-165" dirty="0"/>
              <a:t> </a:t>
            </a:r>
            <a:r>
              <a:rPr sz="4500" spc="-345" dirty="0"/>
              <a:t>s</a:t>
            </a:r>
            <a:r>
              <a:rPr sz="4500" spc="-290" dirty="0"/>
              <a:t>t</a:t>
            </a:r>
            <a:r>
              <a:rPr sz="4500" spc="-240" dirty="0"/>
              <a:t>o</a:t>
            </a:r>
            <a:r>
              <a:rPr sz="4500" spc="-315" dirty="0"/>
              <a:t>r</a:t>
            </a:r>
            <a:r>
              <a:rPr sz="4500" spc="-75" dirty="0"/>
              <a:t>e</a:t>
            </a:r>
            <a:endParaRPr sz="4500"/>
          </a:p>
        </p:txBody>
      </p:sp>
      <p:pic>
        <p:nvPicPr>
          <p:cNvPr id="3" name="object 3"/>
          <p:cNvPicPr/>
          <p:nvPr/>
        </p:nvPicPr>
        <p:blipFill>
          <a:blip r:embed="rId2" cstate="print"/>
          <a:stretch>
            <a:fillRect/>
          </a:stretch>
        </p:blipFill>
        <p:spPr>
          <a:xfrm>
            <a:off x="511759" y="2169858"/>
            <a:ext cx="102352" cy="102351"/>
          </a:xfrm>
          <a:prstGeom prst="rect">
            <a:avLst/>
          </a:prstGeom>
        </p:spPr>
      </p:pic>
      <p:pic>
        <p:nvPicPr>
          <p:cNvPr id="4" name="object 4"/>
          <p:cNvPicPr/>
          <p:nvPr/>
        </p:nvPicPr>
        <p:blipFill>
          <a:blip r:embed="rId3" cstate="print"/>
          <a:stretch>
            <a:fillRect/>
          </a:stretch>
        </p:blipFill>
        <p:spPr>
          <a:xfrm>
            <a:off x="511759" y="2824911"/>
            <a:ext cx="102352" cy="102351"/>
          </a:xfrm>
          <a:prstGeom prst="rect">
            <a:avLst/>
          </a:prstGeom>
        </p:spPr>
      </p:pic>
      <p:pic>
        <p:nvPicPr>
          <p:cNvPr id="5" name="object 5"/>
          <p:cNvPicPr/>
          <p:nvPr/>
        </p:nvPicPr>
        <p:blipFill>
          <a:blip r:embed="rId4" cstate="print"/>
          <a:stretch>
            <a:fillRect/>
          </a:stretch>
        </p:blipFill>
        <p:spPr>
          <a:xfrm>
            <a:off x="511759" y="3479963"/>
            <a:ext cx="102352" cy="102351"/>
          </a:xfrm>
          <a:prstGeom prst="rect">
            <a:avLst/>
          </a:prstGeom>
        </p:spPr>
      </p:pic>
      <p:pic>
        <p:nvPicPr>
          <p:cNvPr id="6" name="object 6"/>
          <p:cNvPicPr/>
          <p:nvPr/>
        </p:nvPicPr>
        <p:blipFill>
          <a:blip r:embed="rId5" cstate="print"/>
          <a:stretch>
            <a:fillRect/>
          </a:stretch>
        </p:blipFill>
        <p:spPr>
          <a:xfrm>
            <a:off x="869991" y="3961017"/>
            <a:ext cx="122822" cy="122822"/>
          </a:xfrm>
          <a:prstGeom prst="rect">
            <a:avLst/>
          </a:prstGeom>
        </p:spPr>
      </p:pic>
      <p:pic>
        <p:nvPicPr>
          <p:cNvPr id="7" name="object 7"/>
          <p:cNvPicPr/>
          <p:nvPr/>
        </p:nvPicPr>
        <p:blipFill>
          <a:blip r:embed="rId6" cstate="print"/>
          <a:stretch>
            <a:fillRect/>
          </a:stretch>
        </p:blipFill>
        <p:spPr>
          <a:xfrm>
            <a:off x="869991" y="4616070"/>
            <a:ext cx="122822" cy="122822"/>
          </a:xfrm>
          <a:prstGeom prst="rect">
            <a:avLst/>
          </a:prstGeom>
        </p:spPr>
      </p:pic>
      <p:sp>
        <p:nvSpPr>
          <p:cNvPr id="8" name="object 8"/>
          <p:cNvSpPr txBox="1"/>
          <p:nvPr/>
        </p:nvSpPr>
        <p:spPr>
          <a:xfrm>
            <a:off x="478589" y="1993395"/>
            <a:ext cx="7037705" cy="4840605"/>
          </a:xfrm>
          <a:prstGeom prst="rect">
            <a:avLst/>
          </a:prstGeom>
        </p:spPr>
        <p:txBody>
          <a:bodyPr vert="horz" wrap="square" lIns="0" tIns="15875" rIns="0" bIns="0" rtlCol="0">
            <a:spAutoFit/>
          </a:bodyPr>
          <a:lstStyle/>
          <a:p>
            <a:pPr marL="381000">
              <a:lnSpc>
                <a:spcPct val="100000"/>
              </a:lnSpc>
              <a:spcBef>
                <a:spcPts val="125"/>
              </a:spcBef>
            </a:pPr>
            <a:r>
              <a:rPr sz="2550" spc="130" dirty="0">
                <a:solidFill>
                  <a:srgbClr val="04182D"/>
                </a:solidFill>
                <a:latin typeface="Tahoma"/>
                <a:cs typeface="Tahoma"/>
              </a:rPr>
              <a:t>Embeddings</a:t>
            </a:r>
            <a:endParaRPr sz="2550">
              <a:latin typeface="Tahoma"/>
              <a:cs typeface="Tahoma"/>
            </a:endParaRPr>
          </a:p>
          <a:p>
            <a:pPr marL="381000" marR="4765040">
              <a:lnSpc>
                <a:spcPts val="5160"/>
              </a:lnSpc>
              <a:spcBef>
                <a:spcPts val="520"/>
              </a:spcBef>
            </a:pPr>
            <a:r>
              <a:rPr sz="2550" spc="95" dirty="0">
                <a:solidFill>
                  <a:srgbClr val="04182D"/>
                </a:solidFill>
                <a:latin typeface="Tahoma"/>
                <a:cs typeface="Tahoma"/>
              </a:rPr>
              <a:t>Source</a:t>
            </a:r>
            <a:r>
              <a:rPr sz="2550" spc="-114" dirty="0">
                <a:solidFill>
                  <a:srgbClr val="04182D"/>
                </a:solidFill>
                <a:latin typeface="Tahoma"/>
                <a:cs typeface="Tahoma"/>
              </a:rPr>
              <a:t> </a:t>
            </a:r>
            <a:r>
              <a:rPr sz="2550" spc="70" dirty="0">
                <a:solidFill>
                  <a:srgbClr val="04182D"/>
                </a:solidFill>
                <a:latin typeface="Tahoma"/>
                <a:cs typeface="Tahoma"/>
              </a:rPr>
              <a:t>texts </a:t>
            </a:r>
            <a:r>
              <a:rPr sz="2550" spc="-780" dirty="0">
                <a:solidFill>
                  <a:srgbClr val="04182D"/>
                </a:solidFill>
                <a:latin typeface="Tahoma"/>
                <a:cs typeface="Tahoma"/>
              </a:rPr>
              <a:t> </a:t>
            </a:r>
            <a:r>
              <a:rPr sz="2550" spc="170" dirty="0">
                <a:solidFill>
                  <a:srgbClr val="04182D"/>
                </a:solidFill>
                <a:latin typeface="Tahoma"/>
                <a:cs typeface="Tahoma"/>
              </a:rPr>
              <a:t>Metadata</a:t>
            </a:r>
            <a:endParaRPr sz="2550">
              <a:latin typeface="Tahoma"/>
              <a:cs typeface="Tahoma"/>
            </a:endParaRPr>
          </a:p>
          <a:p>
            <a:pPr marL="749300">
              <a:lnSpc>
                <a:spcPct val="100000"/>
              </a:lnSpc>
              <a:spcBef>
                <a:spcPts val="285"/>
              </a:spcBef>
            </a:pPr>
            <a:r>
              <a:rPr sz="2550" spc="-15" dirty="0">
                <a:solidFill>
                  <a:srgbClr val="04182D"/>
                </a:solidFill>
                <a:latin typeface="Tahoma"/>
                <a:cs typeface="Tahoma"/>
              </a:rPr>
              <a:t>IDs</a:t>
            </a:r>
            <a:r>
              <a:rPr sz="2550" spc="-65" dirty="0">
                <a:solidFill>
                  <a:srgbClr val="04182D"/>
                </a:solidFill>
                <a:latin typeface="Tahoma"/>
                <a:cs typeface="Tahoma"/>
              </a:rPr>
              <a:t> </a:t>
            </a:r>
            <a:r>
              <a:rPr sz="2550" spc="160" dirty="0">
                <a:solidFill>
                  <a:srgbClr val="04182D"/>
                </a:solidFill>
                <a:latin typeface="Tahoma"/>
                <a:cs typeface="Tahoma"/>
              </a:rPr>
              <a:t>and</a:t>
            </a:r>
            <a:r>
              <a:rPr sz="2550" spc="-60" dirty="0">
                <a:solidFill>
                  <a:srgbClr val="04182D"/>
                </a:solidFill>
                <a:latin typeface="Tahoma"/>
                <a:cs typeface="Tahoma"/>
              </a:rPr>
              <a:t> </a:t>
            </a:r>
            <a:r>
              <a:rPr sz="2550" spc="90" dirty="0">
                <a:solidFill>
                  <a:srgbClr val="04182D"/>
                </a:solidFill>
                <a:latin typeface="Tahoma"/>
                <a:cs typeface="Tahoma"/>
              </a:rPr>
              <a:t>references</a:t>
            </a:r>
            <a:endParaRPr sz="2550">
              <a:latin typeface="Tahoma"/>
              <a:cs typeface="Tahoma"/>
            </a:endParaRPr>
          </a:p>
          <a:p>
            <a:pPr marL="749300">
              <a:lnSpc>
                <a:spcPct val="100000"/>
              </a:lnSpc>
              <a:spcBef>
                <a:spcPts val="2100"/>
              </a:spcBef>
            </a:pPr>
            <a:r>
              <a:rPr sz="2550" spc="114" dirty="0">
                <a:solidFill>
                  <a:srgbClr val="04182D"/>
                </a:solidFill>
                <a:latin typeface="Tahoma"/>
                <a:cs typeface="Tahoma"/>
              </a:rPr>
              <a:t>Additional</a:t>
            </a:r>
            <a:r>
              <a:rPr sz="2550" spc="-50" dirty="0">
                <a:solidFill>
                  <a:srgbClr val="04182D"/>
                </a:solidFill>
                <a:latin typeface="Tahoma"/>
                <a:cs typeface="Tahoma"/>
              </a:rPr>
              <a:t> </a:t>
            </a:r>
            <a:r>
              <a:rPr sz="2550" spc="165" dirty="0">
                <a:solidFill>
                  <a:srgbClr val="04182D"/>
                </a:solidFill>
                <a:latin typeface="Tahoma"/>
                <a:cs typeface="Tahoma"/>
              </a:rPr>
              <a:t>data</a:t>
            </a:r>
            <a:r>
              <a:rPr sz="2550" spc="-50" dirty="0">
                <a:solidFill>
                  <a:srgbClr val="04182D"/>
                </a:solidFill>
                <a:latin typeface="Tahoma"/>
                <a:cs typeface="Tahoma"/>
              </a:rPr>
              <a:t> </a:t>
            </a:r>
            <a:r>
              <a:rPr sz="2550" spc="90" dirty="0">
                <a:solidFill>
                  <a:srgbClr val="04182D"/>
                </a:solidFill>
                <a:latin typeface="Tahoma"/>
                <a:cs typeface="Tahoma"/>
              </a:rPr>
              <a:t>useful</a:t>
            </a:r>
            <a:r>
              <a:rPr sz="2550" spc="-45" dirty="0">
                <a:solidFill>
                  <a:srgbClr val="04182D"/>
                </a:solidFill>
                <a:latin typeface="Tahoma"/>
                <a:cs typeface="Tahoma"/>
              </a:rPr>
              <a:t> </a:t>
            </a:r>
            <a:r>
              <a:rPr sz="2550" spc="60" dirty="0">
                <a:solidFill>
                  <a:srgbClr val="04182D"/>
                </a:solidFill>
                <a:latin typeface="Tahoma"/>
                <a:cs typeface="Tahoma"/>
              </a:rPr>
              <a:t>for</a:t>
            </a:r>
            <a:r>
              <a:rPr sz="2550" spc="-50" dirty="0">
                <a:solidFill>
                  <a:srgbClr val="04182D"/>
                </a:solidFill>
                <a:latin typeface="Tahoma"/>
                <a:cs typeface="Tahoma"/>
              </a:rPr>
              <a:t> </a:t>
            </a:r>
            <a:r>
              <a:rPr sz="2550" spc="80" dirty="0">
                <a:solidFill>
                  <a:srgbClr val="04182D"/>
                </a:solidFill>
                <a:latin typeface="Tahoma"/>
                <a:cs typeface="Tahoma"/>
              </a:rPr>
              <a:t>filtering</a:t>
            </a:r>
            <a:r>
              <a:rPr sz="2550" spc="-50" dirty="0">
                <a:solidFill>
                  <a:srgbClr val="04182D"/>
                </a:solidFill>
                <a:latin typeface="Tahoma"/>
                <a:cs typeface="Tahoma"/>
              </a:rPr>
              <a:t> </a:t>
            </a:r>
            <a:r>
              <a:rPr sz="2550" spc="70" dirty="0">
                <a:solidFill>
                  <a:srgbClr val="04182D"/>
                </a:solidFill>
                <a:latin typeface="Tahoma"/>
                <a:cs typeface="Tahoma"/>
              </a:rPr>
              <a:t>results</a:t>
            </a:r>
            <a:endParaRPr sz="2550">
              <a:latin typeface="Tahoma"/>
              <a:cs typeface="Tahoma"/>
            </a:endParaRPr>
          </a:p>
          <a:p>
            <a:pPr>
              <a:lnSpc>
                <a:spcPct val="100000"/>
              </a:lnSpc>
            </a:pPr>
            <a:endParaRPr sz="3100">
              <a:latin typeface="Tahoma"/>
              <a:cs typeface="Tahoma"/>
            </a:endParaRPr>
          </a:p>
          <a:p>
            <a:pPr>
              <a:lnSpc>
                <a:spcPct val="100000"/>
              </a:lnSpc>
              <a:spcBef>
                <a:spcPts val="10"/>
              </a:spcBef>
            </a:pPr>
            <a:endParaRPr sz="3300">
              <a:latin typeface="Tahoma"/>
              <a:cs typeface="Tahoma"/>
            </a:endParaRPr>
          </a:p>
          <a:p>
            <a:pPr marL="12700" marR="1300480">
              <a:lnSpc>
                <a:spcPct val="126400"/>
              </a:lnSpc>
            </a:pPr>
            <a:r>
              <a:rPr sz="2550" b="1" spc="-135" dirty="0">
                <a:solidFill>
                  <a:srgbClr val="04182D"/>
                </a:solidFill>
                <a:latin typeface="Tahoma"/>
                <a:cs typeface="Tahoma"/>
              </a:rPr>
              <a:t>Top</a:t>
            </a:r>
            <a:r>
              <a:rPr sz="2550" b="1" dirty="0">
                <a:solidFill>
                  <a:srgbClr val="04182D"/>
                </a:solidFill>
                <a:latin typeface="Tahoma"/>
                <a:cs typeface="Tahoma"/>
              </a:rPr>
              <a:t> </a:t>
            </a:r>
            <a:r>
              <a:rPr sz="2550" b="1" spc="-114" dirty="0">
                <a:solidFill>
                  <a:srgbClr val="04182D"/>
                </a:solidFill>
                <a:latin typeface="Tahoma"/>
                <a:cs typeface="Tahoma"/>
              </a:rPr>
              <a:t>tip</a:t>
            </a:r>
            <a:r>
              <a:rPr sz="2550" spc="-114" dirty="0">
                <a:solidFill>
                  <a:srgbClr val="04182D"/>
                </a:solidFill>
                <a:latin typeface="Tahoma"/>
                <a:cs typeface="Tahoma"/>
              </a:rPr>
              <a:t>:</a:t>
            </a:r>
            <a:r>
              <a:rPr sz="2550" spc="-55" dirty="0">
                <a:solidFill>
                  <a:srgbClr val="04182D"/>
                </a:solidFill>
                <a:latin typeface="Tahoma"/>
                <a:cs typeface="Tahoma"/>
              </a:rPr>
              <a:t> </a:t>
            </a:r>
            <a:r>
              <a:rPr sz="2550" spc="45" dirty="0">
                <a:solidFill>
                  <a:srgbClr val="04182D"/>
                </a:solidFill>
                <a:latin typeface="Tahoma"/>
                <a:cs typeface="Tahoma"/>
              </a:rPr>
              <a:t>Don't</a:t>
            </a:r>
            <a:r>
              <a:rPr sz="2550" spc="-50" dirty="0">
                <a:solidFill>
                  <a:srgbClr val="04182D"/>
                </a:solidFill>
                <a:latin typeface="Tahoma"/>
                <a:cs typeface="Tahoma"/>
              </a:rPr>
              <a:t> </a:t>
            </a:r>
            <a:r>
              <a:rPr sz="2550" spc="65" dirty="0">
                <a:solidFill>
                  <a:srgbClr val="04182D"/>
                </a:solidFill>
                <a:latin typeface="Tahoma"/>
                <a:cs typeface="Tahoma"/>
              </a:rPr>
              <a:t>store</a:t>
            </a:r>
            <a:r>
              <a:rPr sz="2550" spc="-55"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550" spc="105" dirty="0">
                <a:solidFill>
                  <a:srgbClr val="04182D"/>
                </a:solidFill>
                <a:latin typeface="Tahoma"/>
                <a:cs typeface="Tahoma"/>
              </a:rPr>
              <a:t>source</a:t>
            </a:r>
            <a:r>
              <a:rPr sz="2550" spc="-55" dirty="0">
                <a:solidFill>
                  <a:srgbClr val="04182D"/>
                </a:solidFill>
                <a:latin typeface="Tahoma"/>
                <a:cs typeface="Tahoma"/>
              </a:rPr>
              <a:t> </a:t>
            </a:r>
            <a:r>
              <a:rPr sz="2550" spc="70" dirty="0">
                <a:solidFill>
                  <a:srgbClr val="04182D"/>
                </a:solidFill>
                <a:latin typeface="Tahoma"/>
                <a:cs typeface="Tahoma"/>
              </a:rPr>
              <a:t>text</a:t>
            </a:r>
            <a:r>
              <a:rPr sz="2550" spc="-50" dirty="0">
                <a:solidFill>
                  <a:srgbClr val="04182D"/>
                </a:solidFill>
                <a:latin typeface="Tahoma"/>
                <a:cs typeface="Tahoma"/>
              </a:rPr>
              <a:t> </a:t>
            </a:r>
            <a:r>
              <a:rPr sz="2550" spc="155" dirty="0">
                <a:solidFill>
                  <a:srgbClr val="04182D"/>
                </a:solidFill>
                <a:latin typeface="Tahoma"/>
                <a:cs typeface="Tahoma"/>
              </a:rPr>
              <a:t>as </a:t>
            </a:r>
            <a:r>
              <a:rPr sz="2550" spc="-780" dirty="0">
                <a:solidFill>
                  <a:srgbClr val="04182D"/>
                </a:solidFill>
                <a:latin typeface="Tahoma"/>
                <a:cs typeface="Tahoma"/>
              </a:rPr>
              <a:t> </a:t>
            </a:r>
            <a:r>
              <a:rPr sz="2550" spc="110" dirty="0">
                <a:solidFill>
                  <a:srgbClr val="04182D"/>
                </a:solidFill>
                <a:latin typeface="Tahoma"/>
                <a:cs typeface="Tahoma"/>
              </a:rPr>
              <a:t>metadata!</a:t>
            </a:r>
            <a:endParaRPr sz="2550">
              <a:latin typeface="Tahoma"/>
              <a:cs typeface="Tahoma"/>
            </a:endParaRPr>
          </a:p>
        </p:txBody>
      </p:sp>
      <p:pic>
        <p:nvPicPr>
          <p:cNvPr id="9" name="object 9"/>
          <p:cNvPicPr/>
          <p:nvPr/>
        </p:nvPicPr>
        <p:blipFill>
          <a:blip r:embed="rId7" cstate="print"/>
          <a:stretch>
            <a:fillRect/>
          </a:stretch>
        </p:blipFill>
        <p:spPr>
          <a:xfrm>
            <a:off x="10322769" y="1796967"/>
            <a:ext cx="2316842" cy="479333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8349615" cy="713740"/>
          </a:xfrm>
          <a:prstGeom prst="rect">
            <a:avLst/>
          </a:prstGeom>
        </p:spPr>
        <p:txBody>
          <a:bodyPr vert="horz" wrap="square" lIns="0" tIns="13970" rIns="0" bIns="0" rtlCol="0">
            <a:spAutoFit/>
          </a:bodyPr>
          <a:lstStyle/>
          <a:p>
            <a:pPr marL="12700">
              <a:lnSpc>
                <a:spcPct val="100000"/>
              </a:lnSpc>
              <a:spcBef>
                <a:spcPts val="110"/>
              </a:spcBef>
            </a:pPr>
            <a:r>
              <a:rPr sz="4500" spc="-240" dirty="0"/>
              <a:t>T</a:t>
            </a:r>
            <a:r>
              <a:rPr sz="4500" spc="-310" dirty="0"/>
              <a:t>h</a:t>
            </a:r>
            <a:r>
              <a:rPr sz="4500" spc="-75" dirty="0"/>
              <a:t>e</a:t>
            </a:r>
            <a:r>
              <a:rPr sz="4500" spc="-165" dirty="0"/>
              <a:t> </a:t>
            </a:r>
            <a:r>
              <a:rPr sz="4500" spc="-295" dirty="0"/>
              <a:t>v</a:t>
            </a:r>
            <a:r>
              <a:rPr sz="4500" spc="-160" dirty="0"/>
              <a:t>e</a:t>
            </a:r>
            <a:r>
              <a:rPr sz="4500" spc="65" dirty="0"/>
              <a:t>c</a:t>
            </a:r>
            <a:r>
              <a:rPr sz="4500" spc="-290" dirty="0"/>
              <a:t>t</a:t>
            </a:r>
            <a:r>
              <a:rPr sz="4500" spc="-240" dirty="0"/>
              <a:t>o</a:t>
            </a:r>
            <a:r>
              <a:rPr sz="4500" spc="-155" dirty="0"/>
              <a:t>r</a:t>
            </a:r>
            <a:r>
              <a:rPr sz="4500" spc="-165" dirty="0"/>
              <a:t> </a:t>
            </a:r>
            <a:r>
              <a:rPr sz="4500" spc="-185" dirty="0"/>
              <a:t>d</a:t>
            </a:r>
            <a:r>
              <a:rPr sz="4500" spc="-15" dirty="0"/>
              <a:t>a</a:t>
            </a:r>
            <a:r>
              <a:rPr sz="4500" spc="-290" dirty="0"/>
              <a:t>t</a:t>
            </a:r>
            <a:r>
              <a:rPr sz="4500" spc="-15" dirty="0"/>
              <a:t>a</a:t>
            </a:r>
            <a:r>
              <a:rPr sz="4500" spc="-150" dirty="0"/>
              <a:t>b</a:t>
            </a:r>
            <a:r>
              <a:rPr sz="4500" spc="-15" dirty="0"/>
              <a:t>a</a:t>
            </a:r>
            <a:r>
              <a:rPr sz="4500" spc="-280" dirty="0"/>
              <a:t>s</a:t>
            </a:r>
            <a:r>
              <a:rPr sz="4500" spc="-75" dirty="0"/>
              <a:t>e</a:t>
            </a:r>
            <a:r>
              <a:rPr sz="4500" spc="-165" dirty="0"/>
              <a:t> </a:t>
            </a:r>
            <a:r>
              <a:rPr sz="4500" spc="-285" dirty="0"/>
              <a:t>l</a:t>
            </a:r>
            <a:r>
              <a:rPr sz="4500" spc="-15" dirty="0"/>
              <a:t>a</a:t>
            </a:r>
            <a:r>
              <a:rPr sz="4500" spc="-325" dirty="0"/>
              <a:t>n</a:t>
            </a:r>
            <a:r>
              <a:rPr sz="4500" spc="-140" dirty="0"/>
              <a:t>d</a:t>
            </a:r>
            <a:r>
              <a:rPr sz="4500" spc="-280" dirty="0"/>
              <a:t>s</a:t>
            </a:r>
            <a:r>
              <a:rPr sz="4500" spc="100" dirty="0"/>
              <a:t>c</a:t>
            </a:r>
            <a:r>
              <a:rPr sz="4500" spc="-15" dirty="0"/>
              <a:t>a</a:t>
            </a:r>
            <a:r>
              <a:rPr sz="4500" spc="-140" dirty="0"/>
              <a:t>p</a:t>
            </a:r>
            <a:r>
              <a:rPr sz="4500" spc="-75" dirty="0"/>
              <a:t>e</a:t>
            </a:r>
            <a:endParaRPr sz="4500"/>
          </a:p>
        </p:txBody>
      </p:sp>
      <p:pic>
        <p:nvPicPr>
          <p:cNvPr id="3" name="object 3"/>
          <p:cNvPicPr/>
          <p:nvPr/>
        </p:nvPicPr>
        <p:blipFill>
          <a:blip r:embed="rId2" cstate="print"/>
          <a:stretch>
            <a:fillRect/>
          </a:stretch>
        </p:blipFill>
        <p:spPr>
          <a:xfrm>
            <a:off x="2805408" y="1348880"/>
            <a:ext cx="9852020" cy="574607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993765" cy="713740"/>
          </a:xfrm>
          <a:prstGeom prst="rect">
            <a:avLst/>
          </a:prstGeom>
        </p:spPr>
        <p:txBody>
          <a:bodyPr vert="horz" wrap="square" lIns="0" tIns="13970" rIns="0" bIns="0" rtlCol="0">
            <a:spAutoFit/>
          </a:bodyPr>
          <a:lstStyle/>
          <a:p>
            <a:pPr marL="12700">
              <a:lnSpc>
                <a:spcPct val="100000"/>
              </a:lnSpc>
              <a:spcBef>
                <a:spcPts val="110"/>
              </a:spcBef>
            </a:pPr>
            <a:r>
              <a:rPr sz="4500" spc="-490" dirty="0"/>
              <a:t>W</a:t>
            </a:r>
            <a:r>
              <a:rPr sz="4500" spc="-310" dirty="0"/>
              <a:t>h</a:t>
            </a:r>
            <a:r>
              <a:rPr sz="4500" spc="-295" dirty="0"/>
              <a:t>i</a:t>
            </a:r>
            <a:r>
              <a:rPr sz="4500" spc="100" dirty="0"/>
              <a:t>c</a:t>
            </a:r>
            <a:r>
              <a:rPr sz="4500" spc="-225" dirty="0"/>
              <a:t>h</a:t>
            </a:r>
            <a:r>
              <a:rPr sz="4500" spc="-165" dirty="0"/>
              <a:t> </a:t>
            </a:r>
            <a:r>
              <a:rPr sz="4500" spc="-280" dirty="0"/>
              <a:t>s</a:t>
            </a:r>
            <a:r>
              <a:rPr sz="4500" spc="-240" dirty="0"/>
              <a:t>o</a:t>
            </a:r>
            <a:r>
              <a:rPr sz="4500" spc="-275" dirty="0"/>
              <a:t>l</a:t>
            </a:r>
            <a:r>
              <a:rPr sz="4500" spc="-325" dirty="0"/>
              <a:t>u</a:t>
            </a:r>
            <a:r>
              <a:rPr sz="4500" spc="-225" dirty="0"/>
              <a:t>t</a:t>
            </a:r>
            <a:r>
              <a:rPr sz="4500" spc="-295" dirty="0"/>
              <a:t>i</a:t>
            </a:r>
            <a:r>
              <a:rPr sz="4500" spc="-240" dirty="0"/>
              <a:t>on</a:t>
            </a:r>
            <a:r>
              <a:rPr sz="4500" spc="-165" dirty="0"/>
              <a:t> </a:t>
            </a:r>
            <a:r>
              <a:rPr sz="4500" spc="-260" dirty="0"/>
              <a:t>i</a:t>
            </a:r>
            <a:r>
              <a:rPr sz="4500" spc="-195" dirty="0"/>
              <a:t>s</a:t>
            </a:r>
            <a:r>
              <a:rPr sz="4500" spc="-165" dirty="0"/>
              <a:t> </a:t>
            </a:r>
            <a:r>
              <a:rPr sz="4500" spc="-150" dirty="0"/>
              <a:t>b</a:t>
            </a:r>
            <a:r>
              <a:rPr sz="4500" spc="-160" dirty="0"/>
              <a:t>e</a:t>
            </a:r>
            <a:r>
              <a:rPr sz="4500" spc="-345" dirty="0"/>
              <a:t>s</a:t>
            </a:r>
            <a:r>
              <a:rPr sz="4500" spc="-220" dirty="0"/>
              <a:t>t</a:t>
            </a:r>
            <a:r>
              <a:rPr sz="4500" spc="-185" dirty="0"/>
              <a:t>?</a:t>
            </a:r>
            <a:endParaRPr sz="4500"/>
          </a:p>
        </p:txBody>
      </p:sp>
      <p:pic>
        <p:nvPicPr>
          <p:cNvPr id="3" name="object 3"/>
          <p:cNvPicPr/>
          <p:nvPr/>
        </p:nvPicPr>
        <p:blipFill>
          <a:blip r:embed="rId2" cstate="print"/>
          <a:stretch>
            <a:fillRect/>
          </a:stretch>
        </p:blipFill>
        <p:spPr>
          <a:xfrm>
            <a:off x="511759" y="2169861"/>
            <a:ext cx="102352" cy="102351"/>
          </a:xfrm>
          <a:prstGeom prst="rect">
            <a:avLst/>
          </a:prstGeom>
        </p:spPr>
      </p:pic>
      <p:pic>
        <p:nvPicPr>
          <p:cNvPr id="4" name="object 4"/>
          <p:cNvPicPr/>
          <p:nvPr/>
        </p:nvPicPr>
        <p:blipFill>
          <a:blip r:embed="rId3" cstate="print"/>
          <a:stretch>
            <a:fillRect/>
          </a:stretch>
        </p:blipFill>
        <p:spPr>
          <a:xfrm>
            <a:off x="869991" y="2650915"/>
            <a:ext cx="122822" cy="122822"/>
          </a:xfrm>
          <a:prstGeom prst="rect">
            <a:avLst/>
          </a:prstGeom>
        </p:spPr>
      </p:pic>
      <p:pic>
        <p:nvPicPr>
          <p:cNvPr id="5" name="object 5"/>
          <p:cNvPicPr/>
          <p:nvPr/>
        </p:nvPicPr>
        <p:blipFill>
          <a:blip r:embed="rId4" cstate="print"/>
          <a:stretch>
            <a:fillRect/>
          </a:stretch>
        </p:blipFill>
        <p:spPr>
          <a:xfrm>
            <a:off x="869991" y="3797257"/>
            <a:ext cx="122822" cy="122822"/>
          </a:xfrm>
          <a:prstGeom prst="rect">
            <a:avLst/>
          </a:prstGeom>
        </p:spPr>
      </p:pic>
      <p:pic>
        <p:nvPicPr>
          <p:cNvPr id="6" name="object 6"/>
          <p:cNvPicPr/>
          <p:nvPr/>
        </p:nvPicPr>
        <p:blipFill>
          <a:blip r:embed="rId5" cstate="print"/>
          <a:stretch>
            <a:fillRect/>
          </a:stretch>
        </p:blipFill>
        <p:spPr>
          <a:xfrm>
            <a:off x="511759" y="4953834"/>
            <a:ext cx="102352" cy="102351"/>
          </a:xfrm>
          <a:prstGeom prst="rect">
            <a:avLst/>
          </a:prstGeom>
        </p:spPr>
      </p:pic>
      <p:pic>
        <p:nvPicPr>
          <p:cNvPr id="7" name="object 7"/>
          <p:cNvPicPr/>
          <p:nvPr/>
        </p:nvPicPr>
        <p:blipFill>
          <a:blip r:embed="rId6" cstate="print"/>
          <a:stretch>
            <a:fillRect/>
          </a:stretch>
        </p:blipFill>
        <p:spPr>
          <a:xfrm>
            <a:off x="869991" y="5434889"/>
            <a:ext cx="122822" cy="122822"/>
          </a:xfrm>
          <a:prstGeom prst="rect">
            <a:avLst/>
          </a:prstGeom>
        </p:spPr>
      </p:pic>
      <p:pic>
        <p:nvPicPr>
          <p:cNvPr id="8" name="object 8"/>
          <p:cNvPicPr/>
          <p:nvPr/>
        </p:nvPicPr>
        <p:blipFill>
          <a:blip r:embed="rId7" cstate="print"/>
          <a:stretch>
            <a:fillRect/>
          </a:stretch>
        </p:blipFill>
        <p:spPr>
          <a:xfrm>
            <a:off x="869991" y="6581230"/>
            <a:ext cx="122822" cy="122822"/>
          </a:xfrm>
          <a:prstGeom prst="rect">
            <a:avLst/>
          </a:prstGeom>
        </p:spPr>
      </p:pic>
      <p:sp>
        <p:nvSpPr>
          <p:cNvPr id="9" name="object 9"/>
          <p:cNvSpPr txBox="1"/>
          <p:nvPr/>
        </p:nvSpPr>
        <p:spPr>
          <a:xfrm>
            <a:off x="847056" y="1895140"/>
            <a:ext cx="6399530" cy="5429885"/>
          </a:xfrm>
          <a:prstGeom prst="rect">
            <a:avLst/>
          </a:prstGeom>
        </p:spPr>
        <p:txBody>
          <a:bodyPr vert="horz" wrap="square" lIns="0" tIns="114300" rIns="0" bIns="0" rtlCol="0">
            <a:spAutoFit/>
          </a:bodyPr>
          <a:lstStyle/>
          <a:p>
            <a:pPr marL="12700">
              <a:lnSpc>
                <a:spcPct val="100000"/>
              </a:lnSpc>
              <a:spcBef>
                <a:spcPts val="900"/>
              </a:spcBef>
            </a:pPr>
            <a:r>
              <a:rPr sz="2550" b="1" spc="-20" dirty="0">
                <a:solidFill>
                  <a:srgbClr val="04182D"/>
                </a:solidFill>
                <a:latin typeface="Tahoma"/>
                <a:cs typeface="Tahoma"/>
              </a:rPr>
              <a:t>Database</a:t>
            </a:r>
            <a:r>
              <a:rPr sz="2550" b="1" spc="-10" dirty="0">
                <a:solidFill>
                  <a:srgbClr val="04182D"/>
                </a:solidFill>
                <a:latin typeface="Tahoma"/>
                <a:cs typeface="Tahoma"/>
              </a:rPr>
              <a:t> </a:t>
            </a:r>
            <a:r>
              <a:rPr sz="2550" b="1" spc="-80" dirty="0">
                <a:solidFill>
                  <a:srgbClr val="04182D"/>
                </a:solidFill>
                <a:latin typeface="Tahoma"/>
                <a:cs typeface="Tahoma"/>
              </a:rPr>
              <a:t>management</a:t>
            </a:r>
            <a:r>
              <a:rPr sz="2550" spc="-80" dirty="0">
                <a:solidFill>
                  <a:srgbClr val="04182D"/>
                </a:solidFill>
                <a:latin typeface="Tahoma"/>
                <a:cs typeface="Tahoma"/>
              </a:rPr>
              <a:t>:</a:t>
            </a:r>
            <a:endParaRPr sz="2550">
              <a:latin typeface="Tahoma"/>
              <a:cs typeface="Tahoma"/>
            </a:endParaRPr>
          </a:p>
          <a:p>
            <a:pPr marL="381000" marR="5080">
              <a:lnSpc>
                <a:spcPct val="126400"/>
              </a:lnSpc>
            </a:pPr>
            <a:r>
              <a:rPr sz="2550" spc="340" dirty="0">
                <a:solidFill>
                  <a:srgbClr val="04182D"/>
                </a:solidFill>
                <a:latin typeface="Tahoma"/>
                <a:cs typeface="Tahoma"/>
              </a:rPr>
              <a:t>M</a:t>
            </a:r>
            <a:r>
              <a:rPr sz="2550" spc="235" dirty="0">
                <a:solidFill>
                  <a:srgbClr val="04182D"/>
                </a:solidFill>
                <a:latin typeface="Tahoma"/>
                <a:cs typeface="Tahoma"/>
              </a:rPr>
              <a:t>a</a:t>
            </a:r>
            <a:r>
              <a:rPr sz="2550" spc="70" dirty="0">
                <a:solidFill>
                  <a:srgbClr val="04182D"/>
                </a:solidFill>
                <a:latin typeface="Tahoma"/>
                <a:cs typeface="Tahoma"/>
              </a:rPr>
              <a:t>n</a:t>
            </a:r>
            <a:r>
              <a:rPr sz="2550" spc="204" dirty="0">
                <a:solidFill>
                  <a:srgbClr val="04182D"/>
                </a:solidFill>
                <a:latin typeface="Tahoma"/>
                <a:cs typeface="Tahoma"/>
              </a:rPr>
              <a:t>a</a:t>
            </a:r>
            <a:r>
              <a:rPr sz="2550" spc="185" dirty="0">
                <a:solidFill>
                  <a:srgbClr val="04182D"/>
                </a:solidFill>
                <a:latin typeface="Tahoma"/>
                <a:cs typeface="Tahoma"/>
              </a:rPr>
              <a:t>g</a:t>
            </a:r>
            <a:r>
              <a:rPr sz="2550" spc="145" dirty="0">
                <a:solidFill>
                  <a:srgbClr val="04182D"/>
                </a:solidFill>
                <a:latin typeface="Tahoma"/>
                <a:cs typeface="Tahoma"/>
              </a:rPr>
              <a:t>e</a:t>
            </a:r>
            <a:r>
              <a:rPr sz="2550" spc="175" dirty="0">
                <a:solidFill>
                  <a:srgbClr val="04182D"/>
                </a:solidFill>
                <a:latin typeface="Tahoma"/>
                <a:cs typeface="Tahoma"/>
              </a:rPr>
              <a:t>d</a:t>
            </a:r>
            <a:r>
              <a:rPr sz="2550" spc="-50" dirty="0">
                <a:solidFill>
                  <a:srgbClr val="04182D"/>
                </a:solidFill>
                <a:latin typeface="Tahoma"/>
                <a:cs typeface="Tahoma"/>
              </a:rPr>
              <a:t> </a:t>
            </a:r>
            <a:r>
              <a:rPr sz="2550" spc="-515" dirty="0">
                <a:solidFill>
                  <a:srgbClr val="04182D"/>
                </a:solidFill>
                <a:latin typeface="Tahoma"/>
                <a:cs typeface="Tahoma"/>
              </a:rPr>
              <a:t>→</a:t>
            </a:r>
            <a:r>
              <a:rPr sz="2550" spc="-50" dirty="0">
                <a:solidFill>
                  <a:srgbClr val="04182D"/>
                </a:solidFill>
                <a:latin typeface="Tahoma"/>
                <a:cs typeface="Tahoma"/>
              </a:rPr>
              <a:t> </a:t>
            </a:r>
            <a:r>
              <a:rPr sz="2550" spc="150" dirty="0">
                <a:solidFill>
                  <a:srgbClr val="04182D"/>
                </a:solidFill>
                <a:latin typeface="Tahoma"/>
                <a:cs typeface="Tahoma"/>
              </a:rPr>
              <a:t>m</a:t>
            </a:r>
            <a:r>
              <a:rPr sz="2550" spc="105" dirty="0">
                <a:solidFill>
                  <a:srgbClr val="04182D"/>
                </a:solidFill>
                <a:latin typeface="Tahoma"/>
                <a:cs typeface="Tahoma"/>
              </a:rPr>
              <a:t>o</a:t>
            </a:r>
            <a:r>
              <a:rPr sz="2550" spc="-20" dirty="0">
                <a:solidFill>
                  <a:srgbClr val="04182D"/>
                </a:solidFill>
                <a:latin typeface="Tahoma"/>
                <a:cs typeface="Tahoma"/>
              </a:rPr>
              <a:t>r</a:t>
            </a:r>
            <a:r>
              <a:rPr sz="2550" spc="145" dirty="0">
                <a:solidFill>
                  <a:srgbClr val="04182D"/>
                </a:solidFill>
                <a:latin typeface="Tahoma"/>
                <a:cs typeface="Tahoma"/>
              </a:rPr>
              <a:t>e</a:t>
            </a:r>
            <a:r>
              <a:rPr sz="2550" spc="-50" dirty="0">
                <a:solidFill>
                  <a:srgbClr val="04182D"/>
                </a:solidFill>
                <a:latin typeface="Tahoma"/>
                <a:cs typeface="Tahoma"/>
              </a:rPr>
              <a:t> </a:t>
            </a:r>
            <a:r>
              <a:rPr sz="2550" spc="85" dirty="0">
                <a:solidFill>
                  <a:srgbClr val="04182D"/>
                </a:solidFill>
                <a:latin typeface="Tahoma"/>
                <a:cs typeface="Tahoma"/>
              </a:rPr>
              <a:t>e</a:t>
            </a:r>
            <a:r>
              <a:rPr sz="2550" spc="70" dirty="0">
                <a:solidFill>
                  <a:srgbClr val="04182D"/>
                </a:solidFill>
                <a:latin typeface="Tahoma"/>
                <a:cs typeface="Tahoma"/>
              </a:rPr>
              <a:t>x</a:t>
            </a:r>
            <a:r>
              <a:rPr sz="2550" spc="175" dirty="0">
                <a:solidFill>
                  <a:srgbClr val="04182D"/>
                </a:solidFill>
                <a:latin typeface="Tahoma"/>
                <a:cs typeface="Tahoma"/>
              </a:rPr>
              <a:t>p</a:t>
            </a:r>
            <a:r>
              <a:rPr sz="2550" spc="120" dirty="0">
                <a:solidFill>
                  <a:srgbClr val="04182D"/>
                </a:solidFill>
                <a:latin typeface="Tahoma"/>
                <a:cs typeface="Tahoma"/>
              </a:rPr>
              <a:t>e</a:t>
            </a:r>
            <a:r>
              <a:rPr sz="2550" spc="60" dirty="0">
                <a:solidFill>
                  <a:srgbClr val="04182D"/>
                </a:solidFill>
                <a:latin typeface="Tahoma"/>
                <a:cs typeface="Tahoma"/>
              </a:rPr>
              <a:t>n</a:t>
            </a:r>
            <a:r>
              <a:rPr sz="2550" spc="75" dirty="0">
                <a:solidFill>
                  <a:srgbClr val="04182D"/>
                </a:solidFill>
                <a:latin typeface="Tahoma"/>
                <a:cs typeface="Tahoma"/>
              </a:rPr>
              <a:t>s</a:t>
            </a:r>
            <a:r>
              <a:rPr sz="2550" spc="40" dirty="0">
                <a:solidFill>
                  <a:srgbClr val="04182D"/>
                </a:solidFill>
                <a:latin typeface="Tahoma"/>
                <a:cs typeface="Tahoma"/>
              </a:rPr>
              <a:t>i</a:t>
            </a:r>
            <a:r>
              <a:rPr sz="2550" spc="70" dirty="0">
                <a:solidFill>
                  <a:srgbClr val="04182D"/>
                </a:solidFill>
                <a:latin typeface="Tahoma"/>
                <a:cs typeface="Tahoma"/>
              </a:rPr>
              <a:t>v</a:t>
            </a:r>
            <a:r>
              <a:rPr sz="2550" spc="145" dirty="0">
                <a:solidFill>
                  <a:srgbClr val="04182D"/>
                </a:solidFill>
                <a:latin typeface="Tahoma"/>
                <a:cs typeface="Tahoma"/>
              </a:rPr>
              <a:t>e</a:t>
            </a:r>
            <a:r>
              <a:rPr sz="2550" spc="-50" dirty="0">
                <a:solidFill>
                  <a:srgbClr val="04182D"/>
                </a:solidFill>
                <a:latin typeface="Tahoma"/>
                <a:cs typeface="Tahoma"/>
              </a:rPr>
              <a:t> </a:t>
            </a:r>
            <a:r>
              <a:rPr sz="2550" spc="150" dirty="0">
                <a:solidFill>
                  <a:srgbClr val="04182D"/>
                </a:solidFill>
                <a:latin typeface="Tahoma"/>
                <a:cs typeface="Tahoma"/>
              </a:rPr>
              <a:t>b</a:t>
            </a:r>
            <a:r>
              <a:rPr sz="2550" spc="70" dirty="0">
                <a:solidFill>
                  <a:srgbClr val="04182D"/>
                </a:solidFill>
                <a:latin typeface="Tahoma"/>
                <a:cs typeface="Tahoma"/>
              </a:rPr>
              <a:t>u</a:t>
            </a:r>
            <a:r>
              <a:rPr sz="2550" spc="95" dirty="0">
                <a:solidFill>
                  <a:srgbClr val="04182D"/>
                </a:solidFill>
                <a:latin typeface="Tahoma"/>
                <a:cs typeface="Tahoma"/>
              </a:rPr>
              <a:t>t</a:t>
            </a:r>
            <a:r>
              <a:rPr sz="2550" spc="-50" dirty="0">
                <a:solidFill>
                  <a:srgbClr val="04182D"/>
                </a:solidFill>
                <a:latin typeface="Tahoma"/>
                <a:cs typeface="Tahoma"/>
              </a:rPr>
              <a:t> </a:t>
            </a:r>
            <a:r>
              <a:rPr sz="2550" spc="30" dirty="0">
                <a:solidFill>
                  <a:srgbClr val="04182D"/>
                </a:solidFill>
                <a:latin typeface="Tahoma"/>
                <a:cs typeface="Tahoma"/>
              </a:rPr>
              <a:t>l</a:t>
            </a:r>
            <a:r>
              <a:rPr sz="2550" spc="114" dirty="0">
                <a:solidFill>
                  <a:srgbClr val="04182D"/>
                </a:solidFill>
                <a:latin typeface="Tahoma"/>
                <a:cs typeface="Tahoma"/>
              </a:rPr>
              <a:t>ow</a:t>
            </a:r>
            <a:r>
              <a:rPr sz="2550" spc="120" dirty="0">
                <a:solidFill>
                  <a:srgbClr val="04182D"/>
                </a:solidFill>
                <a:latin typeface="Tahoma"/>
                <a:cs typeface="Tahoma"/>
              </a:rPr>
              <a:t>e</a:t>
            </a:r>
            <a:r>
              <a:rPr sz="2550" spc="-15" dirty="0">
                <a:solidFill>
                  <a:srgbClr val="04182D"/>
                </a:solidFill>
                <a:latin typeface="Tahoma"/>
                <a:cs typeface="Tahoma"/>
              </a:rPr>
              <a:t>r</a:t>
            </a:r>
            <a:r>
              <a:rPr sz="2550" spc="60" dirty="0">
                <a:solidFill>
                  <a:srgbClr val="04182D"/>
                </a:solidFill>
                <a:latin typeface="Tahoma"/>
                <a:cs typeface="Tahoma"/>
              </a:rPr>
              <a:t>s  </a:t>
            </a:r>
            <a:r>
              <a:rPr sz="2550" spc="114" dirty="0">
                <a:solidFill>
                  <a:srgbClr val="04182D"/>
                </a:solidFill>
                <a:latin typeface="Tahoma"/>
                <a:cs typeface="Tahoma"/>
              </a:rPr>
              <a:t>workload</a:t>
            </a:r>
            <a:endParaRPr sz="2550">
              <a:latin typeface="Tahoma"/>
              <a:cs typeface="Tahoma"/>
            </a:endParaRPr>
          </a:p>
          <a:p>
            <a:pPr marL="381000" marR="198755">
              <a:lnSpc>
                <a:spcPct val="126400"/>
              </a:lnSpc>
              <a:spcBef>
                <a:spcPts val="1290"/>
              </a:spcBef>
            </a:pPr>
            <a:r>
              <a:rPr sz="2550" spc="120" dirty="0">
                <a:solidFill>
                  <a:srgbClr val="04182D"/>
                </a:solidFill>
                <a:latin typeface="Tahoma"/>
                <a:cs typeface="Tahoma"/>
              </a:rPr>
              <a:t>Self-managed</a:t>
            </a:r>
            <a:r>
              <a:rPr sz="2550" spc="-50" dirty="0">
                <a:solidFill>
                  <a:srgbClr val="04182D"/>
                </a:solidFill>
                <a:latin typeface="Tahoma"/>
                <a:cs typeface="Tahoma"/>
              </a:rPr>
              <a:t> </a:t>
            </a:r>
            <a:r>
              <a:rPr sz="2550" spc="-515" dirty="0">
                <a:solidFill>
                  <a:srgbClr val="04182D"/>
                </a:solidFill>
                <a:latin typeface="Tahoma"/>
                <a:cs typeface="Tahoma"/>
              </a:rPr>
              <a:t>→</a:t>
            </a:r>
            <a:r>
              <a:rPr sz="2550" spc="-325" dirty="0">
                <a:solidFill>
                  <a:srgbClr val="04182D"/>
                </a:solidFill>
                <a:latin typeface="Tahoma"/>
                <a:cs typeface="Tahoma"/>
              </a:rPr>
              <a:t> </a:t>
            </a:r>
            <a:r>
              <a:rPr sz="2550" spc="150" dirty="0">
                <a:solidFill>
                  <a:srgbClr val="04182D"/>
                </a:solidFill>
                <a:latin typeface="Tahoma"/>
                <a:cs typeface="Tahoma"/>
              </a:rPr>
              <a:t>cheaper</a:t>
            </a:r>
            <a:r>
              <a:rPr sz="2550" spc="-50" dirty="0">
                <a:solidFill>
                  <a:srgbClr val="04182D"/>
                </a:solidFill>
                <a:latin typeface="Tahoma"/>
                <a:cs typeface="Tahoma"/>
              </a:rPr>
              <a:t> </a:t>
            </a:r>
            <a:r>
              <a:rPr sz="2550" spc="105" dirty="0">
                <a:solidFill>
                  <a:srgbClr val="04182D"/>
                </a:solidFill>
                <a:latin typeface="Tahoma"/>
                <a:cs typeface="Tahoma"/>
              </a:rPr>
              <a:t>but</a:t>
            </a:r>
            <a:r>
              <a:rPr sz="2550" spc="-50" dirty="0">
                <a:solidFill>
                  <a:srgbClr val="04182D"/>
                </a:solidFill>
                <a:latin typeface="Tahoma"/>
                <a:cs typeface="Tahoma"/>
              </a:rPr>
              <a:t> </a:t>
            </a:r>
            <a:r>
              <a:rPr sz="2550" spc="75" dirty="0">
                <a:solidFill>
                  <a:srgbClr val="04182D"/>
                </a:solidFill>
                <a:latin typeface="Tahoma"/>
                <a:cs typeface="Tahoma"/>
              </a:rPr>
              <a:t>requires </a:t>
            </a:r>
            <a:r>
              <a:rPr sz="2550" spc="-785" dirty="0">
                <a:solidFill>
                  <a:srgbClr val="04182D"/>
                </a:solidFill>
                <a:latin typeface="Tahoma"/>
                <a:cs typeface="Tahoma"/>
              </a:rPr>
              <a:t> </a:t>
            </a:r>
            <a:r>
              <a:rPr sz="2550" spc="110" dirty="0">
                <a:solidFill>
                  <a:srgbClr val="04182D"/>
                </a:solidFill>
                <a:latin typeface="Tahoma"/>
                <a:cs typeface="Tahoma"/>
              </a:rPr>
              <a:t>time</a:t>
            </a:r>
            <a:r>
              <a:rPr sz="2550" spc="-55" dirty="0">
                <a:solidFill>
                  <a:srgbClr val="04182D"/>
                </a:solidFill>
                <a:latin typeface="Tahoma"/>
                <a:cs typeface="Tahoma"/>
              </a:rPr>
              <a:t> </a:t>
            </a:r>
            <a:r>
              <a:rPr sz="2550" spc="160" dirty="0">
                <a:solidFill>
                  <a:srgbClr val="04182D"/>
                </a:solidFill>
                <a:latin typeface="Tahoma"/>
                <a:cs typeface="Tahoma"/>
              </a:rPr>
              <a:t>and</a:t>
            </a:r>
            <a:r>
              <a:rPr sz="2550" spc="-50" dirty="0">
                <a:solidFill>
                  <a:srgbClr val="04182D"/>
                </a:solidFill>
                <a:latin typeface="Tahoma"/>
                <a:cs typeface="Tahoma"/>
              </a:rPr>
              <a:t> </a:t>
            </a:r>
            <a:r>
              <a:rPr sz="2550" spc="95" dirty="0">
                <a:solidFill>
                  <a:srgbClr val="04182D"/>
                </a:solidFill>
                <a:latin typeface="Tahoma"/>
                <a:cs typeface="Tahoma"/>
              </a:rPr>
              <a:t>expertise</a:t>
            </a:r>
            <a:endParaRPr sz="2550">
              <a:latin typeface="Tahoma"/>
              <a:cs typeface="Tahoma"/>
            </a:endParaRPr>
          </a:p>
          <a:p>
            <a:pPr marL="12700">
              <a:lnSpc>
                <a:spcPct val="100000"/>
              </a:lnSpc>
              <a:spcBef>
                <a:spcPts val="2100"/>
              </a:spcBef>
            </a:pPr>
            <a:r>
              <a:rPr sz="2550" b="1" spc="-20" dirty="0">
                <a:solidFill>
                  <a:srgbClr val="04182D"/>
                </a:solidFill>
                <a:latin typeface="Tahoma"/>
                <a:cs typeface="Tahoma"/>
              </a:rPr>
              <a:t>Open</a:t>
            </a:r>
            <a:r>
              <a:rPr sz="2550" b="1" spc="-10" dirty="0">
                <a:solidFill>
                  <a:srgbClr val="04182D"/>
                </a:solidFill>
                <a:latin typeface="Tahoma"/>
                <a:cs typeface="Tahoma"/>
              </a:rPr>
              <a:t> </a:t>
            </a:r>
            <a:r>
              <a:rPr sz="2550" b="1" spc="-55" dirty="0">
                <a:solidFill>
                  <a:srgbClr val="04182D"/>
                </a:solidFill>
                <a:latin typeface="Tahoma"/>
                <a:cs typeface="Tahoma"/>
              </a:rPr>
              <a:t>source</a:t>
            </a:r>
            <a:r>
              <a:rPr sz="2550" b="1" spc="-10" dirty="0">
                <a:solidFill>
                  <a:srgbClr val="04182D"/>
                </a:solidFill>
                <a:latin typeface="Tahoma"/>
                <a:cs typeface="Tahoma"/>
              </a:rPr>
              <a:t> </a:t>
            </a:r>
            <a:r>
              <a:rPr sz="2550" b="1" spc="-80" dirty="0">
                <a:solidFill>
                  <a:srgbClr val="04182D"/>
                </a:solidFill>
                <a:latin typeface="Tahoma"/>
                <a:cs typeface="Tahoma"/>
              </a:rPr>
              <a:t>or</a:t>
            </a:r>
            <a:r>
              <a:rPr sz="2550" b="1" spc="-10" dirty="0">
                <a:solidFill>
                  <a:srgbClr val="04182D"/>
                </a:solidFill>
                <a:latin typeface="Tahoma"/>
                <a:cs typeface="Tahoma"/>
              </a:rPr>
              <a:t> </a:t>
            </a:r>
            <a:r>
              <a:rPr sz="2550" b="1" spc="-45" dirty="0">
                <a:solidFill>
                  <a:srgbClr val="04182D"/>
                </a:solidFill>
                <a:latin typeface="Tahoma"/>
                <a:cs typeface="Tahoma"/>
              </a:rPr>
              <a:t>commercial?</a:t>
            </a:r>
            <a:endParaRPr sz="2550">
              <a:latin typeface="Tahoma"/>
              <a:cs typeface="Tahoma"/>
            </a:endParaRPr>
          </a:p>
          <a:p>
            <a:pPr marL="381000" marR="958850">
              <a:lnSpc>
                <a:spcPct val="126400"/>
              </a:lnSpc>
            </a:pPr>
            <a:r>
              <a:rPr sz="2550" spc="280" dirty="0">
                <a:solidFill>
                  <a:srgbClr val="04182D"/>
                </a:solidFill>
                <a:latin typeface="Tahoma"/>
                <a:cs typeface="Tahoma"/>
              </a:rPr>
              <a:t>O</a:t>
            </a:r>
            <a:r>
              <a:rPr sz="2550" spc="175" dirty="0">
                <a:solidFill>
                  <a:srgbClr val="04182D"/>
                </a:solidFill>
                <a:latin typeface="Tahoma"/>
                <a:cs typeface="Tahoma"/>
              </a:rPr>
              <a:t>p</a:t>
            </a:r>
            <a:r>
              <a:rPr sz="2550" spc="120" dirty="0">
                <a:solidFill>
                  <a:srgbClr val="04182D"/>
                </a:solidFill>
                <a:latin typeface="Tahoma"/>
                <a:cs typeface="Tahoma"/>
              </a:rPr>
              <a:t>e</a:t>
            </a:r>
            <a:r>
              <a:rPr sz="2550" spc="70" dirty="0">
                <a:solidFill>
                  <a:srgbClr val="04182D"/>
                </a:solidFill>
                <a:latin typeface="Tahoma"/>
                <a:cs typeface="Tahoma"/>
              </a:rPr>
              <a:t>n</a:t>
            </a:r>
            <a:r>
              <a:rPr sz="2550" spc="-50" dirty="0">
                <a:solidFill>
                  <a:srgbClr val="04182D"/>
                </a:solidFill>
                <a:latin typeface="Tahoma"/>
                <a:cs typeface="Tahoma"/>
              </a:rPr>
              <a:t> </a:t>
            </a:r>
            <a:r>
              <a:rPr sz="2550" spc="75" dirty="0">
                <a:solidFill>
                  <a:srgbClr val="04182D"/>
                </a:solidFill>
                <a:latin typeface="Tahoma"/>
                <a:cs typeface="Tahoma"/>
              </a:rPr>
              <a:t>s</a:t>
            </a:r>
            <a:r>
              <a:rPr sz="2550" spc="105" dirty="0">
                <a:solidFill>
                  <a:srgbClr val="04182D"/>
                </a:solidFill>
                <a:latin typeface="Tahoma"/>
                <a:cs typeface="Tahoma"/>
              </a:rPr>
              <a:t>o</a:t>
            </a:r>
            <a:r>
              <a:rPr sz="2550" spc="70" dirty="0">
                <a:solidFill>
                  <a:srgbClr val="04182D"/>
                </a:solidFill>
                <a:latin typeface="Tahoma"/>
                <a:cs typeface="Tahoma"/>
              </a:rPr>
              <a:t>u</a:t>
            </a:r>
            <a:r>
              <a:rPr sz="2550" spc="-20" dirty="0">
                <a:solidFill>
                  <a:srgbClr val="04182D"/>
                </a:solidFill>
                <a:latin typeface="Tahoma"/>
                <a:cs typeface="Tahoma"/>
              </a:rPr>
              <a:t>r</a:t>
            </a:r>
            <a:r>
              <a:rPr sz="2550" spc="265" dirty="0">
                <a:solidFill>
                  <a:srgbClr val="04182D"/>
                </a:solidFill>
                <a:latin typeface="Tahoma"/>
                <a:cs typeface="Tahoma"/>
              </a:rPr>
              <a:t>c</a:t>
            </a:r>
            <a:r>
              <a:rPr sz="2550" spc="145" dirty="0">
                <a:solidFill>
                  <a:srgbClr val="04182D"/>
                </a:solidFill>
                <a:latin typeface="Tahoma"/>
                <a:cs typeface="Tahoma"/>
              </a:rPr>
              <a:t>e</a:t>
            </a:r>
            <a:r>
              <a:rPr sz="2550" spc="-50" dirty="0">
                <a:solidFill>
                  <a:srgbClr val="04182D"/>
                </a:solidFill>
                <a:latin typeface="Tahoma"/>
                <a:cs typeface="Tahoma"/>
              </a:rPr>
              <a:t> </a:t>
            </a:r>
            <a:r>
              <a:rPr sz="2550" spc="-515" dirty="0">
                <a:solidFill>
                  <a:srgbClr val="04182D"/>
                </a:solidFill>
                <a:latin typeface="Tahoma"/>
                <a:cs typeface="Tahoma"/>
              </a:rPr>
              <a:t>→</a:t>
            </a:r>
            <a:r>
              <a:rPr sz="2550" spc="-50" dirty="0">
                <a:solidFill>
                  <a:srgbClr val="04182D"/>
                </a:solidFill>
                <a:latin typeface="Tahoma"/>
                <a:cs typeface="Tahoma"/>
              </a:rPr>
              <a:t> </a:t>
            </a:r>
            <a:r>
              <a:rPr sz="2550" spc="125" dirty="0">
                <a:solidFill>
                  <a:srgbClr val="04182D"/>
                </a:solidFill>
                <a:latin typeface="Tahoma"/>
                <a:cs typeface="Tahoma"/>
              </a:rPr>
              <a:t>f</a:t>
            </a:r>
            <a:r>
              <a:rPr sz="2550" spc="30" dirty="0">
                <a:solidFill>
                  <a:srgbClr val="04182D"/>
                </a:solidFill>
                <a:latin typeface="Tahoma"/>
                <a:cs typeface="Tahoma"/>
              </a:rPr>
              <a:t>l</a:t>
            </a:r>
            <a:r>
              <a:rPr sz="2550" spc="85" dirty="0">
                <a:solidFill>
                  <a:srgbClr val="04182D"/>
                </a:solidFill>
                <a:latin typeface="Tahoma"/>
                <a:cs typeface="Tahoma"/>
              </a:rPr>
              <a:t>e</a:t>
            </a:r>
            <a:r>
              <a:rPr sz="2550" spc="70" dirty="0">
                <a:solidFill>
                  <a:srgbClr val="04182D"/>
                </a:solidFill>
                <a:latin typeface="Tahoma"/>
                <a:cs typeface="Tahoma"/>
              </a:rPr>
              <a:t>x</a:t>
            </a:r>
            <a:r>
              <a:rPr sz="2550" spc="55" dirty="0">
                <a:solidFill>
                  <a:srgbClr val="04182D"/>
                </a:solidFill>
                <a:latin typeface="Tahoma"/>
                <a:cs typeface="Tahoma"/>
              </a:rPr>
              <a:t>i</a:t>
            </a:r>
            <a:r>
              <a:rPr sz="2550" spc="145" dirty="0">
                <a:solidFill>
                  <a:srgbClr val="04182D"/>
                </a:solidFill>
                <a:latin typeface="Tahoma"/>
                <a:cs typeface="Tahoma"/>
              </a:rPr>
              <a:t>b</a:t>
            </a:r>
            <a:r>
              <a:rPr sz="2550" spc="30" dirty="0">
                <a:solidFill>
                  <a:srgbClr val="04182D"/>
                </a:solidFill>
                <a:latin typeface="Tahoma"/>
                <a:cs typeface="Tahoma"/>
              </a:rPr>
              <a:t>l</a:t>
            </a:r>
            <a:r>
              <a:rPr sz="2550" spc="145" dirty="0">
                <a:solidFill>
                  <a:srgbClr val="04182D"/>
                </a:solidFill>
                <a:latin typeface="Tahoma"/>
                <a:cs typeface="Tahoma"/>
              </a:rPr>
              <a:t>e</a:t>
            </a:r>
            <a:r>
              <a:rPr sz="2550" spc="-50" dirty="0">
                <a:solidFill>
                  <a:srgbClr val="04182D"/>
                </a:solidFill>
                <a:latin typeface="Tahoma"/>
                <a:cs typeface="Tahoma"/>
              </a:rPr>
              <a:t> </a:t>
            </a:r>
            <a:r>
              <a:rPr sz="2550" spc="235" dirty="0">
                <a:solidFill>
                  <a:srgbClr val="04182D"/>
                </a:solidFill>
                <a:latin typeface="Tahoma"/>
                <a:cs typeface="Tahoma"/>
              </a:rPr>
              <a:t>a</a:t>
            </a:r>
            <a:r>
              <a:rPr sz="2550" spc="70" dirty="0">
                <a:solidFill>
                  <a:srgbClr val="04182D"/>
                </a:solidFill>
                <a:latin typeface="Tahoma"/>
                <a:cs typeface="Tahoma"/>
              </a:rPr>
              <a:t>n</a:t>
            </a:r>
            <a:r>
              <a:rPr sz="2550" spc="175" dirty="0">
                <a:solidFill>
                  <a:srgbClr val="04182D"/>
                </a:solidFill>
                <a:latin typeface="Tahoma"/>
                <a:cs typeface="Tahoma"/>
              </a:rPr>
              <a:t>d</a:t>
            </a:r>
            <a:r>
              <a:rPr sz="2550" spc="-50" dirty="0">
                <a:solidFill>
                  <a:srgbClr val="04182D"/>
                </a:solidFill>
                <a:latin typeface="Tahoma"/>
                <a:cs typeface="Tahoma"/>
              </a:rPr>
              <a:t> </a:t>
            </a:r>
            <a:r>
              <a:rPr sz="2550" spc="265" dirty="0">
                <a:solidFill>
                  <a:srgbClr val="04182D"/>
                </a:solidFill>
                <a:latin typeface="Tahoma"/>
                <a:cs typeface="Tahoma"/>
              </a:rPr>
              <a:t>c</a:t>
            </a:r>
            <a:r>
              <a:rPr sz="2550" spc="130" dirty="0">
                <a:solidFill>
                  <a:srgbClr val="04182D"/>
                </a:solidFill>
                <a:latin typeface="Tahoma"/>
                <a:cs typeface="Tahoma"/>
              </a:rPr>
              <a:t>o</a:t>
            </a:r>
            <a:r>
              <a:rPr sz="2550" spc="45" dirty="0">
                <a:solidFill>
                  <a:srgbClr val="04182D"/>
                </a:solidFill>
                <a:latin typeface="Tahoma"/>
                <a:cs typeface="Tahoma"/>
              </a:rPr>
              <a:t>s</a:t>
            </a:r>
            <a:r>
              <a:rPr sz="2550" spc="95" dirty="0">
                <a:solidFill>
                  <a:srgbClr val="04182D"/>
                </a:solidFill>
                <a:latin typeface="Tahoma"/>
                <a:cs typeface="Tahoma"/>
              </a:rPr>
              <a:t>t</a:t>
            </a:r>
            <a:r>
              <a:rPr sz="2550" spc="-10" dirty="0">
                <a:solidFill>
                  <a:srgbClr val="04182D"/>
                </a:solidFill>
                <a:latin typeface="Tahoma"/>
                <a:cs typeface="Tahoma"/>
              </a:rPr>
              <a:t>-  </a:t>
            </a:r>
            <a:r>
              <a:rPr sz="2550" spc="114" dirty="0">
                <a:solidFill>
                  <a:srgbClr val="04182D"/>
                </a:solidFill>
                <a:latin typeface="Tahoma"/>
                <a:cs typeface="Tahoma"/>
              </a:rPr>
              <a:t>effective</a:t>
            </a:r>
            <a:endParaRPr sz="2550">
              <a:latin typeface="Tahoma"/>
              <a:cs typeface="Tahoma"/>
            </a:endParaRPr>
          </a:p>
          <a:p>
            <a:pPr marL="381000" marR="471805">
              <a:lnSpc>
                <a:spcPct val="126400"/>
              </a:lnSpc>
              <a:spcBef>
                <a:spcPts val="1290"/>
              </a:spcBef>
            </a:pPr>
            <a:r>
              <a:rPr sz="2550" spc="434" dirty="0">
                <a:solidFill>
                  <a:srgbClr val="04182D"/>
                </a:solidFill>
                <a:latin typeface="Tahoma"/>
                <a:cs typeface="Tahoma"/>
              </a:rPr>
              <a:t>C</a:t>
            </a:r>
            <a:r>
              <a:rPr sz="2550" spc="105" dirty="0">
                <a:solidFill>
                  <a:srgbClr val="04182D"/>
                </a:solidFill>
                <a:latin typeface="Tahoma"/>
                <a:cs typeface="Tahoma"/>
              </a:rPr>
              <a:t>o</a:t>
            </a:r>
            <a:r>
              <a:rPr sz="2550" spc="145" dirty="0">
                <a:solidFill>
                  <a:srgbClr val="04182D"/>
                </a:solidFill>
                <a:latin typeface="Tahoma"/>
                <a:cs typeface="Tahoma"/>
              </a:rPr>
              <a:t>m</a:t>
            </a:r>
            <a:r>
              <a:rPr sz="2550" spc="150" dirty="0">
                <a:solidFill>
                  <a:srgbClr val="04182D"/>
                </a:solidFill>
                <a:latin typeface="Tahoma"/>
                <a:cs typeface="Tahoma"/>
              </a:rPr>
              <a:t>m</a:t>
            </a:r>
            <a:r>
              <a:rPr sz="2550" spc="120" dirty="0">
                <a:solidFill>
                  <a:srgbClr val="04182D"/>
                </a:solidFill>
                <a:latin typeface="Tahoma"/>
                <a:cs typeface="Tahoma"/>
              </a:rPr>
              <a:t>e</a:t>
            </a:r>
            <a:r>
              <a:rPr sz="2550" spc="-20" dirty="0">
                <a:solidFill>
                  <a:srgbClr val="04182D"/>
                </a:solidFill>
                <a:latin typeface="Tahoma"/>
                <a:cs typeface="Tahoma"/>
              </a:rPr>
              <a:t>r</a:t>
            </a:r>
            <a:r>
              <a:rPr sz="2550" spc="265" dirty="0">
                <a:solidFill>
                  <a:srgbClr val="04182D"/>
                </a:solidFill>
                <a:latin typeface="Tahoma"/>
                <a:cs typeface="Tahoma"/>
              </a:rPr>
              <a:t>c</a:t>
            </a:r>
            <a:r>
              <a:rPr sz="2550" spc="45" dirty="0">
                <a:solidFill>
                  <a:srgbClr val="04182D"/>
                </a:solidFill>
                <a:latin typeface="Tahoma"/>
                <a:cs typeface="Tahoma"/>
              </a:rPr>
              <a:t>i</a:t>
            </a:r>
            <a:r>
              <a:rPr sz="2550" spc="235" dirty="0">
                <a:solidFill>
                  <a:srgbClr val="04182D"/>
                </a:solidFill>
                <a:latin typeface="Tahoma"/>
                <a:cs typeface="Tahoma"/>
              </a:rPr>
              <a:t>a</a:t>
            </a:r>
            <a:r>
              <a:rPr sz="2550" spc="60" dirty="0">
                <a:solidFill>
                  <a:srgbClr val="04182D"/>
                </a:solidFill>
                <a:latin typeface="Tahoma"/>
                <a:cs typeface="Tahoma"/>
              </a:rPr>
              <a:t>l</a:t>
            </a:r>
            <a:r>
              <a:rPr sz="2550" spc="-50" dirty="0">
                <a:solidFill>
                  <a:srgbClr val="04182D"/>
                </a:solidFill>
                <a:latin typeface="Tahoma"/>
                <a:cs typeface="Tahoma"/>
              </a:rPr>
              <a:t> </a:t>
            </a:r>
            <a:r>
              <a:rPr sz="2550" spc="-515" dirty="0">
                <a:solidFill>
                  <a:srgbClr val="04182D"/>
                </a:solidFill>
                <a:latin typeface="Tahoma"/>
                <a:cs typeface="Tahoma"/>
              </a:rPr>
              <a:t>→</a:t>
            </a:r>
            <a:r>
              <a:rPr sz="2550" spc="-50" dirty="0">
                <a:solidFill>
                  <a:srgbClr val="04182D"/>
                </a:solidFill>
                <a:latin typeface="Tahoma"/>
                <a:cs typeface="Tahoma"/>
              </a:rPr>
              <a:t> </a:t>
            </a:r>
            <a:r>
              <a:rPr sz="2550" spc="175" dirty="0">
                <a:solidFill>
                  <a:srgbClr val="04182D"/>
                </a:solidFill>
                <a:latin typeface="Tahoma"/>
                <a:cs typeface="Tahoma"/>
              </a:rPr>
              <a:t>b</a:t>
            </a:r>
            <a:r>
              <a:rPr sz="2550" spc="110" dirty="0">
                <a:solidFill>
                  <a:srgbClr val="04182D"/>
                </a:solidFill>
                <a:latin typeface="Tahoma"/>
                <a:cs typeface="Tahoma"/>
              </a:rPr>
              <a:t>e</a:t>
            </a:r>
            <a:r>
              <a:rPr sz="2550" spc="65" dirty="0">
                <a:solidFill>
                  <a:srgbClr val="04182D"/>
                </a:solidFill>
                <a:latin typeface="Tahoma"/>
                <a:cs typeface="Tahoma"/>
              </a:rPr>
              <a:t>t</a:t>
            </a:r>
            <a:r>
              <a:rPr sz="2550" spc="45" dirty="0">
                <a:solidFill>
                  <a:srgbClr val="04182D"/>
                </a:solidFill>
                <a:latin typeface="Tahoma"/>
                <a:cs typeface="Tahoma"/>
              </a:rPr>
              <a:t>t</a:t>
            </a:r>
            <a:r>
              <a:rPr sz="2550" spc="120" dirty="0">
                <a:solidFill>
                  <a:srgbClr val="04182D"/>
                </a:solidFill>
                <a:latin typeface="Tahoma"/>
                <a:cs typeface="Tahoma"/>
              </a:rPr>
              <a:t>e</a:t>
            </a:r>
            <a:r>
              <a:rPr sz="2550" spc="30" dirty="0">
                <a:solidFill>
                  <a:srgbClr val="04182D"/>
                </a:solidFill>
                <a:latin typeface="Tahoma"/>
                <a:cs typeface="Tahoma"/>
              </a:rPr>
              <a:t>r</a:t>
            </a:r>
            <a:r>
              <a:rPr sz="2550" spc="-50" dirty="0">
                <a:solidFill>
                  <a:srgbClr val="04182D"/>
                </a:solidFill>
                <a:latin typeface="Tahoma"/>
                <a:cs typeface="Tahoma"/>
              </a:rPr>
              <a:t> </a:t>
            </a:r>
            <a:r>
              <a:rPr sz="2550" spc="75" dirty="0">
                <a:solidFill>
                  <a:srgbClr val="04182D"/>
                </a:solidFill>
                <a:latin typeface="Tahoma"/>
                <a:cs typeface="Tahoma"/>
              </a:rPr>
              <a:t>s</a:t>
            </a:r>
            <a:r>
              <a:rPr sz="2550" spc="70" dirty="0">
                <a:solidFill>
                  <a:srgbClr val="04182D"/>
                </a:solidFill>
                <a:latin typeface="Tahoma"/>
                <a:cs typeface="Tahoma"/>
              </a:rPr>
              <a:t>u</a:t>
            </a:r>
            <a:r>
              <a:rPr sz="2550" spc="150" dirty="0">
                <a:solidFill>
                  <a:srgbClr val="04182D"/>
                </a:solidFill>
                <a:latin typeface="Tahoma"/>
                <a:cs typeface="Tahoma"/>
              </a:rPr>
              <a:t>p</a:t>
            </a:r>
            <a:r>
              <a:rPr sz="2550" spc="175" dirty="0">
                <a:solidFill>
                  <a:srgbClr val="04182D"/>
                </a:solidFill>
                <a:latin typeface="Tahoma"/>
                <a:cs typeface="Tahoma"/>
              </a:rPr>
              <a:t>p</a:t>
            </a:r>
            <a:r>
              <a:rPr sz="2550" spc="105" dirty="0">
                <a:solidFill>
                  <a:srgbClr val="04182D"/>
                </a:solidFill>
                <a:latin typeface="Tahoma"/>
                <a:cs typeface="Tahoma"/>
              </a:rPr>
              <a:t>o</a:t>
            </a:r>
            <a:r>
              <a:rPr sz="2550" spc="30" dirty="0">
                <a:solidFill>
                  <a:srgbClr val="04182D"/>
                </a:solidFill>
                <a:latin typeface="Tahoma"/>
                <a:cs typeface="Tahoma"/>
              </a:rPr>
              <a:t>r</a:t>
            </a:r>
            <a:r>
              <a:rPr sz="2550" spc="95" dirty="0">
                <a:solidFill>
                  <a:srgbClr val="04182D"/>
                </a:solidFill>
                <a:latin typeface="Tahoma"/>
                <a:cs typeface="Tahoma"/>
              </a:rPr>
              <a:t>t</a:t>
            </a:r>
            <a:r>
              <a:rPr sz="2550" spc="-135" dirty="0">
                <a:solidFill>
                  <a:srgbClr val="04182D"/>
                </a:solidFill>
                <a:latin typeface="Tahoma"/>
                <a:cs typeface="Tahoma"/>
              </a:rPr>
              <a:t>,</a:t>
            </a:r>
            <a:r>
              <a:rPr sz="2550" spc="-50" dirty="0">
                <a:solidFill>
                  <a:srgbClr val="04182D"/>
                </a:solidFill>
                <a:latin typeface="Tahoma"/>
                <a:cs typeface="Tahoma"/>
              </a:rPr>
              <a:t> </a:t>
            </a:r>
            <a:r>
              <a:rPr sz="2550" spc="150" dirty="0">
                <a:solidFill>
                  <a:srgbClr val="04182D"/>
                </a:solidFill>
                <a:latin typeface="Tahoma"/>
                <a:cs typeface="Tahoma"/>
              </a:rPr>
              <a:t>m</a:t>
            </a:r>
            <a:r>
              <a:rPr sz="2550" spc="105" dirty="0">
                <a:solidFill>
                  <a:srgbClr val="04182D"/>
                </a:solidFill>
                <a:latin typeface="Tahoma"/>
                <a:cs typeface="Tahoma"/>
              </a:rPr>
              <a:t>o</a:t>
            </a:r>
            <a:r>
              <a:rPr sz="2550" spc="-20" dirty="0">
                <a:solidFill>
                  <a:srgbClr val="04182D"/>
                </a:solidFill>
                <a:latin typeface="Tahoma"/>
                <a:cs typeface="Tahoma"/>
              </a:rPr>
              <a:t>r</a:t>
            </a:r>
            <a:r>
              <a:rPr sz="2550" spc="105" dirty="0">
                <a:solidFill>
                  <a:srgbClr val="04182D"/>
                </a:solidFill>
                <a:latin typeface="Tahoma"/>
                <a:cs typeface="Tahoma"/>
              </a:rPr>
              <a:t>e  </a:t>
            </a:r>
            <a:r>
              <a:rPr sz="2550" spc="160" dirty="0">
                <a:solidFill>
                  <a:srgbClr val="04182D"/>
                </a:solidFill>
                <a:latin typeface="Tahoma"/>
                <a:cs typeface="Tahoma"/>
              </a:rPr>
              <a:t>advanced</a:t>
            </a:r>
            <a:r>
              <a:rPr sz="2550" spc="-60" dirty="0">
                <a:solidFill>
                  <a:srgbClr val="04182D"/>
                </a:solidFill>
                <a:latin typeface="Tahoma"/>
                <a:cs typeface="Tahoma"/>
              </a:rPr>
              <a:t> </a:t>
            </a:r>
            <a:r>
              <a:rPr sz="2550" spc="70" dirty="0">
                <a:solidFill>
                  <a:srgbClr val="04182D"/>
                </a:solidFill>
                <a:latin typeface="Tahoma"/>
                <a:cs typeface="Tahoma"/>
              </a:rPr>
              <a:t>features,</a:t>
            </a:r>
            <a:r>
              <a:rPr sz="2550" spc="-60" dirty="0">
                <a:solidFill>
                  <a:srgbClr val="04182D"/>
                </a:solidFill>
                <a:latin typeface="Tahoma"/>
                <a:cs typeface="Tahoma"/>
              </a:rPr>
              <a:t> </a:t>
            </a:r>
            <a:r>
              <a:rPr sz="2550" spc="160" dirty="0">
                <a:solidFill>
                  <a:srgbClr val="04182D"/>
                </a:solidFill>
                <a:latin typeface="Tahoma"/>
                <a:cs typeface="Tahoma"/>
              </a:rPr>
              <a:t>and</a:t>
            </a:r>
            <a:r>
              <a:rPr sz="2550" spc="-60" dirty="0">
                <a:solidFill>
                  <a:srgbClr val="04182D"/>
                </a:solidFill>
                <a:latin typeface="Tahoma"/>
                <a:cs typeface="Tahoma"/>
              </a:rPr>
              <a:t> </a:t>
            </a:r>
            <a:r>
              <a:rPr sz="2550" spc="150" dirty="0">
                <a:solidFill>
                  <a:srgbClr val="04182D"/>
                </a:solidFill>
                <a:latin typeface="Tahoma"/>
                <a:cs typeface="Tahoma"/>
              </a:rPr>
              <a:t>compliance</a:t>
            </a:r>
            <a:endParaRPr sz="2550">
              <a:latin typeface="Tahoma"/>
              <a:cs typeface="Tahoma"/>
            </a:endParaRPr>
          </a:p>
        </p:txBody>
      </p:sp>
      <p:pic>
        <p:nvPicPr>
          <p:cNvPr id="10" name="object 10"/>
          <p:cNvPicPr/>
          <p:nvPr/>
        </p:nvPicPr>
        <p:blipFill>
          <a:blip r:embed="rId2" cstate="print"/>
          <a:stretch>
            <a:fillRect/>
          </a:stretch>
        </p:blipFill>
        <p:spPr>
          <a:xfrm>
            <a:off x="7962982" y="2169861"/>
            <a:ext cx="102352" cy="102351"/>
          </a:xfrm>
          <a:prstGeom prst="rect">
            <a:avLst/>
          </a:prstGeom>
        </p:spPr>
      </p:pic>
      <p:sp>
        <p:nvSpPr>
          <p:cNvPr id="11" name="object 11"/>
          <p:cNvSpPr txBox="1"/>
          <p:nvPr/>
        </p:nvSpPr>
        <p:spPr>
          <a:xfrm>
            <a:off x="8298279" y="1895140"/>
            <a:ext cx="6323965" cy="2646045"/>
          </a:xfrm>
          <a:prstGeom prst="rect">
            <a:avLst/>
          </a:prstGeom>
        </p:spPr>
        <p:txBody>
          <a:bodyPr vert="horz" wrap="square" lIns="0" tIns="12065" rIns="0" bIns="0" rtlCol="0">
            <a:spAutoFit/>
          </a:bodyPr>
          <a:lstStyle/>
          <a:p>
            <a:pPr marL="12700" marR="60960">
              <a:lnSpc>
                <a:spcPct val="126400"/>
              </a:lnSpc>
              <a:spcBef>
                <a:spcPts val="95"/>
              </a:spcBef>
            </a:pPr>
            <a:r>
              <a:rPr sz="2550" b="1" spc="-10" dirty="0">
                <a:solidFill>
                  <a:srgbClr val="04182D"/>
                </a:solidFill>
                <a:latin typeface="Tahoma"/>
                <a:cs typeface="Tahoma"/>
              </a:rPr>
              <a:t>Data</a:t>
            </a:r>
            <a:r>
              <a:rPr sz="2550" b="1" dirty="0">
                <a:solidFill>
                  <a:srgbClr val="04182D"/>
                </a:solidFill>
                <a:latin typeface="Tahoma"/>
                <a:cs typeface="Tahoma"/>
              </a:rPr>
              <a:t> </a:t>
            </a:r>
            <a:r>
              <a:rPr sz="2550" b="1" spc="-105" dirty="0">
                <a:solidFill>
                  <a:srgbClr val="04182D"/>
                </a:solidFill>
                <a:latin typeface="Tahoma"/>
                <a:cs typeface="Tahoma"/>
              </a:rPr>
              <a:t>models</a:t>
            </a:r>
            <a:r>
              <a:rPr sz="2550" spc="-105" dirty="0">
                <a:solidFill>
                  <a:srgbClr val="04182D"/>
                </a:solidFill>
                <a:latin typeface="Tahoma"/>
                <a:cs typeface="Tahoma"/>
              </a:rPr>
              <a:t>:</a:t>
            </a:r>
            <a:r>
              <a:rPr sz="2550" spc="-50" dirty="0">
                <a:solidFill>
                  <a:srgbClr val="04182D"/>
                </a:solidFill>
                <a:latin typeface="Tahoma"/>
                <a:cs typeface="Tahoma"/>
              </a:rPr>
              <a:t> </a:t>
            </a:r>
            <a:r>
              <a:rPr sz="2550" spc="125" dirty="0">
                <a:solidFill>
                  <a:srgbClr val="04182D"/>
                </a:solidFill>
                <a:latin typeface="Tahoma"/>
                <a:cs typeface="Tahoma"/>
              </a:rPr>
              <a:t>does</a:t>
            </a:r>
            <a:r>
              <a:rPr sz="2550" spc="-55"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550" spc="155" dirty="0">
                <a:solidFill>
                  <a:srgbClr val="04182D"/>
                </a:solidFill>
                <a:latin typeface="Tahoma"/>
                <a:cs typeface="Tahoma"/>
              </a:rPr>
              <a:t>type</a:t>
            </a:r>
            <a:r>
              <a:rPr sz="2550" spc="-55" dirty="0">
                <a:solidFill>
                  <a:srgbClr val="04182D"/>
                </a:solidFill>
                <a:latin typeface="Tahoma"/>
                <a:cs typeface="Tahoma"/>
              </a:rPr>
              <a:t> </a:t>
            </a:r>
            <a:r>
              <a:rPr sz="2550" spc="125" dirty="0">
                <a:solidFill>
                  <a:srgbClr val="04182D"/>
                </a:solidFill>
                <a:latin typeface="Tahoma"/>
                <a:cs typeface="Tahoma"/>
              </a:rPr>
              <a:t>of</a:t>
            </a:r>
            <a:r>
              <a:rPr sz="2550" spc="-50" dirty="0">
                <a:solidFill>
                  <a:srgbClr val="04182D"/>
                </a:solidFill>
                <a:latin typeface="Tahoma"/>
                <a:cs typeface="Tahoma"/>
              </a:rPr>
              <a:t> </a:t>
            </a:r>
            <a:r>
              <a:rPr sz="2550" spc="165" dirty="0">
                <a:solidFill>
                  <a:srgbClr val="04182D"/>
                </a:solidFill>
                <a:latin typeface="Tahoma"/>
                <a:cs typeface="Tahoma"/>
              </a:rPr>
              <a:t>data</a:t>
            </a:r>
            <a:r>
              <a:rPr sz="2550" spc="-50" dirty="0">
                <a:solidFill>
                  <a:srgbClr val="04182D"/>
                </a:solidFill>
                <a:latin typeface="Tahoma"/>
                <a:cs typeface="Tahoma"/>
              </a:rPr>
              <a:t> </a:t>
            </a:r>
            <a:r>
              <a:rPr sz="2550" spc="100" dirty="0">
                <a:solidFill>
                  <a:srgbClr val="04182D"/>
                </a:solidFill>
                <a:latin typeface="Tahoma"/>
                <a:cs typeface="Tahoma"/>
              </a:rPr>
              <a:t>lend </a:t>
            </a:r>
            <a:r>
              <a:rPr sz="2550" spc="-785" dirty="0">
                <a:solidFill>
                  <a:srgbClr val="04182D"/>
                </a:solidFill>
                <a:latin typeface="Tahoma"/>
                <a:cs typeface="Tahoma"/>
              </a:rPr>
              <a:t> </a:t>
            </a:r>
            <a:r>
              <a:rPr sz="2550" spc="85" dirty="0">
                <a:solidFill>
                  <a:srgbClr val="04182D"/>
                </a:solidFill>
                <a:latin typeface="Tahoma"/>
                <a:cs typeface="Tahoma"/>
              </a:rPr>
              <a:t>itself</a:t>
            </a:r>
            <a:r>
              <a:rPr sz="2550" spc="-50" dirty="0">
                <a:solidFill>
                  <a:srgbClr val="04182D"/>
                </a:solidFill>
                <a:latin typeface="Tahoma"/>
                <a:cs typeface="Tahoma"/>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235" dirty="0">
                <a:solidFill>
                  <a:srgbClr val="04182D"/>
                </a:solidFill>
                <a:latin typeface="Tahoma"/>
                <a:cs typeface="Tahoma"/>
              </a:rPr>
              <a:t>a</a:t>
            </a:r>
            <a:r>
              <a:rPr sz="2550" spc="-50" dirty="0">
                <a:solidFill>
                  <a:srgbClr val="04182D"/>
                </a:solidFill>
                <a:latin typeface="Tahoma"/>
                <a:cs typeface="Tahoma"/>
              </a:rPr>
              <a:t> </a:t>
            </a:r>
            <a:r>
              <a:rPr sz="2550" spc="120" dirty="0">
                <a:solidFill>
                  <a:srgbClr val="04182D"/>
                </a:solidFill>
                <a:latin typeface="Tahoma"/>
                <a:cs typeface="Tahoma"/>
              </a:rPr>
              <a:t>particular</a:t>
            </a:r>
            <a:r>
              <a:rPr sz="2550" spc="-50" dirty="0">
                <a:solidFill>
                  <a:srgbClr val="04182D"/>
                </a:solidFill>
                <a:latin typeface="Tahoma"/>
                <a:cs typeface="Tahoma"/>
              </a:rPr>
              <a:t> </a:t>
            </a:r>
            <a:r>
              <a:rPr sz="2550" spc="160" dirty="0">
                <a:solidFill>
                  <a:srgbClr val="04182D"/>
                </a:solidFill>
                <a:latin typeface="Tahoma"/>
                <a:cs typeface="Tahoma"/>
              </a:rPr>
              <a:t>database</a:t>
            </a:r>
            <a:r>
              <a:rPr sz="2550" spc="-50" dirty="0">
                <a:solidFill>
                  <a:srgbClr val="04182D"/>
                </a:solidFill>
                <a:latin typeface="Tahoma"/>
                <a:cs typeface="Tahoma"/>
              </a:rPr>
              <a:t> </a:t>
            </a:r>
            <a:r>
              <a:rPr sz="2550" spc="135" dirty="0">
                <a:solidFill>
                  <a:srgbClr val="04182D"/>
                </a:solidFill>
                <a:latin typeface="Tahoma"/>
                <a:cs typeface="Tahoma"/>
              </a:rPr>
              <a:t>type?</a:t>
            </a:r>
            <a:endParaRPr sz="2550">
              <a:latin typeface="Tahoma"/>
              <a:cs typeface="Tahoma"/>
            </a:endParaRPr>
          </a:p>
          <a:p>
            <a:pPr marL="12700" marR="5080">
              <a:lnSpc>
                <a:spcPct val="126400"/>
              </a:lnSpc>
              <a:spcBef>
                <a:spcPts val="1290"/>
              </a:spcBef>
            </a:pPr>
            <a:r>
              <a:rPr sz="2550" b="1" spc="-25" dirty="0">
                <a:solidFill>
                  <a:srgbClr val="04182D"/>
                </a:solidFill>
                <a:latin typeface="Tahoma"/>
                <a:cs typeface="Tahoma"/>
              </a:rPr>
              <a:t>Specific </a:t>
            </a:r>
            <a:r>
              <a:rPr sz="2550" b="1" spc="-90" dirty="0">
                <a:solidFill>
                  <a:srgbClr val="04182D"/>
                </a:solidFill>
                <a:latin typeface="Tahoma"/>
                <a:cs typeface="Tahoma"/>
              </a:rPr>
              <a:t>features</a:t>
            </a:r>
            <a:r>
              <a:rPr sz="2550" spc="-90" dirty="0">
                <a:solidFill>
                  <a:srgbClr val="04182D"/>
                </a:solidFill>
                <a:latin typeface="Tahoma"/>
                <a:cs typeface="Tahoma"/>
              </a:rPr>
              <a:t>: </a:t>
            </a:r>
            <a:r>
              <a:rPr sz="2550" spc="125" dirty="0">
                <a:solidFill>
                  <a:srgbClr val="04182D"/>
                </a:solidFill>
                <a:latin typeface="Tahoma"/>
                <a:cs typeface="Tahoma"/>
              </a:rPr>
              <a:t>does </a:t>
            </a:r>
            <a:r>
              <a:rPr sz="2550" spc="105" dirty="0">
                <a:solidFill>
                  <a:srgbClr val="04182D"/>
                </a:solidFill>
                <a:latin typeface="Tahoma"/>
                <a:cs typeface="Tahoma"/>
              </a:rPr>
              <a:t>your </a:t>
            </a:r>
            <a:r>
              <a:rPr sz="2550" spc="95" dirty="0">
                <a:solidFill>
                  <a:srgbClr val="04182D"/>
                </a:solidFill>
                <a:latin typeface="Tahoma"/>
                <a:cs typeface="Tahoma"/>
              </a:rPr>
              <a:t>use </a:t>
            </a:r>
            <a:r>
              <a:rPr sz="2550" spc="180" dirty="0">
                <a:solidFill>
                  <a:srgbClr val="04182D"/>
                </a:solidFill>
                <a:latin typeface="Tahoma"/>
                <a:cs typeface="Tahoma"/>
              </a:rPr>
              <a:t>case </a:t>
            </a:r>
            <a:r>
              <a:rPr sz="2550" spc="185" dirty="0">
                <a:solidFill>
                  <a:srgbClr val="04182D"/>
                </a:solidFill>
                <a:latin typeface="Tahoma"/>
                <a:cs typeface="Tahoma"/>
              </a:rPr>
              <a:t> </a:t>
            </a:r>
            <a:r>
              <a:rPr sz="2550" spc="135" dirty="0">
                <a:solidFill>
                  <a:srgbClr val="04182D"/>
                </a:solidFill>
                <a:latin typeface="Tahoma"/>
                <a:cs typeface="Tahoma"/>
              </a:rPr>
              <a:t>depend</a:t>
            </a:r>
            <a:r>
              <a:rPr sz="2550" spc="-60" dirty="0">
                <a:solidFill>
                  <a:srgbClr val="04182D"/>
                </a:solidFill>
                <a:latin typeface="Tahoma"/>
                <a:cs typeface="Tahoma"/>
              </a:rPr>
              <a:t> </a:t>
            </a:r>
            <a:r>
              <a:rPr sz="2550" spc="90" dirty="0">
                <a:solidFill>
                  <a:srgbClr val="04182D"/>
                </a:solidFill>
                <a:latin typeface="Tahoma"/>
                <a:cs typeface="Tahoma"/>
              </a:rPr>
              <a:t>on</a:t>
            </a:r>
            <a:r>
              <a:rPr sz="2550" spc="-55" dirty="0">
                <a:solidFill>
                  <a:srgbClr val="04182D"/>
                </a:solidFill>
                <a:latin typeface="Tahoma"/>
                <a:cs typeface="Tahoma"/>
              </a:rPr>
              <a:t> </a:t>
            </a:r>
            <a:r>
              <a:rPr sz="2550" spc="145" dirty="0">
                <a:solidFill>
                  <a:srgbClr val="04182D"/>
                </a:solidFill>
                <a:latin typeface="Tahoma"/>
                <a:cs typeface="Tahoma"/>
              </a:rPr>
              <a:t>specific</a:t>
            </a:r>
            <a:r>
              <a:rPr sz="2550" spc="-55" dirty="0">
                <a:solidFill>
                  <a:srgbClr val="04182D"/>
                </a:solidFill>
                <a:latin typeface="Tahoma"/>
                <a:cs typeface="Tahoma"/>
              </a:rPr>
              <a:t> </a:t>
            </a:r>
            <a:r>
              <a:rPr sz="2550" spc="95" dirty="0">
                <a:solidFill>
                  <a:srgbClr val="04182D"/>
                </a:solidFill>
                <a:latin typeface="Tahoma"/>
                <a:cs typeface="Tahoma"/>
              </a:rPr>
              <a:t>functionality,</a:t>
            </a:r>
            <a:r>
              <a:rPr sz="2550" spc="-55" dirty="0">
                <a:solidFill>
                  <a:srgbClr val="04182D"/>
                </a:solidFill>
                <a:latin typeface="Tahoma"/>
                <a:cs typeface="Tahoma"/>
              </a:rPr>
              <a:t> </a:t>
            </a:r>
            <a:r>
              <a:rPr sz="2550" spc="120" dirty="0">
                <a:solidFill>
                  <a:srgbClr val="04182D"/>
                </a:solidFill>
                <a:latin typeface="Tahoma"/>
                <a:cs typeface="Tahoma"/>
              </a:rPr>
              <a:t>such</a:t>
            </a:r>
            <a:r>
              <a:rPr sz="2550" spc="-60" dirty="0">
                <a:solidFill>
                  <a:srgbClr val="04182D"/>
                </a:solidFill>
                <a:latin typeface="Tahoma"/>
                <a:cs typeface="Tahoma"/>
              </a:rPr>
              <a:t> </a:t>
            </a:r>
            <a:r>
              <a:rPr sz="2550" spc="155" dirty="0">
                <a:solidFill>
                  <a:srgbClr val="04182D"/>
                </a:solidFill>
                <a:latin typeface="Tahoma"/>
                <a:cs typeface="Tahoma"/>
              </a:rPr>
              <a:t>as </a:t>
            </a:r>
            <a:r>
              <a:rPr sz="2550" spc="-780" dirty="0">
                <a:solidFill>
                  <a:srgbClr val="04182D"/>
                </a:solidFill>
                <a:latin typeface="Tahoma"/>
                <a:cs typeface="Tahoma"/>
              </a:rPr>
              <a:t> </a:t>
            </a:r>
            <a:r>
              <a:rPr sz="2550" spc="100" dirty="0">
                <a:solidFill>
                  <a:srgbClr val="04182D"/>
                </a:solidFill>
                <a:latin typeface="Tahoma"/>
                <a:cs typeface="Tahoma"/>
              </a:rPr>
              <a:t>multi-modal</a:t>
            </a:r>
            <a:r>
              <a:rPr sz="2550" spc="-55" dirty="0">
                <a:solidFill>
                  <a:srgbClr val="04182D"/>
                </a:solidFill>
                <a:latin typeface="Tahoma"/>
                <a:cs typeface="Tahoma"/>
              </a:rPr>
              <a:t> </a:t>
            </a:r>
            <a:r>
              <a:rPr sz="2550" spc="95" dirty="0">
                <a:solidFill>
                  <a:srgbClr val="04182D"/>
                </a:solidFill>
                <a:latin typeface="Tahoma"/>
                <a:cs typeface="Tahoma"/>
              </a:rPr>
              <a:t>storage?</a:t>
            </a:r>
            <a:endParaRPr sz="2550">
              <a:latin typeface="Tahoma"/>
              <a:cs typeface="Tahoma"/>
            </a:endParaRPr>
          </a:p>
        </p:txBody>
      </p:sp>
      <p:pic>
        <p:nvPicPr>
          <p:cNvPr id="12" name="object 12"/>
          <p:cNvPicPr/>
          <p:nvPr/>
        </p:nvPicPr>
        <p:blipFill>
          <a:blip r:embed="rId5" cstate="print"/>
          <a:stretch>
            <a:fillRect/>
          </a:stretch>
        </p:blipFill>
        <p:spPr>
          <a:xfrm>
            <a:off x="7962982" y="3316203"/>
            <a:ext cx="102352" cy="102351"/>
          </a:xfrm>
          <a:prstGeom prst="rect">
            <a:avLst/>
          </a:prstGeom>
        </p:spPr>
      </p:pic>
      <p:pic>
        <p:nvPicPr>
          <p:cNvPr id="13" name="object 13"/>
          <p:cNvPicPr/>
          <p:nvPr/>
        </p:nvPicPr>
        <p:blipFill>
          <a:blip r:embed="rId8" cstate="print"/>
          <a:stretch>
            <a:fillRect/>
          </a:stretch>
        </p:blipFill>
        <p:spPr>
          <a:xfrm>
            <a:off x="8792354" y="4894350"/>
            <a:ext cx="5343987" cy="1194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8589" y="273885"/>
            <a:ext cx="6607175" cy="713740"/>
          </a:xfrm>
          <a:prstGeom prst="rect">
            <a:avLst/>
          </a:prstGeom>
        </p:spPr>
        <p:txBody>
          <a:bodyPr vert="horz" wrap="square" lIns="0" tIns="13970" rIns="0" bIns="0" rtlCol="0">
            <a:spAutoFit/>
          </a:bodyPr>
          <a:lstStyle/>
          <a:p>
            <a:pPr marL="12700">
              <a:lnSpc>
                <a:spcPct val="100000"/>
              </a:lnSpc>
              <a:spcBef>
                <a:spcPts val="110"/>
              </a:spcBef>
            </a:pPr>
            <a:r>
              <a:rPr sz="4500" b="1" spc="-355" dirty="0">
                <a:solidFill>
                  <a:srgbClr val="04182D"/>
                </a:solidFill>
                <a:latin typeface="Tahoma"/>
                <a:cs typeface="Tahoma"/>
              </a:rPr>
              <a:t>S</a:t>
            </a:r>
            <a:r>
              <a:rPr sz="4500" b="1" spc="-204" dirty="0">
                <a:solidFill>
                  <a:srgbClr val="04182D"/>
                </a:solidFill>
                <a:latin typeface="Tahoma"/>
                <a:cs typeface="Tahoma"/>
              </a:rPr>
              <a:t>e</a:t>
            </a:r>
            <a:r>
              <a:rPr sz="4500" b="1" spc="-300" dirty="0">
                <a:solidFill>
                  <a:srgbClr val="04182D"/>
                </a:solidFill>
                <a:latin typeface="Tahoma"/>
                <a:cs typeface="Tahoma"/>
              </a:rPr>
              <a:t>m</a:t>
            </a:r>
            <a:r>
              <a:rPr sz="4500" b="1" spc="-15" dirty="0">
                <a:solidFill>
                  <a:srgbClr val="04182D"/>
                </a:solidFill>
                <a:latin typeface="Tahoma"/>
                <a:cs typeface="Tahoma"/>
              </a:rPr>
              <a:t>a</a:t>
            </a:r>
            <a:r>
              <a:rPr sz="4500" b="1" spc="-400" dirty="0">
                <a:solidFill>
                  <a:srgbClr val="04182D"/>
                </a:solidFill>
                <a:latin typeface="Tahoma"/>
                <a:cs typeface="Tahoma"/>
              </a:rPr>
              <a:t>n</a:t>
            </a:r>
            <a:r>
              <a:rPr sz="4500" b="1" spc="-225" dirty="0">
                <a:solidFill>
                  <a:srgbClr val="04182D"/>
                </a:solidFill>
                <a:latin typeface="Tahoma"/>
                <a:cs typeface="Tahoma"/>
              </a:rPr>
              <a:t>t</a:t>
            </a:r>
            <a:r>
              <a:rPr sz="4500" b="1" spc="-295" dirty="0">
                <a:solidFill>
                  <a:srgbClr val="04182D"/>
                </a:solidFill>
                <a:latin typeface="Tahoma"/>
                <a:cs typeface="Tahoma"/>
              </a:rPr>
              <a:t>i</a:t>
            </a:r>
            <a:r>
              <a:rPr sz="4500" b="1" spc="185" dirty="0">
                <a:solidFill>
                  <a:srgbClr val="04182D"/>
                </a:solidFill>
                <a:latin typeface="Tahoma"/>
                <a:cs typeface="Tahoma"/>
              </a:rPr>
              <a:t>c</a:t>
            </a:r>
            <a:r>
              <a:rPr sz="4500" b="1" spc="-165" dirty="0">
                <a:solidFill>
                  <a:srgbClr val="04182D"/>
                </a:solidFill>
                <a:latin typeface="Tahoma"/>
                <a:cs typeface="Tahoma"/>
              </a:rPr>
              <a:t> </a:t>
            </a:r>
            <a:r>
              <a:rPr sz="4500" b="1" spc="-280" dirty="0">
                <a:solidFill>
                  <a:srgbClr val="04182D"/>
                </a:solidFill>
                <a:latin typeface="Tahoma"/>
                <a:cs typeface="Tahoma"/>
              </a:rPr>
              <a:t>s</a:t>
            </a:r>
            <a:r>
              <a:rPr sz="4500" b="1" spc="-160" dirty="0">
                <a:solidFill>
                  <a:srgbClr val="04182D"/>
                </a:solidFill>
                <a:latin typeface="Tahoma"/>
                <a:cs typeface="Tahoma"/>
              </a:rPr>
              <a:t>e</a:t>
            </a:r>
            <a:r>
              <a:rPr sz="4500" b="1" spc="-15" dirty="0">
                <a:solidFill>
                  <a:srgbClr val="04182D"/>
                </a:solidFill>
                <a:latin typeface="Tahoma"/>
                <a:cs typeface="Tahoma"/>
              </a:rPr>
              <a:t>a</a:t>
            </a:r>
            <a:r>
              <a:rPr sz="4500" b="1" spc="-315" dirty="0">
                <a:solidFill>
                  <a:srgbClr val="04182D"/>
                </a:solidFill>
                <a:latin typeface="Tahoma"/>
                <a:cs typeface="Tahoma"/>
              </a:rPr>
              <a:t>r</a:t>
            </a:r>
            <a:r>
              <a:rPr sz="4500" b="1" spc="100" dirty="0">
                <a:solidFill>
                  <a:srgbClr val="04182D"/>
                </a:solidFill>
                <a:latin typeface="Tahoma"/>
                <a:cs typeface="Tahoma"/>
              </a:rPr>
              <a:t>c</a:t>
            </a:r>
            <a:r>
              <a:rPr sz="4500" b="1" spc="-225" dirty="0">
                <a:solidFill>
                  <a:srgbClr val="04182D"/>
                </a:solidFill>
                <a:latin typeface="Tahoma"/>
                <a:cs typeface="Tahoma"/>
              </a:rPr>
              <a:t>h</a:t>
            </a:r>
            <a:r>
              <a:rPr sz="4500" b="1" spc="-165" dirty="0">
                <a:solidFill>
                  <a:srgbClr val="04182D"/>
                </a:solidFill>
                <a:latin typeface="Tahoma"/>
                <a:cs typeface="Tahoma"/>
              </a:rPr>
              <a:t> </a:t>
            </a:r>
            <a:r>
              <a:rPr sz="4500" b="1" spc="-204" dirty="0">
                <a:solidFill>
                  <a:srgbClr val="04182D"/>
                </a:solidFill>
                <a:latin typeface="Tahoma"/>
                <a:cs typeface="Tahoma"/>
              </a:rPr>
              <a:t>e</a:t>
            </a:r>
            <a:r>
              <a:rPr sz="4500" b="1" spc="-365" dirty="0">
                <a:solidFill>
                  <a:srgbClr val="04182D"/>
                </a:solidFill>
                <a:latin typeface="Tahoma"/>
                <a:cs typeface="Tahoma"/>
              </a:rPr>
              <a:t>n</a:t>
            </a:r>
            <a:r>
              <a:rPr sz="4500" b="1" spc="-90" dirty="0">
                <a:solidFill>
                  <a:srgbClr val="04182D"/>
                </a:solidFill>
                <a:latin typeface="Tahoma"/>
                <a:cs typeface="Tahoma"/>
              </a:rPr>
              <a:t>g</a:t>
            </a:r>
            <a:r>
              <a:rPr sz="4500" b="1" spc="-260" dirty="0">
                <a:solidFill>
                  <a:srgbClr val="04182D"/>
                </a:solidFill>
                <a:latin typeface="Tahoma"/>
                <a:cs typeface="Tahoma"/>
              </a:rPr>
              <a:t>i</a:t>
            </a:r>
            <a:r>
              <a:rPr sz="4500" b="1" spc="-325" dirty="0">
                <a:solidFill>
                  <a:srgbClr val="04182D"/>
                </a:solidFill>
                <a:latin typeface="Tahoma"/>
                <a:cs typeface="Tahoma"/>
              </a:rPr>
              <a:t>n</a:t>
            </a:r>
            <a:r>
              <a:rPr sz="4500" b="1" spc="-160" dirty="0">
                <a:solidFill>
                  <a:srgbClr val="04182D"/>
                </a:solidFill>
                <a:latin typeface="Tahoma"/>
                <a:cs typeface="Tahoma"/>
              </a:rPr>
              <a:t>e</a:t>
            </a:r>
            <a:r>
              <a:rPr sz="4500" b="1" spc="-195" dirty="0">
                <a:solidFill>
                  <a:srgbClr val="04182D"/>
                </a:solidFill>
                <a:latin typeface="Tahoma"/>
                <a:cs typeface="Tahoma"/>
              </a:rPr>
              <a:t>s</a:t>
            </a:r>
            <a:endParaRPr sz="4500">
              <a:latin typeface="Tahoma"/>
              <a:cs typeface="Tahoma"/>
            </a:endParaRPr>
          </a:p>
        </p:txBody>
      </p:sp>
      <p:pic>
        <p:nvPicPr>
          <p:cNvPr id="3" name="object 3"/>
          <p:cNvPicPr/>
          <p:nvPr/>
        </p:nvPicPr>
        <p:blipFill>
          <a:blip r:embed="rId2" cstate="print"/>
          <a:stretch>
            <a:fillRect/>
          </a:stretch>
        </p:blipFill>
        <p:spPr>
          <a:xfrm>
            <a:off x="511759" y="1351045"/>
            <a:ext cx="102352" cy="102351"/>
          </a:xfrm>
          <a:prstGeom prst="rect">
            <a:avLst/>
          </a:prstGeom>
        </p:spPr>
      </p:pic>
      <p:sp>
        <p:nvSpPr>
          <p:cNvPr id="4" name="object 4"/>
          <p:cNvSpPr txBox="1"/>
          <p:nvPr/>
        </p:nvSpPr>
        <p:spPr>
          <a:xfrm>
            <a:off x="847056" y="1174582"/>
            <a:ext cx="7715884" cy="418465"/>
          </a:xfrm>
          <a:prstGeom prst="rect">
            <a:avLst/>
          </a:prstGeom>
        </p:spPr>
        <p:txBody>
          <a:bodyPr vert="horz" wrap="square" lIns="0" tIns="15875" rIns="0" bIns="0" rtlCol="0">
            <a:spAutoFit/>
          </a:bodyPr>
          <a:lstStyle/>
          <a:p>
            <a:pPr marL="12700">
              <a:lnSpc>
                <a:spcPct val="100000"/>
              </a:lnSpc>
              <a:spcBef>
                <a:spcPts val="125"/>
              </a:spcBef>
            </a:pPr>
            <a:r>
              <a:rPr sz="2550" spc="80" dirty="0">
                <a:solidFill>
                  <a:srgbClr val="04182D"/>
                </a:solidFill>
                <a:latin typeface="Tahoma"/>
                <a:cs typeface="Tahoma"/>
              </a:rPr>
              <a:t>Use</a:t>
            </a:r>
            <a:r>
              <a:rPr sz="2550" spc="-50" dirty="0">
                <a:solidFill>
                  <a:srgbClr val="04182D"/>
                </a:solidFill>
                <a:latin typeface="Tahoma"/>
                <a:cs typeface="Tahoma"/>
              </a:rPr>
              <a:t> </a:t>
            </a:r>
            <a:r>
              <a:rPr sz="2550" b="1" spc="-65" dirty="0">
                <a:solidFill>
                  <a:srgbClr val="04182D"/>
                </a:solidFill>
                <a:latin typeface="Tahoma"/>
                <a:cs typeface="Tahoma"/>
              </a:rPr>
              <a:t>embeddings</a:t>
            </a:r>
            <a:r>
              <a:rPr sz="2550" b="1" dirty="0">
                <a:solidFill>
                  <a:srgbClr val="04182D"/>
                </a:solidFill>
                <a:latin typeface="Tahoma"/>
                <a:cs typeface="Tahoma"/>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95" dirty="0">
                <a:solidFill>
                  <a:srgbClr val="04182D"/>
                </a:solidFill>
                <a:latin typeface="Tahoma"/>
                <a:cs typeface="Tahoma"/>
              </a:rPr>
              <a:t>understand</a:t>
            </a:r>
            <a:r>
              <a:rPr sz="2550" spc="-45" dirty="0">
                <a:solidFill>
                  <a:srgbClr val="04182D"/>
                </a:solidFill>
                <a:latin typeface="Tahoma"/>
                <a:cs typeface="Tahoma"/>
              </a:rPr>
              <a:t> </a:t>
            </a:r>
            <a:r>
              <a:rPr sz="2550" spc="65" dirty="0">
                <a:solidFill>
                  <a:srgbClr val="04182D"/>
                </a:solidFill>
                <a:latin typeface="Tahoma"/>
                <a:cs typeface="Tahoma"/>
              </a:rPr>
              <a:t>intent</a:t>
            </a:r>
            <a:r>
              <a:rPr sz="2550" spc="-50" dirty="0">
                <a:solidFill>
                  <a:srgbClr val="04182D"/>
                </a:solidFill>
                <a:latin typeface="Tahoma"/>
                <a:cs typeface="Tahoma"/>
              </a:rPr>
              <a:t> </a:t>
            </a:r>
            <a:r>
              <a:rPr sz="2550" spc="160" dirty="0">
                <a:solidFill>
                  <a:srgbClr val="04182D"/>
                </a:solidFill>
                <a:latin typeface="Tahoma"/>
                <a:cs typeface="Tahoma"/>
              </a:rPr>
              <a:t>and</a:t>
            </a:r>
            <a:r>
              <a:rPr sz="2550" spc="-50" dirty="0">
                <a:solidFill>
                  <a:srgbClr val="04182D"/>
                </a:solidFill>
                <a:latin typeface="Tahoma"/>
                <a:cs typeface="Tahoma"/>
              </a:rPr>
              <a:t> </a:t>
            </a:r>
            <a:r>
              <a:rPr sz="2550" spc="100" dirty="0">
                <a:solidFill>
                  <a:srgbClr val="04182D"/>
                </a:solidFill>
                <a:latin typeface="Tahoma"/>
                <a:cs typeface="Tahoma"/>
              </a:rPr>
              <a:t>context</a:t>
            </a:r>
            <a:endParaRPr sz="2550">
              <a:latin typeface="Tahoma"/>
              <a:cs typeface="Tahoma"/>
            </a:endParaRPr>
          </a:p>
        </p:txBody>
      </p:sp>
      <p:pic>
        <p:nvPicPr>
          <p:cNvPr id="5" name="object 5"/>
          <p:cNvPicPr/>
          <p:nvPr/>
        </p:nvPicPr>
        <p:blipFill>
          <a:blip r:embed="rId3" cstate="print"/>
          <a:stretch>
            <a:fillRect/>
          </a:stretch>
        </p:blipFill>
        <p:spPr>
          <a:xfrm>
            <a:off x="1558502" y="2152119"/>
            <a:ext cx="6529883" cy="445845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8750" y="3000994"/>
            <a:ext cx="10363200" cy="2761012"/>
          </a:xfrm>
          <a:prstGeom prst="rect">
            <a:avLst/>
          </a:prstGeom>
        </p:spPr>
        <p:txBody>
          <a:bodyPr vert="horz" wrap="square" lIns="0" tIns="143510" rIns="0" bIns="0" rtlCol="0">
            <a:spAutoFit/>
          </a:bodyPr>
          <a:lstStyle/>
          <a:p>
            <a:pPr marL="1960245" marR="1890395" algn="ctr">
              <a:lnSpc>
                <a:spcPts val="6770"/>
              </a:lnSpc>
              <a:spcBef>
                <a:spcPts val="1130"/>
              </a:spcBef>
            </a:pPr>
            <a:r>
              <a:rPr sz="6450" spc="425" dirty="0"/>
              <a:t>C</a:t>
            </a:r>
            <a:r>
              <a:rPr sz="6450" spc="-509" dirty="0"/>
              <a:t>r</a:t>
            </a:r>
            <a:r>
              <a:rPr sz="6450" spc="-285" dirty="0"/>
              <a:t>e</a:t>
            </a:r>
            <a:r>
              <a:rPr sz="6450" spc="-75" dirty="0"/>
              <a:t>a</a:t>
            </a:r>
            <a:r>
              <a:rPr sz="6450" spc="-370" dirty="0"/>
              <a:t>t</a:t>
            </a:r>
            <a:r>
              <a:rPr sz="6450" spc="-420" dirty="0"/>
              <a:t>i</a:t>
            </a:r>
            <a:r>
              <a:rPr sz="6450" spc="-575" dirty="0"/>
              <a:t>n</a:t>
            </a:r>
            <a:r>
              <a:rPr sz="6450" spc="-20" dirty="0"/>
              <a:t>g</a:t>
            </a:r>
            <a:r>
              <a:rPr sz="6450" spc="-330" dirty="0"/>
              <a:t> </a:t>
            </a:r>
            <a:r>
              <a:rPr sz="6450" spc="-480" dirty="0"/>
              <a:t>v</a:t>
            </a:r>
            <a:r>
              <a:rPr sz="6450" spc="-285" dirty="0"/>
              <a:t>e</a:t>
            </a:r>
            <a:r>
              <a:rPr sz="6450" spc="35" dirty="0"/>
              <a:t>c</a:t>
            </a:r>
            <a:r>
              <a:rPr sz="6450" spc="-465" dirty="0"/>
              <a:t>t</a:t>
            </a:r>
            <a:r>
              <a:rPr sz="6450" spc="-395" dirty="0"/>
              <a:t>o</a:t>
            </a:r>
            <a:r>
              <a:rPr sz="6450" spc="-185" dirty="0"/>
              <a:t>r  </a:t>
            </a:r>
            <a:r>
              <a:rPr sz="6450" spc="-320" dirty="0"/>
              <a:t>d</a:t>
            </a:r>
            <a:r>
              <a:rPr sz="6450" spc="-75" dirty="0"/>
              <a:t>a</a:t>
            </a:r>
            <a:r>
              <a:rPr sz="6450" spc="-465" dirty="0"/>
              <a:t>t</a:t>
            </a:r>
            <a:r>
              <a:rPr sz="6450" spc="-75" dirty="0"/>
              <a:t>a</a:t>
            </a:r>
            <a:r>
              <a:rPr sz="6450" spc="-270" dirty="0"/>
              <a:t>b</a:t>
            </a:r>
            <a:r>
              <a:rPr sz="6450" spc="-75" dirty="0"/>
              <a:t>a</a:t>
            </a:r>
            <a:r>
              <a:rPr sz="6450" spc="-455" dirty="0"/>
              <a:t>s</a:t>
            </a:r>
            <a:r>
              <a:rPr sz="6450" spc="-285" dirty="0"/>
              <a:t>e</a:t>
            </a:r>
            <a:r>
              <a:rPr sz="6450" spc="-290" dirty="0"/>
              <a:t>s</a:t>
            </a:r>
            <a:r>
              <a:rPr sz="6450" spc="-330" dirty="0"/>
              <a:t> </a:t>
            </a:r>
            <a:r>
              <a:rPr sz="6450" spc="-785" dirty="0"/>
              <a:t>w</a:t>
            </a:r>
            <a:r>
              <a:rPr sz="6450" spc="-455" dirty="0"/>
              <a:t>i</a:t>
            </a:r>
            <a:r>
              <a:rPr sz="6450" spc="-415" dirty="0"/>
              <a:t>t</a:t>
            </a:r>
            <a:r>
              <a:rPr sz="6450" spc="-215" dirty="0"/>
              <a:t>h </a:t>
            </a:r>
            <a:r>
              <a:rPr sz="6450" spc="-254" dirty="0" err="1"/>
              <a:t>ChromaDB</a:t>
            </a:r>
            <a:endParaRPr sz="2250" dirty="0"/>
          </a:p>
        </p:txBody>
      </p:sp>
      <p:grpSp>
        <p:nvGrpSpPr>
          <p:cNvPr id="3" name="object 3"/>
          <p:cNvGrpSpPr/>
          <p:nvPr/>
        </p:nvGrpSpPr>
        <p:grpSpPr>
          <a:xfrm>
            <a:off x="9226550" y="6972300"/>
            <a:ext cx="938530" cy="980440"/>
            <a:chOff x="7309598" y="5404177"/>
            <a:chExt cx="938530" cy="980440"/>
          </a:xfrm>
        </p:grpSpPr>
        <p:sp>
          <p:nvSpPr>
            <p:cNvPr id="4" name="object 4"/>
            <p:cNvSpPr/>
            <p:nvPr/>
          </p:nvSpPr>
          <p:spPr>
            <a:xfrm>
              <a:off x="7309598" y="5404177"/>
              <a:ext cx="938530" cy="980440"/>
            </a:xfrm>
            <a:custGeom>
              <a:avLst/>
              <a:gdLst/>
              <a:ahLst/>
              <a:cxnLst/>
              <a:rect l="l" t="t" r="r" b="b"/>
              <a:pathLst>
                <a:path w="938529" h="980439">
                  <a:moveTo>
                    <a:pt x="480670" y="980023"/>
                  </a:moveTo>
                  <a:lnTo>
                    <a:pt x="457629" y="980023"/>
                  </a:lnTo>
                  <a:lnTo>
                    <a:pt x="434630" y="978893"/>
                  </a:lnTo>
                  <a:lnTo>
                    <a:pt x="388922" y="973256"/>
                  </a:lnTo>
                  <a:lnTo>
                    <a:pt x="343987" y="963166"/>
                  </a:lnTo>
                  <a:lnTo>
                    <a:pt x="300257" y="948720"/>
                  </a:lnTo>
                  <a:lnTo>
                    <a:pt x="258154" y="930057"/>
                  </a:lnTo>
                  <a:lnTo>
                    <a:pt x="218083" y="907357"/>
                  </a:lnTo>
                  <a:lnTo>
                    <a:pt x="180429" y="880839"/>
                  </a:lnTo>
                  <a:lnTo>
                    <a:pt x="145557" y="850758"/>
                  </a:lnTo>
                  <a:lnTo>
                    <a:pt x="113800" y="817404"/>
                  </a:lnTo>
                  <a:lnTo>
                    <a:pt x="85466" y="781098"/>
                  </a:lnTo>
                  <a:lnTo>
                    <a:pt x="60827" y="742189"/>
                  </a:lnTo>
                  <a:lnTo>
                    <a:pt x="40120" y="701053"/>
                  </a:lnTo>
                  <a:lnTo>
                    <a:pt x="23545" y="658085"/>
                  </a:lnTo>
                  <a:lnTo>
                    <a:pt x="11262" y="613699"/>
                  </a:lnTo>
                  <a:lnTo>
                    <a:pt x="3388" y="568323"/>
                  </a:lnTo>
                  <a:lnTo>
                    <a:pt x="0" y="522394"/>
                  </a:lnTo>
                  <a:lnTo>
                    <a:pt x="0" y="457770"/>
                  </a:lnTo>
                  <a:lnTo>
                    <a:pt x="3388" y="411841"/>
                  </a:lnTo>
                  <a:lnTo>
                    <a:pt x="11262" y="366465"/>
                  </a:lnTo>
                  <a:lnTo>
                    <a:pt x="23545" y="322079"/>
                  </a:lnTo>
                  <a:lnTo>
                    <a:pt x="40120" y="279111"/>
                  </a:lnTo>
                  <a:lnTo>
                    <a:pt x="60827" y="237975"/>
                  </a:lnTo>
                  <a:lnTo>
                    <a:pt x="85466" y="199066"/>
                  </a:lnTo>
                  <a:lnTo>
                    <a:pt x="113800" y="162760"/>
                  </a:lnTo>
                  <a:lnTo>
                    <a:pt x="145557" y="129405"/>
                  </a:lnTo>
                  <a:lnTo>
                    <a:pt x="180429" y="99324"/>
                  </a:lnTo>
                  <a:lnTo>
                    <a:pt x="218083" y="72806"/>
                  </a:lnTo>
                  <a:lnTo>
                    <a:pt x="258154" y="50107"/>
                  </a:lnTo>
                  <a:lnTo>
                    <a:pt x="300257" y="31444"/>
                  </a:lnTo>
                  <a:lnTo>
                    <a:pt x="343987" y="16998"/>
                  </a:lnTo>
                  <a:lnTo>
                    <a:pt x="388922" y="6908"/>
                  </a:lnTo>
                  <a:lnTo>
                    <a:pt x="434630" y="1271"/>
                  </a:lnTo>
                  <a:lnTo>
                    <a:pt x="469150" y="0"/>
                  </a:lnTo>
                  <a:lnTo>
                    <a:pt x="492177" y="564"/>
                  </a:lnTo>
                  <a:lnTo>
                    <a:pt x="538009" y="5079"/>
                  </a:lnTo>
                  <a:lnTo>
                    <a:pt x="583178" y="14063"/>
                  </a:lnTo>
                  <a:lnTo>
                    <a:pt x="627249" y="27432"/>
                  </a:lnTo>
                  <a:lnTo>
                    <a:pt x="669798" y="45056"/>
                  </a:lnTo>
                  <a:lnTo>
                    <a:pt x="710414" y="66766"/>
                  </a:lnTo>
                  <a:lnTo>
                    <a:pt x="748706" y="92352"/>
                  </a:lnTo>
                  <a:lnTo>
                    <a:pt x="784307" y="121569"/>
                  </a:lnTo>
                  <a:lnTo>
                    <a:pt x="816872" y="154134"/>
                  </a:lnTo>
                  <a:lnTo>
                    <a:pt x="846088" y="189734"/>
                  </a:lnTo>
                  <a:lnTo>
                    <a:pt x="871675" y="228027"/>
                  </a:lnTo>
                  <a:lnTo>
                    <a:pt x="893384" y="268643"/>
                  </a:lnTo>
                  <a:lnTo>
                    <a:pt x="911008" y="311191"/>
                  </a:lnTo>
                  <a:lnTo>
                    <a:pt x="924377" y="355262"/>
                  </a:lnTo>
                  <a:lnTo>
                    <a:pt x="933362" y="400431"/>
                  </a:lnTo>
                  <a:lnTo>
                    <a:pt x="937876" y="446264"/>
                  </a:lnTo>
                  <a:lnTo>
                    <a:pt x="938441" y="469291"/>
                  </a:lnTo>
                  <a:lnTo>
                    <a:pt x="938300" y="522394"/>
                  </a:lnTo>
                  <a:lnTo>
                    <a:pt x="934911" y="568323"/>
                  </a:lnTo>
                  <a:lnTo>
                    <a:pt x="927038" y="613699"/>
                  </a:lnTo>
                  <a:lnTo>
                    <a:pt x="914754" y="658084"/>
                  </a:lnTo>
                  <a:lnTo>
                    <a:pt x="898179" y="701052"/>
                  </a:lnTo>
                  <a:lnTo>
                    <a:pt x="877472" y="742189"/>
                  </a:lnTo>
                  <a:lnTo>
                    <a:pt x="852833" y="781098"/>
                  </a:lnTo>
                  <a:lnTo>
                    <a:pt x="824499" y="817404"/>
                  </a:lnTo>
                  <a:lnTo>
                    <a:pt x="792743" y="850758"/>
                  </a:lnTo>
                  <a:lnTo>
                    <a:pt x="757870" y="880839"/>
                  </a:lnTo>
                  <a:lnTo>
                    <a:pt x="720217" y="907357"/>
                  </a:lnTo>
                  <a:lnTo>
                    <a:pt x="680145" y="930057"/>
                  </a:lnTo>
                  <a:lnTo>
                    <a:pt x="638042" y="948720"/>
                  </a:lnTo>
                  <a:lnTo>
                    <a:pt x="594312" y="963166"/>
                  </a:lnTo>
                  <a:lnTo>
                    <a:pt x="549377" y="973256"/>
                  </a:lnTo>
                  <a:lnTo>
                    <a:pt x="503669" y="978893"/>
                  </a:lnTo>
                  <a:lnTo>
                    <a:pt x="480670" y="980023"/>
                  </a:lnTo>
                  <a:close/>
                </a:path>
              </a:pathLst>
            </a:custGeom>
            <a:solidFill>
              <a:srgbClr val="04182D"/>
            </a:solidFill>
          </p:spPr>
          <p:txBody>
            <a:bodyPr wrap="square" lIns="0" tIns="0" rIns="0" bIns="0" rtlCol="0"/>
            <a:lstStyle/>
            <a:p>
              <a:endParaRPr/>
            </a:p>
          </p:txBody>
        </p:sp>
        <p:sp>
          <p:nvSpPr>
            <p:cNvPr id="5" name="object 5"/>
            <p:cNvSpPr/>
            <p:nvPr/>
          </p:nvSpPr>
          <p:spPr>
            <a:xfrm>
              <a:off x="7515511" y="5624160"/>
              <a:ext cx="527050" cy="528320"/>
            </a:xfrm>
            <a:custGeom>
              <a:avLst/>
              <a:gdLst/>
              <a:ahLst/>
              <a:cxnLst/>
              <a:rect l="l" t="t" r="r" b="b"/>
              <a:pathLst>
                <a:path w="527050" h="528320">
                  <a:moveTo>
                    <a:pt x="148012" y="485874"/>
                  </a:moveTo>
                  <a:lnTo>
                    <a:pt x="107590" y="475098"/>
                  </a:lnTo>
                  <a:lnTo>
                    <a:pt x="72451" y="452636"/>
                  </a:lnTo>
                  <a:lnTo>
                    <a:pt x="45491" y="419763"/>
                  </a:lnTo>
                  <a:lnTo>
                    <a:pt x="27968" y="367040"/>
                  </a:lnTo>
                  <a:lnTo>
                    <a:pt x="28005" y="339293"/>
                  </a:lnTo>
                  <a:lnTo>
                    <a:pt x="34042" y="311879"/>
                  </a:lnTo>
                  <a:lnTo>
                    <a:pt x="10749" y="276441"/>
                  </a:lnTo>
                  <a:lnTo>
                    <a:pt x="0" y="236569"/>
                  </a:lnTo>
                  <a:lnTo>
                    <a:pt x="2123" y="195364"/>
                  </a:lnTo>
                  <a:lnTo>
                    <a:pt x="17450" y="155929"/>
                  </a:lnTo>
                  <a:lnTo>
                    <a:pt x="34097" y="133141"/>
                  </a:lnTo>
                  <a:lnTo>
                    <a:pt x="55017" y="114541"/>
                  </a:lnTo>
                  <a:lnTo>
                    <a:pt x="79430" y="100688"/>
                  </a:lnTo>
                  <a:lnTo>
                    <a:pt x="106555" y="92139"/>
                  </a:lnTo>
                  <a:lnTo>
                    <a:pt x="126006" y="54510"/>
                  </a:lnTo>
                  <a:lnTo>
                    <a:pt x="155636" y="25386"/>
                  </a:lnTo>
                  <a:lnTo>
                    <a:pt x="192881" y="6603"/>
                  </a:lnTo>
                  <a:lnTo>
                    <a:pt x="235176" y="0"/>
                  </a:lnTo>
                  <a:lnTo>
                    <a:pt x="263511" y="2832"/>
                  </a:lnTo>
                  <a:lnTo>
                    <a:pt x="290302" y="11411"/>
                  </a:lnTo>
                  <a:lnTo>
                    <a:pt x="314711" y="25386"/>
                  </a:lnTo>
                  <a:lnTo>
                    <a:pt x="325734" y="35282"/>
                  </a:lnTo>
                  <a:lnTo>
                    <a:pt x="247980" y="35282"/>
                  </a:lnTo>
                  <a:lnTo>
                    <a:pt x="219943" y="35616"/>
                  </a:lnTo>
                  <a:lnTo>
                    <a:pt x="168715" y="59312"/>
                  </a:lnTo>
                  <a:lnTo>
                    <a:pt x="138948" y="105549"/>
                  </a:lnTo>
                  <a:lnTo>
                    <a:pt x="135426" y="129830"/>
                  </a:lnTo>
                  <a:lnTo>
                    <a:pt x="100063" y="129830"/>
                  </a:lnTo>
                  <a:lnTo>
                    <a:pt x="84260" y="137149"/>
                  </a:lnTo>
                  <a:lnTo>
                    <a:pt x="70090" y="146987"/>
                  </a:lnTo>
                  <a:lnTo>
                    <a:pt x="57858" y="159093"/>
                  </a:lnTo>
                  <a:lnTo>
                    <a:pt x="47866" y="173213"/>
                  </a:lnTo>
                  <a:lnTo>
                    <a:pt x="35102" y="210444"/>
                  </a:lnTo>
                  <a:lnTo>
                    <a:pt x="37781" y="248267"/>
                  </a:lnTo>
                  <a:lnTo>
                    <a:pt x="54629" y="282346"/>
                  </a:lnTo>
                  <a:lnTo>
                    <a:pt x="84470" y="308344"/>
                  </a:lnTo>
                  <a:lnTo>
                    <a:pt x="133838" y="336462"/>
                  </a:lnTo>
                  <a:lnTo>
                    <a:pt x="63806" y="336462"/>
                  </a:lnTo>
                  <a:lnTo>
                    <a:pt x="62336" y="353623"/>
                  </a:lnTo>
                  <a:lnTo>
                    <a:pt x="63890" y="370648"/>
                  </a:lnTo>
                  <a:lnTo>
                    <a:pt x="68398" y="387153"/>
                  </a:lnTo>
                  <a:lnTo>
                    <a:pt x="75790" y="402754"/>
                  </a:lnTo>
                  <a:lnTo>
                    <a:pt x="102148" y="432060"/>
                  </a:lnTo>
                  <a:lnTo>
                    <a:pt x="136691" y="448673"/>
                  </a:lnTo>
                  <a:lnTo>
                    <a:pt x="175027" y="451319"/>
                  </a:lnTo>
                  <a:lnTo>
                    <a:pt x="260977" y="451319"/>
                  </a:lnTo>
                  <a:lnTo>
                    <a:pt x="230290" y="468794"/>
                  </a:lnTo>
                  <a:lnTo>
                    <a:pt x="229405" y="469367"/>
                  </a:lnTo>
                  <a:lnTo>
                    <a:pt x="227868" y="470125"/>
                  </a:lnTo>
                  <a:lnTo>
                    <a:pt x="227078" y="470561"/>
                  </a:lnTo>
                  <a:lnTo>
                    <a:pt x="241400" y="480415"/>
                  </a:lnTo>
                  <a:lnTo>
                    <a:pt x="248553" y="483691"/>
                  </a:lnTo>
                  <a:lnTo>
                    <a:pt x="190821" y="483691"/>
                  </a:lnTo>
                  <a:lnTo>
                    <a:pt x="148012" y="485874"/>
                  </a:lnTo>
                  <a:close/>
                </a:path>
                <a:path w="527050" h="528320">
                  <a:moveTo>
                    <a:pt x="205255" y="283026"/>
                  </a:moveTo>
                  <a:lnTo>
                    <a:pt x="180815" y="283026"/>
                  </a:lnTo>
                  <a:lnTo>
                    <a:pt x="180782" y="128615"/>
                  </a:lnTo>
                  <a:lnTo>
                    <a:pt x="184127" y="122902"/>
                  </a:lnTo>
                  <a:lnTo>
                    <a:pt x="297147" y="58580"/>
                  </a:lnTo>
                  <a:lnTo>
                    <a:pt x="299359" y="57386"/>
                  </a:lnTo>
                  <a:lnTo>
                    <a:pt x="275018" y="42610"/>
                  </a:lnTo>
                  <a:lnTo>
                    <a:pt x="247980" y="35282"/>
                  </a:lnTo>
                  <a:lnTo>
                    <a:pt x="325734" y="35282"/>
                  </a:lnTo>
                  <a:lnTo>
                    <a:pt x="335732" y="44257"/>
                  </a:lnTo>
                  <a:lnTo>
                    <a:pt x="386672" y="44257"/>
                  </a:lnTo>
                  <a:lnTo>
                    <a:pt x="418869" y="52829"/>
                  </a:lnTo>
                  <a:lnTo>
                    <a:pt x="453983" y="75241"/>
                  </a:lnTo>
                  <a:lnTo>
                    <a:pt x="454591" y="75981"/>
                  </a:lnTo>
                  <a:lnTo>
                    <a:pt x="368154" y="75981"/>
                  </a:lnTo>
                  <a:lnTo>
                    <a:pt x="340263" y="78655"/>
                  </a:lnTo>
                  <a:lnTo>
                    <a:pt x="313740" y="89109"/>
                  </a:lnTo>
                  <a:lnTo>
                    <a:pt x="206017" y="150443"/>
                  </a:lnTo>
                  <a:lnTo>
                    <a:pt x="205589" y="150773"/>
                  </a:lnTo>
                  <a:lnTo>
                    <a:pt x="205347" y="151284"/>
                  </a:lnTo>
                  <a:lnTo>
                    <a:pt x="205364" y="203077"/>
                  </a:lnTo>
                  <a:lnTo>
                    <a:pt x="254271" y="203077"/>
                  </a:lnTo>
                  <a:lnTo>
                    <a:pt x="205272" y="230989"/>
                  </a:lnTo>
                  <a:lnTo>
                    <a:pt x="205255" y="283026"/>
                  </a:lnTo>
                  <a:close/>
                </a:path>
                <a:path w="527050" h="528320">
                  <a:moveTo>
                    <a:pt x="386672" y="44257"/>
                  </a:moveTo>
                  <a:lnTo>
                    <a:pt x="335732" y="44257"/>
                  </a:lnTo>
                  <a:lnTo>
                    <a:pt x="378489" y="42078"/>
                  </a:lnTo>
                  <a:lnTo>
                    <a:pt x="386672" y="44257"/>
                  </a:lnTo>
                  <a:close/>
                </a:path>
                <a:path w="527050" h="528320">
                  <a:moveTo>
                    <a:pt x="497796" y="191599"/>
                  </a:moveTo>
                  <a:lnTo>
                    <a:pt x="462677" y="191599"/>
                  </a:lnTo>
                  <a:lnTo>
                    <a:pt x="463467" y="163437"/>
                  </a:lnTo>
                  <a:lnTo>
                    <a:pt x="456383" y="136695"/>
                  </a:lnTo>
                  <a:lnTo>
                    <a:pt x="442081" y="112926"/>
                  </a:lnTo>
                  <a:lnTo>
                    <a:pt x="421219" y="93683"/>
                  </a:lnTo>
                  <a:lnTo>
                    <a:pt x="395707" y="81014"/>
                  </a:lnTo>
                  <a:lnTo>
                    <a:pt x="368154" y="75981"/>
                  </a:lnTo>
                  <a:lnTo>
                    <a:pt x="454591" y="75981"/>
                  </a:lnTo>
                  <a:lnTo>
                    <a:pt x="480945" y="108047"/>
                  </a:lnTo>
                  <a:lnTo>
                    <a:pt x="492632" y="133658"/>
                  </a:lnTo>
                  <a:lnTo>
                    <a:pt x="498503" y="160825"/>
                  </a:lnTo>
                  <a:lnTo>
                    <a:pt x="498458" y="188603"/>
                  </a:lnTo>
                  <a:lnTo>
                    <a:pt x="497796" y="191599"/>
                  </a:lnTo>
                  <a:close/>
                </a:path>
                <a:path w="527050" h="528320">
                  <a:moveTo>
                    <a:pt x="254271" y="203077"/>
                  </a:moveTo>
                  <a:lnTo>
                    <a:pt x="205364" y="203077"/>
                  </a:lnTo>
                  <a:lnTo>
                    <a:pt x="284459" y="158039"/>
                  </a:lnTo>
                  <a:lnTo>
                    <a:pt x="340856" y="125881"/>
                  </a:lnTo>
                  <a:lnTo>
                    <a:pt x="347548" y="125881"/>
                  </a:lnTo>
                  <a:lnTo>
                    <a:pt x="403941" y="158039"/>
                  </a:lnTo>
                  <a:lnTo>
                    <a:pt x="333793" y="158039"/>
                  </a:lnTo>
                  <a:lnTo>
                    <a:pt x="333226" y="158092"/>
                  </a:lnTo>
                  <a:lnTo>
                    <a:pt x="332777" y="158385"/>
                  </a:lnTo>
                  <a:lnTo>
                    <a:pt x="287792" y="184047"/>
                  </a:lnTo>
                  <a:lnTo>
                    <a:pt x="312255" y="197980"/>
                  </a:lnTo>
                  <a:lnTo>
                    <a:pt x="263218" y="197980"/>
                  </a:lnTo>
                  <a:lnTo>
                    <a:pt x="254271" y="203077"/>
                  </a:lnTo>
                  <a:close/>
                </a:path>
                <a:path w="527050" h="528320">
                  <a:moveTo>
                    <a:pt x="242136" y="369911"/>
                  </a:moveTo>
                  <a:lnTo>
                    <a:pt x="192689" y="369911"/>
                  </a:lnTo>
                  <a:lnTo>
                    <a:pt x="193260" y="369860"/>
                  </a:lnTo>
                  <a:lnTo>
                    <a:pt x="193707" y="369562"/>
                  </a:lnTo>
                  <a:lnTo>
                    <a:pt x="238900" y="343832"/>
                  </a:lnTo>
                  <a:lnTo>
                    <a:pt x="103376" y="266677"/>
                  </a:lnTo>
                  <a:lnTo>
                    <a:pt x="100180" y="261222"/>
                  </a:lnTo>
                  <a:lnTo>
                    <a:pt x="100063" y="129830"/>
                  </a:lnTo>
                  <a:lnTo>
                    <a:pt x="135426" y="129830"/>
                  </a:lnTo>
                  <a:lnTo>
                    <a:pt x="134946" y="133141"/>
                  </a:lnTo>
                  <a:lnTo>
                    <a:pt x="134972" y="256671"/>
                  </a:lnTo>
                  <a:lnTo>
                    <a:pt x="135292" y="257130"/>
                  </a:lnTo>
                  <a:lnTo>
                    <a:pt x="180815" y="283026"/>
                  </a:lnTo>
                  <a:lnTo>
                    <a:pt x="205255" y="283026"/>
                  </a:lnTo>
                  <a:lnTo>
                    <a:pt x="205250" y="296958"/>
                  </a:lnTo>
                  <a:lnTo>
                    <a:pt x="263196" y="329967"/>
                  </a:lnTo>
                  <a:lnTo>
                    <a:pt x="312164" y="329967"/>
                  </a:lnTo>
                  <a:lnTo>
                    <a:pt x="242136" y="369911"/>
                  </a:lnTo>
                  <a:close/>
                </a:path>
                <a:path w="527050" h="528320">
                  <a:moveTo>
                    <a:pt x="488622" y="398095"/>
                  </a:moveTo>
                  <a:lnTo>
                    <a:pt x="426513" y="398095"/>
                  </a:lnTo>
                  <a:lnTo>
                    <a:pt x="451642" y="384688"/>
                  </a:lnTo>
                  <a:lnTo>
                    <a:pt x="471583" y="365262"/>
                  </a:lnTo>
                  <a:lnTo>
                    <a:pt x="485304" y="341155"/>
                  </a:lnTo>
                  <a:lnTo>
                    <a:pt x="491767" y="313708"/>
                  </a:lnTo>
                  <a:lnTo>
                    <a:pt x="490130" y="285575"/>
                  </a:lnTo>
                  <a:lnTo>
                    <a:pt x="464463" y="237029"/>
                  </a:lnTo>
                  <a:lnTo>
                    <a:pt x="334289" y="158247"/>
                  </a:lnTo>
                  <a:lnTo>
                    <a:pt x="333793" y="158039"/>
                  </a:lnTo>
                  <a:lnTo>
                    <a:pt x="403941" y="158039"/>
                  </a:lnTo>
                  <a:lnTo>
                    <a:pt x="460536" y="190268"/>
                  </a:lnTo>
                  <a:lnTo>
                    <a:pt x="462678" y="191549"/>
                  </a:lnTo>
                  <a:lnTo>
                    <a:pt x="497796" y="191599"/>
                  </a:lnTo>
                  <a:lnTo>
                    <a:pt x="492395" y="216045"/>
                  </a:lnTo>
                  <a:lnTo>
                    <a:pt x="515720" y="251482"/>
                  </a:lnTo>
                  <a:lnTo>
                    <a:pt x="526477" y="291366"/>
                  </a:lnTo>
                  <a:lnTo>
                    <a:pt x="524335" y="332582"/>
                  </a:lnTo>
                  <a:lnTo>
                    <a:pt x="508964" y="372019"/>
                  </a:lnTo>
                  <a:lnTo>
                    <a:pt x="492322" y="394805"/>
                  </a:lnTo>
                  <a:lnTo>
                    <a:pt x="488622" y="398095"/>
                  </a:lnTo>
                  <a:close/>
                </a:path>
                <a:path w="527050" h="528320">
                  <a:moveTo>
                    <a:pt x="312164" y="329967"/>
                  </a:moveTo>
                  <a:lnTo>
                    <a:pt x="263196" y="329967"/>
                  </a:lnTo>
                  <a:lnTo>
                    <a:pt x="321140" y="296958"/>
                  </a:lnTo>
                  <a:lnTo>
                    <a:pt x="321140" y="230989"/>
                  </a:lnTo>
                  <a:lnTo>
                    <a:pt x="263218" y="197980"/>
                  </a:lnTo>
                  <a:lnTo>
                    <a:pt x="312255" y="197980"/>
                  </a:lnTo>
                  <a:lnTo>
                    <a:pt x="394666" y="244921"/>
                  </a:lnTo>
                  <a:lnTo>
                    <a:pt x="345622" y="244921"/>
                  </a:lnTo>
                  <a:lnTo>
                    <a:pt x="345622" y="324847"/>
                  </a:lnTo>
                  <a:lnTo>
                    <a:pt x="321140" y="324847"/>
                  </a:lnTo>
                  <a:lnTo>
                    <a:pt x="312164" y="329967"/>
                  </a:lnTo>
                  <a:close/>
                </a:path>
                <a:path w="527050" h="528320">
                  <a:moveTo>
                    <a:pt x="380003" y="493515"/>
                  </a:moveTo>
                  <a:lnTo>
                    <a:pt x="291261" y="493515"/>
                  </a:lnTo>
                  <a:lnTo>
                    <a:pt x="330301" y="485700"/>
                  </a:lnTo>
                  <a:lnTo>
                    <a:pt x="362174" y="464471"/>
                  </a:lnTo>
                  <a:lnTo>
                    <a:pt x="383659" y="433008"/>
                  </a:lnTo>
                  <a:lnTo>
                    <a:pt x="391472" y="394805"/>
                  </a:lnTo>
                  <a:lnTo>
                    <a:pt x="391482" y="271263"/>
                  </a:lnTo>
                  <a:lnTo>
                    <a:pt x="391147" y="270792"/>
                  </a:lnTo>
                  <a:lnTo>
                    <a:pt x="390652" y="270562"/>
                  </a:lnTo>
                  <a:lnTo>
                    <a:pt x="345622" y="244921"/>
                  </a:lnTo>
                  <a:lnTo>
                    <a:pt x="394666" y="244921"/>
                  </a:lnTo>
                  <a:lnTo>
                    <a:pt x="417880" y="258143"/>
                  </a:lnTo>
                  <a:lnTo>
                    <a:pt x="423255" y="261222"/>
                  </a:lnTo>
                  <a:lnTo>
                    <a:pt x="426585" y="266965"/>
                  </a:lnTo>
                  <a:lnTo>
                    <a:pt x="426513" y="398095"/>
                  </a:lnTo>
                  <a:lnTo>
                    <a:pt x="488622" y="398095"/>
                  </a:lnTo>
                  <a:lnTo>
                    <a:pt x="471407" y="413404"/>
                  </a:lnTo>
                  <a:lnTo>
                    <a:pt x="447000" y="427258"/>
                  </a:lnTo>
                  <a:lnTo>
                    <a:pt x="419880" y="435808"/>
                  </a:lnTo>
                  <a:lnTo>
                    <a:pt x="400429" y="473438"/>
                  </a:lnTo>
                  <a:lnTo>
                    <a:pt x="380003" y="493515"/>
                  </a:lnTo>
                  <a:close/>
                </a:path>
                <a:path w="527050" h="528320">
                  <a:moveTo>
                    <a:pt x="260977" y="451319"/>
                  </a:moveTo>
                  <a:lnTo>
                    <a:pt x="175027" y="451319"/>
                  </a:lnTo>
                  <a:lnTo>
                    <a:pt x="212766" y="438838"/>
                  </a:lnTo>
                  <a:lnTo>
                    <a:pt x="320512" y="377505"/>
                  </a:lnTo>
                  <a:lnTo>
                    <a:pt x="320952" y="377185"/>
                  </a:lnTo>
                  <a:lnTo>
                    <a:pt x="321190" y="376663"/>
                  </a:lnTo>
                  <a:lnTo>
                    <a:pt x="321140" y="324847"/>
                  </a:lnTo>
                  <a:lnTo>
                    <a:pt x="345622" y="324847"/>
                  </a:lnTo>
                  <a:lnTo>
                    <a:pt x="345663" y="399336"/>
                  </a:lnTo>
                  <a:lnTo>
                    <a:pt x="342317" y="405052"/>
                  </a:lnTo>
                  <a:lnTo>
                    <a:pt x="260977" y="451319"/>
                  </a:lnTo>
                  <a:close/>
                </a:path>
                <a:path w="527050" h="528320">
                  <a:moveTo>
                    <a:pt x="185673" y="402157"/>
                  </a:moveTo>
                  <a:lnTo>
                    <a:pt x="178981" y="402157"/>
                  </a:lnTo>
                  <a:lnTo>
                    <a:pt x="122344" y="369860"/>
                  </a:lnTo>
                  <a:lnTo>
                    <a:pt x="65994" y="337771"/>
                  </a:lnTo>
                  <a:lnTo>
                    <a:pt x="63806" y="336462"/>
                  </a:lnTo>
                  <a:lnTo>
                    <a:pt x="133838" y="336462"/>
                  </a:lnTo>
                  <a:lnTo>
                    <a:pt x="192193" y="369700"/>
                  </a:lnTo>
                  <a:lnTo>
                    <a:pt x="192689" y="369911"/>
                  </a:lnTo>
                  <a:lnTo>
                    <a:pt x="242136" y="369911"/>
                  </a:lnTo>
                  <a:lnTo>
                    <a:pt x="185673" y="402157"/>
                  </a:lnTo>
                  <a:close/>
                </a:path>
                <a:path w="527050" h="528320">
                  <a:moveTo>
                    <a:pt x="75893" y="402754"/>
                  </a:moveTo>
                  <a:close/>
                </a:path>
                <a:path w="527050" h="528320">
                  <a:moveTo>
                    <a:pt x="291261" y="527948"/>
                  </a:moveTo>
                  <a:lnTo>
                    <a:pt x="262958" y="525093"/>
                  </a:lnTo>
                  <a:lnTo>
                    <a:pt x="236199" y="516508"/>
                  </a:lnTo>
                  <a:lnTo>
                    <a:pt x="211842" y="502562"/>
                  </a:lnTo>
                  <a:lnTo>
                    <a:pt x="190821" y="483691"/>
                  </a:lnTo>
                  <a:lnTo>
                    <a:pt x="248553" y="483691"/>
                  </a:lnTo>
                  <a:lnTo>
                    <a:pt x="257120" y="487614"/>
                  </a:lnTo>
                  <a:lnTo>
                    <a:pt x="273865" y="492025"/>
                  </a:lnTo>
                  <a:lnTo>
                    <a:pt x="291261" y="493515"/>
                  </a:lnTo>
                  <a:lnTo>
                    <a:pt x="380003" y="493515"/>
                  </a:lnTo>
                  <a:lnTo>
                    <a:pt x="370767" y="502579"/>
                  </a:lnTo>
                  <a:lnTo>
                    <a:pt x="333556" y="521344"/>
                  </a:lnTo>
                  <a:lnTo>
                    <a:pt x="291261" y="527948"/>
                  </a:lnTo>
                  <a:close/>
                </a:path>
              </a:pathLst>
            </a:custGeom>
            <a:solidFill>
              <a:srgbClr val="FFFFFF"/>
            </a:solidFill>
          </p:spPr>
          <p:txBody>
            <a:bodyPr wrap="square" lIns="0" tIns="0" rIns="0" bIns="0" rtlCol="0"/>
            <a:lstStyle/>
            <a:p>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79"/>
            <a:ext cx="5462270" cy="713740"/>
          </a:xfrm>
          <a:prstGeom prst="rect">
            <a:avLst/>
          </a:prstGeom>
        </p:spPr>
        <p:txBody>
          <a:bodyPr vert="horz" wrap="square" lIns="0" tIns="13970" rIns="0" bIns="0" rtlCol="0">
            <a:spAutoFit/>
          </a:bodyPr>
          <a:lstStyle/>
          <a:p>
            <a:pPr marL="12700">
              <a:lnSpc>
                <a:spcPct val="100000"/>
              </a:lnSpc>
              <a:spcBef>
                <a:spcPts val="110"/>
              </a:spcBef>
            </a:pPr>
            <a:r>
              <a:rPr sz="4500" spc="-1019" dirty="0"/>
              <a:t>I</a:t>
            </a:r>
            <a:r>
              <a:rPr sz="4500" spc="-340" dirty="0"/>
              <a:t>n</a:t>
            </a:r>
            <a:r>
              <a:rPr sz="4500" spc="-345" dirty="0"/>
              <a:t>s</a:t>
            </a:r>
            <a:r>
              <a:rPr sz="4500" spc="-290" dirty="0"/>
              <a:t>t</a:t>
            </a:r>
            <a:r>
              <a:rPr sz="4500" spc="-15" dirty="0"/>
              <a:t>a</a:t>
            </a:r>
            <a:r>
              <a:rPr sz="4500" spc="-240" dirty="0"/>
              <a:t>ll</a:t>
            </a:r>
            <a:r>
              <a:rPr sz="4500" spc="-260" dirty="0"/>
              <a:t>i</a:t>
            </a:r>
            <a:r>
              <a:rPr sz="4500" spc="-365" dirty="0"/>
              <a:t>n</a:t>
            </a:r>
            <a:r>
              <a:rPr sz="4500" spc="-5" dirty="0"/>
              <a:t>g</a:t>
            </a:r>
            <a:r>
              <a:rPr sz="4500" spc="-165" dirty="0"/>
              <a:t> </a:t>
            </a:r>
            <a:r>
              <a:rPr sz="4500" spc="340" dirty="0"/>
              <a:t>C</a:t>
            </a:r>
            <a:r>
              <a:rPr sz="4500" spc="-315" dirty="0"/>
              <a:t>hr</a:t>
            </a:r>
            <a:r>
              <a:rPr sz="4500" spc="-240" dirty="0"/>
              <a:t>o</a:t>
            </a:r>
            <a:r>
              <a:rPr sz="4500" spc="-300" dirty="0"/>
              <a:t>m</a:t>
            </a:r>
            <a:r>
              <a:rPr sz="4500" spc="-15" dirty="0"/>
              <a:t>a</a:t>
            </a:r>
            <a:r>
              <a:rPr sz="4500" spc="-110" dirty="0"/>
              <a:t>D</a:t>
            </a:r>
            <a:r>
              <a:rPr sz="4500" spc="-190" dirty="0"/>
              <a:t>B</a:t>
            </a:r>
            <a:endParaRPr sz="4500"/>
          </a:p>
        </p:txBody>
      </p:sp>
      <p:pic>
        <p:nvPicPr>
          <p:cNvPr id="3" name="object 3"/>
          <p:cNvPicPr/>
          <p:nvPr/>
        </p:nvPicPr>
        <p:blipFill>
          <a:blip r:embed="rId2" cstate="print"/>
          <a:stretch>
            <a:fillRect/>
          </a:stretch>
        </p:blipFill>
        <p:spPr>
          <a:xfrm>
            <a:off x="511759" y="1351039"/>
            <a:ext cx="102352" cy="102351"/>
          </a:xfrm>
          <a:prstGeom prst="rect">
            <a:avLst/>
          </a:prstGeom>
        </p:spPr>
      </p:pic>
      <p:pic>
        <p:nvPicPr>
          <p:cNvPr id="4" name="object 4"/>
          <p:cNvPicPr/>
          <p:nvPr/>
        </p:nvPicPr>
        <p:blipFill>
          <a:blip r:embed="rId3" cstate="print"/>
          <a:stretch>
            <a:fillRect/>
          </a:stretch>
        </p:blipFill>
        <p:spPr>
          <a:xfrm>
            <a:off x="511759" y="2006092"/>
            <a:ext cx="102352" cy="102351"/>
          </a:xfrm>
          <a:prstGeom prst="rect">
            <a:avLst/>
          </a:prstGeom>
        </p:spPr>
      </p:pic>
      <p:pic>
        <p:nvPicPr>
          <p:cNvPr id="5" name="object 5"/>
          <p:cNvPicPr/>
          <p:nvPr/>
        </p:nvPicPr>
        <p:blipFill>
          <a:blip r:embed="rId4" cstate="print"/>
          <a:stretch>
            <a:fillRect/>
          </a:stretch>
        </p:blipFill>
        <p:spPr>
          <a:xfrm>
            <a:off x="869991" y="2487146"/>
            <a:ext cx="122822" cy="122822"/>
          </a:xfrm>
          <a:prstGeom prst="rect">
            <a:avLst/>
          </a:prstGeom>
        </p:spPr>
      </p:pic>
      <p:pic>
        <p:nvPicPr>
          <p:cNvPr id="6" name="object 6"/>
          <p:cNvPicPr/>
          <p:nvPr/>
        </p:nvPicPr>
        <p:blipFill>
          <a:blip r:embed="rId5" cstate="print"/>
          <a:stretch>
            <a:fillRect/>
          </a:stretch>
        </p:blipFill>
        <p:spPr>
          <a:xfrm>
            <a:off x="869991" y="3142199"/>
            <a:ext cx="122822" cy="122822"/>
          </a:xfrm>
          <a:prstGeom prst="rect">
            <a:avLst/>
          </a:prstGeom>
        </p:spPr>
      </p:pic>
      <p:sp>
        <p:nvSpPr>
          <p:cNvPr id="7" name="object 7"/>
          <p:cNvSpPr txBox="1"/>
          <p:nvPr/>
        </p:nvSpPr>
        <p:spPr>
          <a:xfrm>
            <a:off x="847056" y="1164496"/>
            <a:ext cx="8074659" cy="2230120"/>
          </a:xfrm>
          <a:prstGeom prst="rect">
            <a:avLst/>
          </a:prstGeom>
        </p:spPr>
        <p:txBody>
          <a:bodyPr vert="horz" wrap="square" lIns="0" tIns="13335" rIns="0" bIns="0" rtlCol="0">
            <a:spAutoFit/>
          </a:bodyPr>
          <a:lstStyle/>
          <a:p>
            <a:pPr marL="12700">
              <a:lnSpc>
                <a:spcPct val="100000"/>
              </a:lnSpc>
              <a:spcBef>
                <a:spcPts val="105"/>
              </a:spcBef>
            </a:pPr>
            <a:r>
              <a:rPr sz="2650" i="1" spc="20" dirty="0">
                <a:solidFill>
                  <a:srgbClr val="04182D"/>
                </a:solidFill>
                <a:latin typeface="Arial"/>
                <a:cs typeface="Arial"/>
              </a:rPr>
              <a:t>ChromaDB</a:t>
            </a:r>
            <a:r>
              <a:rPr sz="2650" i="1" spc="10" dirty="0">
                <a:solidFill>
                  <a:srgbClr val="04182D"/>
                </a:solidFill>
                <a:latin typeface="Arial"/>
                <a:cs typeface="Arial"/>
              </a:rPr>
              <a:t> </a:t>
            </a:r>
            <a:r>
              <a:rPr sz="2550" spc="65" dirty="0">
                <a:solidFill>
                  <a:srgbClr val="04182D"/>
                </a:solidFill>
                <a:latin typeface="Tahoma"/>
                <a:cs typeface="Tahoma"/>
              </a:rPr>
              <a:t>is</a:t>
            </a:r>
            <a:r>
              <a:rPr sz="2550" spc="-50" dirty="0">
                <a:solidFill>
                  <a:srgbClr val="04182D"/>
                </a:solidFill>
                <a:latin typeface="Tahoma"/>
                <a:cs typeface="Tahoma"/>
              </a:rPr>
              <a:t> </a:t>
            </a:r>
            <a:r>
              <a:rPr sz="2550" spc="235" dirty="0">
                <a:solidFill>
                  <a:srgbClr val="04182D"/>
                </a:solidFill>
                <a:latin typeface="Tahoma"/>
                <a:cs typeface="Tahoma"/>
              </a:rPr>
              <a:t>a</a:t>
            </a:r>
            <a:r>
              <a:rPr sz="2550" spc="-50" dirty="0">
                <a:solidFill>
                  <a:srgbClr val="04182D"/>
                </a:solidFill>
                <a:latin typeface="Tahoma"/>
                <a:cs typeface="Tahoma"/>
              </a:rPr>
              <a:t> </a:t>
            </a:r>
            <a:r>
              <a:rPr sz="2550" spc="100" dirty="0">
                <a:solidFill>
                  <a:srgbClr val="04182D"/>
                </a:solidFill>
                <a:latin typeface="Tahoma"/>
                <a:cs typeface="Tahoma"/>
              </a:rPr>
              <a:t>simple</a:t>
            </a:r>
            <a:r>
              <a:rPr sz="2550" spc="-45" dirty="0">
                <a:solidFill>
                  <a:srgbClr val="04182D"/>
                </a:solidFill>
                <a:latin typeface="Tahoma"/>
                <a:cs typeface="Tahoma"/>
              </a:rPr>
              <a:t> </a:t>
            </a:r>
            <a:r>
              <a:rPr sz="2550" spc="145" dirty="0">
                <a:solidFill>
                  <a:srgbClr val="04182D"/>
                </a:solidFill>
                <a:latin typeface="Tahoma"/>
                <a:cs typeface="Tahoma"/>
              </a:rPr>
              <a:t>yet</a:t>
            </a:r>
            <a:r>
              <a:rPr sz="2550" spc="-50" dirty="0">
                <a:solidFill>
                  <a:srgbClr val="04182D"/>
                </a:solidFill>
                <a:latin typeface="Tahoma"/>
                <a:cs typeface="Tahoma"/>
              </a:rPr>
              <a:t> </a:t>
            </a:r>
            <a:r>
              <a:rPr sz="2550" spc="100" dirty="0">
                <a:solidFill>
                  <a:srgbClr val="04182D"/>
                </a:solidFill>
                <a:latin typeface="Tahoma"/>
                <a:cs typeface="Tahoma"/>
              </a:rPr>
              <a:t>powerful</a:t>
            </a:r>
            <a:r>
              <a:rPr sz="2550" spc="-50" dirty="0">
                <a:solidFill>
                  <a:srgbClr val="04182D"/>
                </a:solidFill>
                <a:latin typeface="Tahoma"/>
                <a:cs typeface="Tahoma"/>
              </a:rPr>
              <a:t> </a:t>
            </a:r>
            <a:r>
              <a:rPr sz="2550" spc="105" dirty="0">
                <a:solidFill>
                  <a:srgbClr val="04182D"/>
                </a:solidFill>
                <a:latin typeface="Tahoma"/>
                <a:cs typeface="Tahoma"/>
              </a:rPr>
              <a:t>vector</a:t>
            </a:r>
            <a:r>
              <a:rPr sz="2550" spc="-45" dirty="0">
                <a:solidFill>
                  <a:srgbClr val="04182D"/>
                </a:solidFill>
                <a:latin typeface="Tahoma"/>
                <a:cs typeface="Tahoma"/>
              </a:rPr>
              <a:t> </a:t>
            </a:r>
            <a:r>
              <a:rPr sz="2550" spc="160" dirty="0">
                <a:solidFill>
                  <a:srgbClr val="04182D"/>
                </a:solidFill>
                <a:latin typeface="Tahoma"/>
                <a:cs typeface="Tahoma"/>
              </a:rPr>
              <a:t>database</a:t>
            </a:r>
            <a:endParaRPr sz="2550">
              <a:latin typeface="Tahoma"/>
              <a:cs typeface="Tahoma"/>
            </a:endParaRPr>
          </a:p>
          <a:p>
            <a:pPr marL="12700">
              <a:lnSpc>
                <a:spcPct val="100000"/>
              </a:lnSpc>
              <a:spcBef>
                <a:spcPts val="2080"/>
              </a:spcBef>
            </a:pPr>
            <a:r>
              <a:rPr sz="2550" spc="60" dirty="0">
                <a:solidFill>
                  <a:srgbClr val="04182D"/>
                </a:solidFill>
                <a:latin typeface="Tahoma"/>
                <a:cs typeface="Tahoma"/>
              </a:rPr>
              <a:t>Two</a:t>
            </a:r>
            <a:r>
              <a:rPr sz="2550" spc="-90" dirty="0">
                <a:solidFill>
                  <a:srgbClr val="04182D"/>
                </a:solidFill>
                <a:latin typeface="Tahoma"/>
                <a:cs typeface="Tahoma"/>
              </a:rPr>
              <a:t> </a:t>
            </a:r>
            <a:r>
              <a:rPr sz="2550" spc="45" dirty="0">
                <a:solidFill>
                  <a:srgbClr val="04182D"/>
                </a:solidFill>
                <a:latin typeface="Tahoma"/>
                <a:cs typeface="Tahoma"/>
              </a:rPr>
              <a:t>flavors:</a:t>
            </a:r>
            <a:endParaRPr sz="2550">
              <a:latin typeface="Tahoma"/>
              <a:cs typeface="Tahoma"/>
            </a:endParaRPr>
          </a:p>
          <a:p>
            <a:pPr marL="381000">
              <a:lnSpc>
                <a:spcPct val="100000"/>
              </a:lnSpc>
              <a:spcBef>
                <a:spcPts val="810"/>
              </a:spcBef>
            </a:pPr>
            <a:r>
              <a:rPr sz="2550" b="1" spc="-70" dirty="0">
                <a:solidFill>
                  <a:srgbClr val="04182D"/>
                </a:solidFill>
                <a:latin typeface="Tahoma"/>
                <a:cs typeface="Tahoma"/>
              </a:rPr>
              <a:t>Local</a:t>
            </a:r>
            <a:r>
              <a:rPr sz="2550" spc="-70" dirty="0">
                <a:solidFill>
                  <a:srgbClr val="04182D"/>
                </a:solidFill>
                <a:latin typeface="Tahoma"/>
                <a:cs typeface="Tahoma"/>
              </a:rPr>
              <a:t>:</a:t>
            </a:r>
            <a:r>
              <a:rPr sz="2550" spc="-50" dirty="0">
                <a:solidFill>
                  <a:srgbClr val="04182D"/>
                </a:solidFill>
                <a:latin typeface="Tahoma"/>
                <a:cs typeface="Tahoma"/>
              </a:rPr>
              <a:t> </a:t>
            </a:r>
            <a:r>
              <a:rPr sz="2550" spc="130" dirty="0">
                <a:solidFill>
                  <a:srgbClr val="04182D"/>
                </a:solidFill>
                <a:latin typeface="Tahoma"/>
                <a:cs typeface="Tahoma"/>
              </a:rPr>
              <a:t>great</a:t>
            </a:r>
            <a:r>
              <a:rPr sz="2550" spc="-50" dirty="0">
                <a:solidFill>
                  <a:srgbClr val="04182D"/>
                </a:solidFill>
                <a:latin typeface="Tahoma"/>
                <a:cs typeface="Tahoma"/>
              </a:rPr>
              <a:t> </a:t>
            </a:r>
            <a:r>
              <a:rPr sz="2550" spc="60" dirty="0">
                <a:solidFill>
                  <a:srgbClr val="04182D"/>
                </a:solidFill>
                <a:latin typeface="Tahoma"/>
                <a:cs typeface="Tahoma"/>
              </a:rPr>
              <a:t>for</a:t>
            </a:r>
            <a:r>
              <a:rPr sz="2550" spc="-50" dirty="0">
                <a:solidFill>
                  <a:srgbClr val="04182D"/>
                </a:solidFill>
                <a:latin typeface="Tahoma"/>
                <a:cs typeface="Tahoma"/>
              </a:rPr>
              <a:t> </a:t>
            </a:r>
            <a:r>
              <a:rPr sz="2550" spc="105" dirty="0">
                <a:solidFill>
                  <a:srgbClr val="04182D"/>
                </a:solidFill>
                <a:latin typeface="Tahoma"/>
                <a:cs typeface="Tahoma"/>
              </a:rPr>
              <a:t>development</a:t>
            </a:r>
            <a:r>
              <a:rPr sz="2550" spc="-50" dirty="0">
                <a:solidFill>
                  <a:srgbClr val="04182D"/>
                </a:solidFill>
                <a:latin typeface="Tahoma"/>
                <a:cs typeface="Tahoma"/>
              </a:rPr>
              <a:t> </a:t>
            </a:r>
            <a:r>
              <a:rPr sz="2550" spc="160" dirty="0">
                <a:solidFill>
                  <a:srgbClr val="04182D"/>
                </a:solidFill>
                <a:latin typeface="Tahoma"/>
                <a:cs typeface="Tahoma"/>
              </a:rPr>
              <a:t>and</a:t>
            </a:r>
            <a:r>
              <a:rPr sz="2550" spc="-50" dirty="0">
                <a:solidFill>
                  <a:srgbClr val="04182D"/>
                </a:solidFill>
                <a:latin typeface="Tahoma"/>
                <a:cs typeface="Tahoma"/>
              </a:rPr>
              <a:t> </a:t>
            </a:r>
            <a:r>
              <a:rPr sz="2550" spc="100" dirty="0">
                <a:solidFill>
                  <a:srgbClr val="04182D"/>
                </a:solidFill>
                <a:latin typeface="Tahoma"/>
                <a:cs typeface="Tahoma"/>
              </a:rPr>
              <a:t>prototyping</a:t>
            </a:r>
            <a:endParaRPr sz="2550">
              <a:latin typeface="Tahoma"/>
              <a:cs typeface="Tahoma"/>
            </a:endParaRPr>
          </a:p>
          <a:p>
            <a:pPr marL="381000">
              <a:lnSpc>
                <a:spcPct val="100000"/>
              </a:lnSpc>
              <a:spcBef>
                <a:spcPts val="2095"/>
              </a:spcBef>
            </a:pPr>
            <a:r>
              <a:rPr sz="2550" b="1" spc="-90" dirty="0">
                <a:solidFill>
                  <a:srgbClr val="04182D"/>
                </a:solidFill>
                <a:latin typeface="Tahoma"/>
                <a:cs typeface="Tahoma"/>
              </a:rPr>
              <a:t>Client/Server</a:t>
            </a:r>
            <a:r>
              <a:rPr sz="2550" spc="-90" dirty="0">
                <a:solidFill>
                  <a:srgbClr val="04182D"/>
                </a:solidFill>
                <a:latin typeface="Tahoma"/>
                <a:cs typeface="Tahoma"/>
              </a:rPr>
              <a:t>:</a:t>
            </a:r>
            <a:r>
              <a:rPr sz="2550" spc="-45" dirty="0">
                <a:solidFill>
                  <a:srgbClr val="04182D"/>
                </a:solidFill>
                <a:latin typeface="Tahoma"/>
                <a:cs typeface="Tahoma"/>
              </a:rPr>
              <a:t> </a:t>
            </a:r>
            <a:r>
              <a:rPr sz="2550" spc="160" dirty="0">
                <a:solidFill>
                  <a:srgbClr val="04182D"/>
                </a:solidFill>
                <a:latin typeface="Tahoma"/>
                <a:cs typeface="Tahoma"/>
              </a:rPr>
              <a:t>made</a:t>
            </a:r>
            <a:r>
              <a:rPr sz="2550" spc="-45" dirty="0">
                <a:solidFill>
                  <a:srgbClr val="04182D"/>
                </a:solidFill>
                <a:latin typeface="Tahoma"/>
                <a:cs typeface="Tahoma"/>
              </a:rPr>
              <a:t> </a:t>
            </a:r>
            <a:r>
              <a:rPr sz="2550" spc="60" dirty="0">
                <a:solidFill>
                  <a:srgbClr val="04182D"/>
                </a:solidFill>
                <a:latin typeface="Tahoma"/>
                <a:cs typeface="Tahoma"/>
              </a:rPr>
              <a:t>for</a:t>
            </a:r>
            <a:r>
              <a:rPr sz="2550" spc="-40" dirty="0">
                <a:solidFill>
                  <a:srgbClr val="04182D"/>
                </a:solidFill>
                <a:latin typeface="Tahoma"/>
                <a:cs typeface="Tahoma"/>
              </a:rPr>
              <a:t> </a:t>
            </a:r>
            <a:r>
              <a:rPr sz="2550" spc="100" dirty="0">
                <a:solidFill>
                  <a:srgbClr val="04182D"/>
                </a:solidFill>
                <a:latin typeface="Tahoma"/>
                <a:cs typeface="Tahoma"/>
              </a:rPr>
              <a:t>production</a:t>
            </a:r>
            <a:endParaRPr sz="2550">
              <a:latin typeface="Tahoma"/>
              <a:cs typeface="Tahoma"/>
            </a:endParaRPr>
          </a:p>
        </p:txBody>
      </p:sp>
      <p:pic>
        <p:nvPicPr>
          <p:cNvPr id="8" name="object 8"/>
          <p:cNvPicPr/>
          <p:nvPr/>
        </p:nvPicPr>
        <p:blipFill>
          <a:blip r:embed="rId6" cstate="print"/>
          <a:stretch>
            <a:fillRect/>
          </a:stretch>
        </p:blipFill>
        <p:spPr>
          <a:xfrm>
            <a:off x="1228223" y="3623252"/>
            <a:ext cx="13101050" cy="399172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7423784" cy="713740"/>
          </a:xfrm>
          <a:prstGeom prst="rect">
            <a:avLst/>
          </a:prstGeom>
        </p:spPr>
        <p:txBody>
          <a:bodyPr vert="horz" wrap="square" lIns="0" tIns="13970" rIns="0" bIns="0" rtlCol="0">
            <a:spAutoFit/>
          </a:bodyPr>
          <a:lstStyle/>
          <a:p>
            <a:pPr marL="12700">
              <a:lnSpc>
                <a:spcPct val="100000"/>
              </a:lnSpc>
              <a:spcBef>
                <a:spcPts val="110"/>
              </a:spcBef>
            </a:pPr>
            <a:r>
              <a:rPr sz="4500" spc="340" dirty="0"/>
              <a:t>C</a:t>
            </a:r>
            <a:r>
              <a:rPr sz="4500" spc="-240" dirty="0"/>
              <a:t>o</a:t>
            </a:r>
            <a:r>
              <a:rPr sz="4500" spc="-330" dirty="0"/>
              <a:t>n</a:t>
            </a:r>
            <a:r>
              <a:rPr sz="4500" spc="-325" dirty="0"/>
              <a:t>n</a:t>
            </a:r>
            <a:r>
              <a:rPr sz="4500" spc="-160" dirty="0"/>
              <a:t>e</a:t>
            </a:r>
            <a:r>
              <a:rPr sz="4500" spc="65" dirty="0"/>
              <a:t>c</a:t>
            </a:r>
            <a:r>
              <a:rPr sz="4500" spc="-225" dirty="0"/>
              <a:t>t</a:t>
            </a:r>
            <a:r>
              <a:rPr sz="4500" spc="-260" dirty="0"/>
              <a:t>i</a:t>
            </a:r>
            <a:r>
              <a:rPr sz="4500" spc="-365" dirty="0"/>
              <a:t>n</a:t>
            </a:r>
            <a:r>
              <a:rPr sz="4500" spc="-5" dirty="0"/>
              <a:t>g</a:t>
            </a:r>
            <a:r>
              <a:rPr sz="4500" spc="-165" dirty="0"/>
              <a:t> </a:t>
            </a:r>
            <a:r>
              <a:rPr sz="4500" spc="-290" dirty="0"/>
              <a:t>t</a:t>
            </a:r>
            <a:r>
              <a:rPr sz="4500" spc="-110" dirty="0"/>
              <a:t>o</a:t>
            </a:r>
            <a:r>
              <a:rPr sz="4500" spc="-165" dirty="0"/>
              <a:t> </a:t>
            </a:r>
            <a:r>
              <a:rPr sz="4500" spc="-254" dirty="0"/>
              <a:t>t</a:t>
            </a:r>
            <a:r>
              <a:rPr sz="4500" spc="-310" dirty="0"/>
              <a:t>h</a:t>
            </a:r>
            <a:r>
              <a:rPr sz="4500" spc="-75" dirty="0"/>
              <a:t>e</a:t>
            </a:r>
            <a:r>
              <a:rPr sz="4500" spc="-165" dirty="0"/>
              <a:t> </a:t>
            </a:r>
            <a:r>
              <a:rPr sz="4500" spc="-185" dirty="0"/>
              <a:t>d</a:t>
            </a:r>
            <a:r>
              <a:rPr sz="4500" spc="-15" dirty="0"/>
              <a:t>a</a:t>
            </a:r>
            <a:r>
              <a:rPr sz="4500" spc="-290" dirty="0"/>
              <a:t>t</a:t>
            </a:r>
            <a:r>
              <a:rPr sz="4500" spc="-15" dirty="0"/>
              <a:t>a</a:t>
            </a:r>
            <a:r>
              <a:rPr sz="4500" spc="-150" dirty="0"/>
              <a:t>b</a:t>
            </a:r>
            <a:r>
              <a:rPr sz="4500" spc="-15" dirty="0"/>
              <a:t>a</a:t>
            </a:r>
            <a:r>
              <a:rPr sz="4500" spc="-280" dirty="0"/>
              <a:t>s</a:t>
            </a:r>
            <a:r>
              <a:rPr sz="4500" spc="-75" dirty="0"/>
              <a:t>e</a:t>
            </a:r>
            <a:endParaRPr sz="4500"/>
          </a:p>
        </p:txBody>
      </p:sp>
      <p:grpSp>
        <p:nvGrpSpPr>
          <p:cNvPr id="3" name="object 3"/>
          <p:cNvGrpSpPr/>
          <p:nvPr/>
        </p:nvGrpSpPr>
        <p:grpSpPr>
          <a:xfrm>
            <a:off x="491289" y="1166812"/>
            <a:ext cx="14575155" cy="1801495"/>
            <a:chOff x="491289" y="1166812"/>
            <a:chExt cx="14575155" cy="1801495"/>
          </a:xfrm>
        </p:grpSpPr>
        <p:sp>
          <p:nvSpPr>
            <p:cNvPr id="4" name="object 4"/>
            <p:cNvSpPr/>
            <p:nvPr/>
          </p:nvSpPr>
          <p:spPr>
            <a:xfrm>
              <a:off x="491289" y="1166812"/>
              <a:ext cx="14575155" cy="1801495"/>
            </a:xfrm>
            <a:custGeom>
              <a:avLst/>
              <a:gdLst/>
              <a:ahLst/>
              <a:cxnLst/>
              <a:rect l="l" t="t" r="r" b="b"/>
              <a:pathLst>
                <a:path w="14575155" h="1801495">
                  <a:moveTo>
                    <a:pt x="14498413" y="1801394"/>
                  </a:moveTo>
                  <a:lnTo>
                    <a:pt x="76505" y="1801394"/>
                  </a:lnTo>
                  <a:lnTo>
                    <a:pt x="71180" y="1800869"/>
                  </a:lnTo>
                  <a:lnTo>
                    <a:pt x="31920" y="1784607"/>
                  </a:lnTo>
                  <a:lnTo>
                    <a:pt x="4175" y="1745879"/>
                  </a:lnTo>
                  <a:lnTo>
                    <a:pt x="0" y="1724888"/>
                  </a:lnTo>
                  <a:lnTo>
                    <a:pt x="0" y="1719512"/>
                  </a:lnTo>
                  <a:lnTo>
                    <a:pt x="0" y="76505"/>
                  </a:lnTo>
                  <a:lnTo>
                    <a:pt x="16786" y="31920"/>
                  </a:lnTo>
                  <a:lnTo>
                    <a:pt x="55513" y="4175"/>
                  </a:lnTo>
                  <a:lnTo>
                    <a:pt x="76505" y="0"/>
                  </a:lnTo>
                  <a:lnTo>
                    <a:pt x="14498413" y="0"/>
                  </a:lnTo>
                  <a:lnTo>
                    <a:pt x="14542998" y="16786"/>
                  </a:lnTo>
                  <a:lnTo>
                    <a:pt x="14570742" y="55513"/>
                  </a:lnTo>
                  <a:lnTo>
                    <a:pt x="14574918" y="76505"/>
                  </a:lnTo>
                  <a:lnTo>
                    <a:pt x="14574918" y="1724888"/>
                  </a:lnTo>
                  <a:lnTo>
                    <a:pt x="14558132" y="1769473"/>
                  </a:lnTo>
                  <a:lnTo>
                    <a:pt x="14519404" y="1797218"/>
                  </a:lnTo>
                  <a:lnTo>
                    <a:pt x="14503737" y="1800869"/>
                  </a:lnTo>
                  <a:lnTo>
                    <a:pt x="14498413" y="1801394"/>
                  </a:lnTo>
                  <a:close/>
                </a:path>
              </a:pathLst>
            </a:custGeom>
            <a:solidFill>
              <a:srgbClr val="F6F2EB"/>
            </a:solidFill>
          </p:spPr>
          <p:txBody>
            <a:bodyPr wrap="square" lIns="0" tIns="0" rIns="0" bIns="0" rtlCol="0"/>
            <a:lstStyle/>
            <a:p>
              <a:endParaRPr/>
            </a:p>
          </p:txBody>
        </p:sp>
        <p:sp>
          <p:nvSpPr>
            <p:cNvPr id="5" name="object 5"/>
            <p:cNvSpPr/>
            <p:nvPr/>
          </p:nvSpPr>
          <p:spPr>
            <a:xfrm>
              <a:off x="678001" y="1447470"/>
              <a:ext cx="998219" cy="283210"/>
            </a:xfrm>
            <a:custGeom>
              <a:avLst/>
              <a:gdLst/>
              <a:ahLst/>
              <a:cxnLst/>
              <a:rect l="l" t="t" r="r" b="b"/>
              <a:pathLst>
                <a:path w="998219" h="283210">
                  <a:moveTo>
                    <a:pt x="81768" y="46248"/>
                  </a:moveTo>
                  <a:lnTo>
                    <a:pt x="61711" y="46248"/>
                  </a:lnTo>
                  <a:lnTo>
                    <a:pt x="55787" y="44172"/>
                  </a:lnTo>
                  <a:lnTo>
                    <a:pt x="51215" y="40021"/>
                  </a:lnTo>
                  <a:lnTo>
                    <a:pt x="46691" y="35823"/>
                  </a:lnTo>
                  <a:lnTo>
                    <a:pt x="44448" y="30319"/>
                  </a:lnTo>
                  <a:lnTo>
                    <a:pt x="44429" y="16512"/>
                  </a:lnTo>
                  <a:lnTo>
                    <a:pt x="46738" y="10914"/>
                  </a:lnTo>
                  <a:lnTo>
                    <a:pt x="51355" y="6576"/>
                  </a:lnTo>
                  <a:lnTo>
                    <a:pt x="55973" y="2192"/>
                  </a:lnTo>
                  <a:lnTo>
                    <a:pt x="61850" y="0"/>
                  </a:lnTo>
                  <a:lnTo>
                    <a:pt x="81861" y="0"/>
                  </a:lnTo>
                  <a:lnTo>
                    <a:pt x="87738" y="2192"/>
                  </a:lnTo>
                  <a:lnTo>
                    <a:pt x="92356" y="6576"/>
                  </a:lnTo>
                  <a:lnTo>
                    <a:pt x="96974" y="10914"/>
                  </a:lnTo>
                  <a:lnTo>
                    <a:pt x="99283" y="16512"/>
                  </a:lnTo>
                  <a:lnTo>
                    <a:pt x="99283" y="30319"/>
                  </a:lnTo>
                  <a:lnTo>
                    <a:pt x="96951" y="35869"/>
                  </a:lnTo>
                  <a:lnTo>
                    <a:pt x="87622" y="44172"/>
                  </a:lnTo>
                  <a:lnTo>
                    <a:pt x="81768" y="46248"/>
                  </a:lnTo>
                  <a:close/>
                </a:path>
                <a:path w="998219" h="283210">
                  <a:moveTo>
                    <a:pt x="93546" y="195698"/>
                  </a:moveTo>
                  <a:lnTo>
                    <a:pt x="55833" y="195698"/>
                  </a:lnTo>
                  <a:lnTo>
                    <a:pt x="55833" y="96974"/>
                  </a:lnTo>
                  <a:lnTo>
                    <a:pt x="7136" y="96974"/>
                  </a:lnTo>
                  <a:lnTo>
                    <a:pt x="7136" y="61571"/>
                  </a:lnTo>
                  <a:lnTo>
                    <a:pt x="93546" y="61571"/>
                  </a:lnTo>
                  <a:lnTo>
                    <a:pt x="93546" y="195698"/>
                  </a:lnTo>
                  <a:close/>
                </a:path>
                <a:path w="998219" h="283210">
                  <a:moveTo>
                    <a:pt x="146581" y="231101"/>
                  </a:moveTo>
                  <a:lnTo>
                    <a:pt x="0" y="231101"/>
                  </a:lnTo>
                  <a:lnTo>
                    <a:pt x="0" y="195698"/>
                  </a:lnTo>
                  <a:lnTo>
                    <a:pt x="146581" y="195698"/>
                  </a:lnTo>
                  <a:lnTo>
                    <a:pt x="146581" y="231101"/>
                  </a:lnTo>
                  <a:close/>
                </a:path>
                <a:path w="998219" h="283210">
                  <a:moveTo>
                    <a:pt x="249489" y="84800"/>
                  </a:moveTo>
                  <a:lnTo>
                    <a:pt x="198188" y="84800"/>
                  </a:lnTo>
                  <a:lnTo>
                    <a:pt x="201411" y="67257"/>
                  </a:lnTo>
                  <a:lnTo>
                    <a:pt x="208403" y="61151"/>
                  </a:lnTo>
                  <a:lnTo>
                    <a:pt x="215376" y="58702"/>
                  </a:lnTo>
                  <a:lnTo>
                    <a:pt x="231655" y="58702"/>
                  </a:lnTo>
                  <a:lnTo>
                    <a:pt x="238326" y="61011"/>
                  </a:lnTo>
                  <a:lnTo>
                    <a:pt x="244253" y="66062"/>
                  </a:lnTo>
                  <a:lnTo>
                    <a:pt x="249194" y="70200"/>
                  </a:lnTo>
                  <a:lnTo>
                    <a:pt x="249748" y="71786"/>
                  </a:lnTo>
                  <a:lnTo>
                    <a:pt x="248004" y="77197"/>
                  </a:lnTo>
                  <a:lnTo>
                    <a:pt x="249489" y="84800"/>
                  </a:lnTo>
                  <a:close/>
                </a:path>
                <a:path w="998219" h="283210">
                  <a:moveTo>
                    <a:pt x="310843" y="85080"/>
                  </a:moveTo>
                  <a:lnTo>
                    <a:pt x="249544" y="85080"/>
                  </a:lnTo>
                  <a:lnTo>
                    <a:pt x="250663" y="85010"/>
                  </a:lnTo>
                  <a:lnTo>
                    <a:pt x="251503" y="76660"/>
                  </a:lnTo>
                  <a:lnTo>
                    <a:pt x="249754" y="71768"/>
                  </a:lnTo>
                  <a:lnTo>
                    <a:pt x="250057" y="70830"/>
                  </a:lnTo>
                  <a:lnTo>
                    <a:pt x="255701" y="65979"/>
                  </a:lnTo>
                  <a:lnTo>
                    <a:pt x="261391" y="61128"/>
                  </a:lnTo>
                  <a:lnTo>
                    <a:pt x="268411" y="58702"/>
                  </a:lnTo>
                  <a:lnTo>
                    <a:pt x="276761" y="58702"/>
                  </a:lnTo>
                  <a:lnTo>
                    <a:pt x="308404" y="78765"/>
                  </a:lnTo>
                  <a:lnTo>
                    <a:pt x="310843" y="85080"/>
                  </a:lnTo>
                  <a:close/>
                </a:path>
                <a:path w="998219" h="283210">
                  <a:moveTo>
                    <a:pt x="203575" y="231101"/>
                  </a:moveTo>
                  <a:lnTo>
                    <a:pt x="167892" y="231101"/>
                  </a:lnTo>
                  <a:lnTo>
                    <a:pt x="167892" y="61571"/>
                  </a:lnTo>
                  <a:lnTo>
                    <a:pt x="202456" y="61571"/>
                  </a:lnTo>
                  <a:lnTo>
                    <a:pt x="201411" y="67257"/>
                  </a:lnTo>
                  <a:lnTo>
                    <a:pt x="197208" y="70900"/>
                  </a:lnTo>
                  <a:lnTo>
                    <a:pt x="195109" y="77033"/>
                  </a:lnTo>
                  <a:lnTo>
                    <a:pt x="196509" y="84450"/>
                  </a:lnTo>
                  <a:lnTo>
                    <a:pt x="198188" y="84800"/>
                  </a:lnTo>
                  <a:lnTo>
                    <a:pt x="249489" y="84800"/>
                  </a:lnTo>
                  <a:lnTo>
                    <a:pt x="249544" y="85080"/>
                  </a:lnTo>
                  <a:lnTo>
                    <a:pt x="310843" y="85080"/>
                  </a:lnTo>
                  <a:lnTo>
                    <a:pt x="311465" y="86689"/>
                  </a:lnTo>
                  <a:lnTo>
                    <a:pt x="312233" y="90397"/>
                  </a:lnTo>
                  <a:lnTo>
                    <a:pt x="210455" y="90397"/>
                  </a:lnTo>
                  <a:lnTo>
                    <a:pt x="207937" y="91517"/>
                  </a:lnTo>
                  <a:lnTo>
                    <a:pt x="204438" y="95948"/>
                  </a:lnTo>
                  <a:lnTo>
                    <a:pt x="203575" y="99633"/>
                  </a:lnTo>
                  <a:lnTo>
                    <a:pt x="203575" y="231101"/>
                  </a:lnTo>
                  <a:close/>
                </a:path>
                <a:path w="998219" h="283210">
                  <a:moveTo>
                    <a:pt x="198188" y="84800"/>
                  </a:moveTo>
                  <a:lnTo>
                    <a:pt x="196509" y="84450"/>
                  </a:lnTo>
                  <a:lnTo>
                    <a:pt x="195109" y="77033"/>
                  </a:lnTo>
                  <a:lnTo>
                    <a:pt x="197208" y="70900"/>
                  </a:lnTo>
                  <a:lnTo>
                    <a:pt x="201411" y="67257"/>
                  </a:lnTo>
                  <a:lnTo>
                    <a:pt x="198188" y="84800"/>
                  </a:lnTo>
                  <a:close/>
                </a:path>
                <a:path w="998219" h="283210">
                  <a:moveTo>
                    <a:pt x="249544" y="85080"/>
                  </a:moveTo>
                  <a:lnTo>
                    <a:pt x="248004" y="77197"/>
                  </a:lnTo>
                  <a:lnTo>
                    <a:pt x="249754" y="71768"/>
                  </a:lnTo>
                  <a:lnTo>
                    <a:pt x="251503" y="76660"/>
                  </a:lnTo>
                  <a:lnTo>
                    <a:pt x="250663" y="85010"/>
                  </a:lnTo>
                  <a:lnTo>
                    <a:pt x="249544" y="85080"/>
                  </a:lnTo>
                  <a:close/>
                </a:path>
                <a:path w="998219" h="283210">
                  <a:moveTo>
                    <a:pt x="257170" y="231101"/>
                  </a:moveTo>
                  <a:lnTo>
                    <a:pt x="224635" y="231101"/>
                  </a:lnTo>
                  <a:lnTo>
                    <a:pt x="224539" y="99633"/>
                  </a:lnTo>
                  <a:lnTo>
                    <a:pt x="223679" y="96298"/>
                  </a:lnTo>
                  <a:lnTo>
                    <a:pt x="221654" y="93825"/>
                  </a:lnTo>
                  <a:lnTo>
                    <a:pt x="219854" y="91587"/>
                  </a:lnTo>
                  <a:lnTo>
                    <a:pt x="217172" y="90397"/>
                  </a:lnTo>
                  <a:lnTo>
                    <a:pt x="264563" y="90397"/>
                  </a:lnTo>
                  <a:lnTo>
                    <a:pt x="262004" y="91517"/>
                  </a:lnTo>
                  <a:lnTo>
                    <a:pt x="259919" y="93965"/>
                  </a:lnTo>
                  <a:lnTo>
                    <a:pt x="258126" y="96064"/>
                  </a:lnTo>
                  <a:lnTo>
                    <a:pt x="257194" y="99633"/>
                  </a:lnTo>
                  <a:lnTo>
                    <a:pt x="257170" y="231101"/>
                  </a:lnTo>
                  <a:close/>
                </a:path>
                <a:path w="998219" h="283210">
                  <a:moveTo>
                    <a:pt x="313913" y="231101"/>
                  </a:moveTo>
                  <a:lnTo>
                    <a:pt x="278230" y="231101"/>
                  </a:lnTo>
                  <a:lnTo>
                    <a:pt x="278153" y="99633"/>
                  </a:lnTo>
                  <a:lnTo>
                    <a:pt x="277344" y="96228"/>
                  </a:lnTo>
                  <a:lnTo>
                    <a:pt x="275520" y="93825"/>
                  </a:lnTo>
                  <a:lnTo>
                    <a:pt x="273863" y="91587"/>
                  </a:lnTo>
                  <a:lnTo>
                    <a:pt x="271280" y="90397"/>
                  </a:lnTo>
                  <a:lnTo>
                    <a:pt x="312233" y="90397"/>
                  </a:lnTo>
                  <a:lnTo>
                    <a:pt x="313301" y="95557"/>
                  </a:lnTo>
                  <a:lnTo>
                    <a:pt x="313913" y="105370"/>
                  </a:lnTo>
                  <a:lnTo>
                    <a:pt x="313913" y="231101"/>
                  </a:lnTo>
                  <a:close/>
                </a:path>
                <a:path w="998219" h="283210">
                  <a:moveTo>
                    <a:pt x="396316" y="97254"/>
                  </a:moveTo>
                  <a:lnTo>
                    <a:pt x="379374" y="97254"/>
                  </a:lnTo>
                  <a:lnTo>
                    <a:pt x="382742" y="75783"/>
                  </a:lnTo>
                  <a:lnTo>
                    <a:pt x="422334" y="58702"/>
                  </a:lnTo>
                  <a:lnTo>
                    <a:pt x="434893" y="59804"/>
                  </a:lnTo>
                  <a:lnTo>
                    <a:pt x="470908" y="85871"/>
                  </a:lnTo>
                  <a:lnTo>
                    <a:pt x="474025" y="92986"/>
                  </a:lnTo>
                  <a:lnTo>
                    <a:pt x="404772" y="92986"/>
                  </a:lnTo>
                  <a:lnTo>
                    <a:pt x="397729" y="95738"/>
                  </a:lnTo>
                  <a:lnTo>
                    <a:pt x="396316" y="97254"/>
                  </a:lnTo>
                  <a:close/>
                </a:path>
                <a:path w="998219" h="283210">
                  <a:moveTo>
                    <a:pt x="384971" y="282667"/>
                  </a:moveTo>
                  <a:lnTo>
                    <a:pt x="347329" y="282667"/>
                  </a:lnTo>
                  <a:lnTo>
                    <a:pt x="347329" y="61571"/>
                  </a:lnTo>
                  <a:lnTo>
                    <a:pt x="384971" y="61571"/>
                  </a:lnTo>
                  <a:lnTo>
                    <a:pt x="382742" y="75783"/>
                  </a:lnTo>
                  <a:lnTo>
                    <a:pt x="379916" y="80969"/>
                  </a:lnTo>
                  <a:lnTo>
                    <a:pt x="378425" y="88565"/>
                  </a:lnTo>
                  <a:lnTo>
                    <a:pt x="379024" y="97184"/>
                  </a:lnTo>
                  <a:lnTo>
                    <a:pt x="379374" y="97254"/>
                  </a:lnTo>
                  <a:lnTo>
                    <a:pt x="396316" y="97254"/>
                  </a:lnTo>
                  <a:lnTo>
                    <a:pt x="387513" y="106699"/>
                  </a:lnTo>
                  <a:lnTo>
                    <a:pt x="384971" y="114559"/>
                  </a:lnTo>
                  <a:lnTo>
                    <a:pt x="384971" y="178113"/>
                  </a:lnTo>
                  <a:lnTo>
                    <a:pt x="387513" y="185995"/>
                  </a:lnTo>
                  <a:lnTo>
                    <a:pt x="392598" y="191500"/>
                  </a:lnTo>
                  <a:lnTo>
                    <a:pt x="396808" y="195978"/>
                  </a:lnTo>
                  <a:lnTo>
                    <a:pt x="379374" y="195978"/>
                  </a:lnTo>
                  <a:lnTo>
                    <a:pt x="378464" y="196117"/>
                  </a:lnTo>
                  <a:lnTo>
                    <a:pt x="378106" y="204352"/>
                  </a:lnTo>
                  <a:lnTo>
                    <a:pt x="379759" y="211703"/>
                  </a:lnTo>
                  <a:lnTo>
                    <a:pt x="382747" y="216977"/>
                  </a:lnTo>
                  <a:lnTo>
                    <a:pt x="384971" y="230821"/>
                  </a:lnTo>
                  <a:lnTo>
                    <a:pt x="384971" y="282667"/>
                  </a:lnTo>
                  <a:close/>
                </a:path>
                <a:path w="998219" h="283210">
                  <a:moveTo>
                    <a:pt x="379374" y="97254"/>
                  </a:moveTo>
                  <a:lnTo>
                    <a:pt x="379024" y="97184"/>
                  </a:lnTo>
                  <a:lnTo>
                    <a:pt x="378425" y="88565"/>
                  </a:lnTo>
                  <a:lnTo>
                    <a:pt x="379916" y="80969"/>
                  </a:lnTo>
                  <a:lnTo>
                    <a:pt x="382742" y="75783"/>
                  </a:lnTo>
                  <a:lnTo>
                    <a:pt x="379374" y="97254"/>
                  </a:lnTo>
                  <a:close/>
                </a:path>
                <a:path w="998219" h="283210">
                  <a:moveTo>
                    <a:pt x="474003" y="199686"/>
                  </a:moveTo>
                  <a:lnTo>
                    <a:pt x="422917" y="199686"/>
                  </a:lnTo>
                  <a:lnTo>
                    <a:pt x="429914" y="197050"/>
                  </a:lnTo>
                  <a:lnTo>
                    <a:pt x="439522" y="186509"/>
                  </a:lnTo>
                  <a:lnTo>
                    <a:pt x="441925" y="178532"/>
                  </a:lnTo>
                  <a:lnTo>
                    <a:pt x="441925" y="114139"/>
                  </a:lnTo>
                  <a:lnTo>
                    <a:pt x="439522" y="106163"/>
                  </a:lnTo>
                  <a:lnTo>
                    <a:pt x="429914" y="95621"/>
                  </a:lnTo>
                  <a:lnTo>
                    <a:pt x="422917" y="92986"/>
                  </a:lnTo>
                  <a:lnTo>
                    <a:pt x="474025" y="92986"/>
                  </a:lnTo>
                  <a:lnTo>
                    <a:pt x="475719" y="96852"/>
                  </a:lnTo>
                  <a:lnTo>
                    <a:pt x="478605" y="109275"/>
                  </a:lnTo>
                  <a:lnTo>
                    <a:pt x="479567" y="123142"/>
                  </a:lnTo>
                  <a:lnTo>
                    <a:pt x="479567" y="169250"/>
                  </a:lnTo>
                  <a:lnTo>
                    <a:pt x="478605" y="183239"/>
                  </a:lnTo>
                  <a:lnTo>
                    <a:pt x="475719" y="195750"/>
                  </a:lnTo>
                  <a:lnTo>
                    <a:pt x="474003" y="199686"/>
                  </a:lnTo>
                  <a:close/>
                </a:path>
                <a:path w="998219" h="283210">
                  <a:moveTo>
                    <a:pt x="382747" y="216977"/>
                  </a:moveTo>
                  <a:lnTo>
                    <a:pt x="379759" y="211703"/>
                  </a:lnTo>
                  <a:lnTo>
                    <a:pt x="378106" y="204352"/>
                  </a:lnTo>
                  <a:lnTo>
                    <a:pt x="378464" y="196117"/>
                  </a:lnTo>
                  <a:lnTo>
                    <a:pt x="379374" y="195978"/>
                  </a:lnTo>
                  <a:lnTo>
                    <a:pt x="382747" y="216977"/>
                  </a:lnTo>
                  <a:close/>
                </a:path>
                <a:path w="998219" h="283210">
                  <a:moveTo>
                    <a:pt x="422334" y="233970"/>
                  </a:moveTo>
                  <a:lnTo>
                    <a:pt x="383423" y="218170"/>
                  </a:lnTo>
                  <a:lnTo>
                    <a:pt x="379374" y="195978"/>
                  </a:lnTo>
                  <a:lnTo>
                    <a:pt x="396808" y="195978"/>
                  </a:lnTo>
                  <a:lnTo>
                    <a:pt x="397729" y="196957"/>
                  </a:lnTo>
                  <a:lnTo>
                    <a:pt x="404772" y="199686"/>
                  </a:lnTo>
                  <a:lnTo>
                    <a:pt x="474003" y="199686"/>
                  </a:lnTo>
                  <a:lnTo>
                    <a:pt x="470908" y="206783"/>
                  </a:lnTo>
                  <a:lnTo>
                    <a:pt x="464174" y="216338"/>
                  </a:lnTo>
                  <a:lnTo>
                    <a:pt x="455813" y="224052"/>
                  </a:lnTo>
                  <a:lnTo>
                    <a:pt x="446053" y="229562"/>
                  </a:lnTo>
                  <a:lnTo>
                    <a:pt x="434893" y="232868"/>
                  </a:lnTo>
                  <a:lnTo>
                    <a:pt x="422334" y="233970"/>
                  </a:lnTo>
                  <a:close/>
                </a:path>
                <a:path w="998219" h="283210">
                  <a:moveTo>
                    <a:pt x="584839" y="233970"/>
                  </a:moveTo>
                  <a:lnTo>
                    <a:pt x="545981" y="223973"/>
                  </a:lnTo>
                  <a:lnTo>
                    <a:pt x="519218" y="182338"/>
                  </a:lnTo>
                  <a:lnTo>
                    <a:pt x="518090" y="167851"/>
                  </a:lnTo>
                  <a:lnTo>
                    <a:pt x="518112" y="124541"/>
                  </a:lnTo>
                  <a:lnTo>
                    <a:pt x="528258" y="86142"/>
                  </a:lnTo>
                  <a:lnTo>
                    <a:pt x="570329" y="59813"/>
                  </a:lnTo>
                  <a:lnTo>
                    <a:pt x="584839" y="58702"/>
                  </a:lnTo>
                  <a:lnTo>
                    <a:pt x="599313" y="59813"/>
                  </a:lnTo>
                  <a:lnTo>
                    <a:pt x="641333" y="86160"/>
                  </a:lnTo>
                  <a:lnTo>
                    <a:pt x="645056" y="93546"/>
                  </a:lnTo>
                  <a:lnTo>
                    <a:pt x="575277" y="93546"/>
                  </a:lnTo>
                  <a:lnTo>
                    <a:pt x="568047" y="96158"/>
                  </a:lnTo>
                  <a:lnTo>
                    <a:pt x="558251" y="106559"/>
                  </a:lnTo>
                  <a:lnTo>
                    <a:pt x="555802" y="114373"/>
                  </a:lnTo>
                  <a:lnTo>
                    <a:pt x="555802" y="178299"/>
                  </a:lnTo>
                  <a:lnTo>
                    <a:pt x="558251" y="186135"/>
                  </a:lnTo>
                  <a:lnTo>
                    <a:pt x="568047" y="196537"/>
                  </a:lnTo>
                  <a:lnTo>
                    <a:pt x="575277" y="199126"/>
                  </a:lnTo>
                  <a:lnTo>
                    <a:pt x="645030" y="199126"/>
                  </a:lnTo>
                  <a:lnTo>
                    <a:pt x="641324" y="206512"/>
                  </a:lnTo>
                  <a:lnTo>
                    <a:pt x="633396" y="216198"/>
                  </a:lnTo>
                  <a:lnTo>
                    <a:pt x="623592" y="223973"/>
                  </a:lnTo>
                  <a:lnTo>
                    <a:pt x="612231" y="229527"/>
                  </a:lnTo>
                  <a:lnTo>
                    <a:pt x="599313" y="232859"/>
                  </a:lnTo>
                  <a:lnTo>
                    <a:pt x="584839" y="233970"/>
                  </a:lnTo>
                  <a:close/>
                </a:path>
                <a:path w="998219" h="283210">
                  <a:moveTo>
                    <a:pt x="645030" y="199126"/>
                  </a:moveTo>
                  <a:lnTo>
                    <a:pt x="594354" y="199126"/>
                  </a:lnTo>
                  <a:lnTo>
                    <a:pt x="601561" y="196537"/>
                  </a:lnTo>
                  <a:lnTo>
                    <a:pt x="611403" y="186135"/>
                  </a:lnTo>
                  <a:lnTo>
                    <a:pt x="613875" y="178299"/>
                  </a:lnTo>
                  <a:lnTo>
                    <a:pt x="613875" y="114373"/>
                  </a:lnTo>
                  <a:lnTo>
                    <a:pt x="611403" y="106559"/>
                  </a:lnTo>
                  <a:lnTo>
                    <a:pt x="606459" y="101382"/>
                  </a:lnTo>
                  <a:lnTo>
                    <a:pt x="601561" y="96158"/>
                  </a:lnTo>
                  <a:lnTo>
                    <a:pt x="594354" y="93546"/>
                  </a:lnTo>
                  <a:lnTo>
                    <a:pt x="645056" y="93546"/>
                  </a:lnTo>
                  <a:lnTo>
                    <a:pt x="646987" y="97376"/>
                  </a:lnTo>
                  <a:lnTo>
                    <a:pt x="650385" y="110176"/>
                  </a:lnTo>
                  <a:lnTo>
                    <a:pt x="651517" y="124541"/>
                  </a:lnTo>
                  <a:lnTo>
                    <a:pt x="651517" y="167851"/>
                  </a:lnTo>
                  <a:lnTo>
                    <a:pt x="650385" y="182338"/>
                  </a:lnTo>
                  <a:lnTo>
                    <a:pt x="646987" y="195225"/>
                  </a:lnTo>
                  <a:lnTo>
                    <a:pt x="645030" y="199126"/>
                  </a:lnTo>
                  <a:close/>
                </a:path>
                <a:path w="998219" h="283210">
                  <a:moveTo>
                    <a:pt x="746678" y="95645"/>
                  </a:moveTo>
                  <a:lnTo>
                    <a:pt x="727823" y="95645"/>
                  </a:lnTo>
                  <a:lnTo>
                    <a:pt x="731601" y="79482"/>
                  </a:lnTo>
                  <a:lnTo>
                    <a:pt x="739787" y="67938"/>
                  </a:lnTo>
                  <a:lnTo>
                    <a:pt x="752381" y="61011"/>
                  </a:lnTo>
                  <a:lnTo>
                    <a:pt x="769383" y="58702"/>
                  </a:lnTo>
                  <a:lnTo>
                    <a:pt x="782441" y="59791"/>
                  </a:lnTo>
                  <a:lnTo>
                    <a:pt x="820516" y="85561"/>
                  </a:lnTo>
                  <a:lnTo>
                    <a:pt x="823756" y="92426"/>
                  </a:lnTo>
                  <a:lnTo>
                    <a:pt x="754224" y="92426"/>
                  </a:lnTo>
                  <a:lnTo>
                    <a:pt x="747087" y="95202"/>
                  </a:lnTo>
                  <a:lnTo>
                    <a:pt x="746678" y="95645"/>
                  </a:lnTo>
                  <a:close/>
                </a:path>
                <a:path w="998219" h="283210">
                  <a:moveTo>
                    <a:pt x="734330" y="231101"/>
                  </a:moveTo>
                  <a:lnTo>
                    <a:pt x="696688" y="231101"/>
                  </a:lnTo>
                  <a:lnTo>
                    <a:pt x="696688" y="61571"/>
                  </a:lnTo>
                  <a:lnTo>
                    <a:pt x="733770" y="61571"/>
                  </a:lnTo>
                  <a:lnTo>
                    <a:pt x="727823" y="95645"/>
                  </a:lnTo>
                  <a:lnTo>
                    <a:pt x="746678" y="95645"/>
                  </a:lnTo>
                  <a:lnTo>
                    <a:pt x="736872" y="106303"/>
                  </a:lnTo>
                  <a:lnTo>
                    <a:pt x="734389" y="114139"/>
                  </a:lnTo>
                  <a:lnTo>
                    <a:pt x="734330" y="231101"/>
                  </a:lnTo>
                  <a:close/>
                </a:path>
                <a:path w="998219" h="283210">
                  <a:moveTo>
                    <a:pt x="829765" y="137975"/>
                  </a:moveTo>
                  <a:lnTo>
                    <a:pt x="792123" y="137975"/>
                  </a:lnTo>
                  <a:lnTo>
                    <a:pt x="792123" y="114139"/>
                  </a:lnTo>
                  <a:lnTo>
                    <a:pt x="789651" y="106070"/>
                  </a:lnTo>
                  <a:lnTo>
                    <a:pt x="784706" y="100612"/>
                  </a:lnTo>
                  <a:lnTo>
                    <a:pt x="779808" y="95155"/>
                  </a:lnTo>
                  <a:lnTo>
                    <a:pt x="772695" y="92426"/>
                  </a:lnTo>
                  <a:lnTo>
                    <a:pt x="823756" y="92426"/>
                  </a:lnTo>
                  <a:lnTo>
                    <a:pt x="825655" y="96449"/>
                  </a:lnTo>
                  <a:lnTo>
                    <a:pt x="828737" y="108790"/>
                  </a:lnTo>
                  <a:lnTo>
                    <a:pt x="829765" y="122582"/>
                  </a:lnTo>
                  <a:lnTo>
                    <a:pt x="829765" y="137975"/>
                  </a:lnTo>
                  <a:close/>
                </a:path>
                <a:path w="998219" h="283210">
                  <a:moveTo>
                    <a:pt x="934687" y="61571"/>
                  </a:moveTo>
                  <a:lnTo>
                    <a:pt x="896975" y="61571"/>
                  </a:lnTo>
                  <a:lnTo>
                    <a:pt x="896975" y="18611"/>
                  </a:lnTo>
                  <a:lnTo>
                    <a:pt x="934687" y="18611"/>
                  </a:lnTo>
                  <a:lnTo>
                    <a:pt x="934687" y="61571"/>
                  </a:lnTo>
                  <a:close/>
                </a:path>
                <a:path w="998219" h="283210">
                  <a:moveTo>
                    <a:pt x="997727" y="96974"/>
                  </a:moveTo>
                  <a:lnTo>
                    <a:pt x="852546" y="96974"/>
                  </a:lnTo>
                  <a:lnTo>
                    <a:pt x="852546" y="61571"/>
                  </a:lnTo>
                  <a:lnTo>
                    <a:pt x="997727" y="61571"/>
                  </a:lnTo>
                  <a:lnTo>
                    <a:pt x="997727" y="96974"/>
                  </a:lnTo>
                  <a:close/>
                </a:path>
                <a:path w="998219" h="283210">
                  <a:moveTo>
                    <a:pt x="994859" y="231101"/>
                  </a:moveTo>
                  <a:lnTo>
                    <a:pt x="945952" y="231101"/>
                  </a:lnTo>
                  <a:lnTo>
                    <a:pt x="935181" y="230314"/>
                  </a:lnTo>
                  <a:lnTo>
                    <a:pt x="900246" y="203482"/>
                  </a:lnTo>
                  <a:lnTo>
                    <a:pt x="896975" y="183593"/>
                  </a:lnTo>
                  <a:lnTo>
                    <a:pt x="896975" y="96974"/>
                  </a:lnTo>
                  <a:lnTo>
                    <a:pt x="934687" y="96974"/>
                  </a:lnTo>
                  <a:lnTo>
                    <a:pt x="934687" y="188118"/>
                  </a:lnTo>
                  <a:lnTo>
                    <a:pt x="935503" y="191266"/>
                  </a:lnTo>
                  <a:lnTo>
                    <a:pt x="937136" y="193039"/>
                  </a:lnTo>
                  <a:lnTo>
                    <a:pt x="938815" y="194811"/>
                  </a:lnTo>
                  <a:lnTo>
                    <a:pt x="941754" y="195698"/>
                  </a:lnTo>
                  <a:lnTo>
                    <a:pt x="994859" y="195698"/>
                  </a:lnTo>
                  <a:lnTo>
                    <a:pt x="994859" y="231101"/>
                  </a:lnTo>
                  <a:close/>
                </a:path>
              </a:pathLst>
            </a:custGeom>
            <a:solidFill>
              <a:srgbClr val="007BB5"/>
            </a:solidFill>
          </p:spPr>
          <p:txBody>
            <a:bodyPr wrap="square" lIns="0" tIns="0" rIns="0" bIns="0" rtlCol="0"/>
            <a:lstStyle/>
            <a:p>
              <a:endParaRPr/>
            </a:p>
          </p:txBody>
        </p:sp>
      </p:grpSp>
      <p:sp>
        <p:nvSpPr>
          <p:cNvPr id="6" name="object 6"/>
          <p:cNvSpPr txBox="1"/>
          <p:nvPr/>
        </p:nvSpPr>
        <p:spPr>
          <a:xfrm>
            <a:off x="642352" y="1379286"/>
            <a:ext cx="10170160" cy="2261235"/>
          </a:xfrm>
          <a:prstGeom prst="rect">
            <a:avLst/>
          </a:prstGeom>
        </p:spPr>
        <p:txBody>
          <a:bodyPr vert="horz" wrap="square" lIns="0" tIns="13335" rIns="0" bIns="0" rtlCol="0">
            <a:spAutoFit/>
          </a:bodyPr>
          <a:lstStyle/>
          <a:p>
            <a:pPr marL="12700">
              <a:lnSpc>
                <a:spcPct val="100000"/>
              </a:lnSpc>
              <a:spcBef>
                <a:spcPts val="105"/>
              </a:spcBef>
            </a:pPr>
            <a:r>
              <a:rPr sz="2250" dirty="0">
                <a:latin typeface="Courier New"/>
                <a:cs typeface="Courier New"/>
              </a:rPr>
              <a:t>import</a:t>
            </a:r>
            <a:r>
              <a:rPr sz="2250" spc="-35" dirty="0">
                <a:latin typeface="Courier New"/>
                <a:cs typeface="Courier New"/>
              </a:rPr>
              <a:t> </a:t>
            </a:r>
            <a:r>
              <a:rPr sz="2250" dirty="0">
                <a:solidFill>
                  <a:srgbClr val="04182D"/>
                </a:solidFill>
                <a:latin typeface="Courier New"/>
                <a:cs typeface="Courier New"/>
              </a:rPr>
              <a:t>chromadb</a:t>
            </a:r>
            <a:endParaRPr sz="2250">
              <a:latin typeface="Courier New"/>
              <a:cs typeface="Courier New"/>
            </a:endParaRPr>
          </a:p>
          <a:p>
            <a:pPr>
              <a:lnSpc>
                <a:spcPct val="100000"/>
              </a:lnSpc>
            </a:pPr>
            <a:endParaRPr sz="2800">
              <a:latin typeface="Courier New"/>
              <a:cs typeface="Courier New"/>
            </a:endParaRPr>
          </a:p>
          <a:p>
            <a:pPr marL="12700">
              <a:lnSpc>
                <a:spcPct val="100000"/>
              </a:lnSpc>
              <a:spcBef>
                <a:spcPts val="1864"/>
              </a:spcBef>
            </a:pPr>
            <a:r>
              <a:rPr sz="2250" dirty="0">
                <a:solidFill>
                  <a:srgbClr val="04182D"/>
                </a:solidFill>
                <a:latin typeface="Courier New"/>
                <a:cs typeface="Courier New"/>
              </a:rPr>
              <a:t>client</a:t>
            </a:r>
            <a:r>
              <a:rPr sz="2250" spc="45" dirty="0">
                <a:solidFill>
                  <a:srgbClr val="04182D"/>
                </a:solidFill>
                <a:latin typeface="Courier New"/>
                <a:cs typeface="Courier New"/>
              </a:rPr>
              <a:t> </a:t>
            </a:r>
            <a:r>
              <a:rPr sz="2250" dirty="0">
                <a:solidFill>
                  <a:srgbClr val="04182D"/>
                </a:solidFill>
                <a:latin typeface="Courier New"/>
                <a:cs typeface="Courier New"/>
              </a:rPr>
              <a:t>=</a:t>
            </a:r>
            <a:r>
              <a:rPr sz="2250" spc="50" dirty="0">
                <a:solidFill>
                  <a:srgbClr val="04182D"/>
                </a:solidFill>
                <a:latin typeface="Courier New"/>
                <a:cs typeface="Courier New"/>
              </a:rPr>
              <a:t> </a:t>
            </a:r>
            <a:r>
              <a:rPr sz="2250" dirty="0">
                <a:solidFill>
                  <a:srgbClr val="04182D"/>
                </a:solidFill>
                <a:latin typeface="Courier New"/>
                <a:cs typeface="Courier New"/>
              </a:rPr>
              <a:t>chromadb.PersistentClient(path=</a:t>
            </a:r>
            <a:r>
              <a:rPr sz="2250" dirty="0">
                <a:solidFill>
                  <a:srgbClr val="BE2F72"/>
                </a:solidFill>
                <a:latin typeface="Courier New"/>
                <a:cs typeface="Courier New"/>
              </a:rPr>
              <a:t>"/path/to/save/to"</a:t>
            </a:r>
            <a:r>
              <a:rPr sz="2250" dirty="0">
                <a:solidFill>
                  <a:srgbClr val="04182D"/>
                </a:solidFill>
                <a:latin typeface="Courier New"/>
                <a:cs typeface="Courier New"/>
              </a:rPr>
              <a:t>)</a:t>
            </a:r>
            <a:endParaRPr sz="2250">
              <a:latin typeface="Courier New"/>
              <a:cs typeface="Courier New"/>
            </a:endParaRPr>
          </a:p>
          <a:p>
            <a:pPr>
              <a:lnSpc>
                <a:spcPct val="100000"/>
              </a:lnSpc>
              <a:spcBef>
                <a:spcPts val="15"/>
              </a:spcBef>
            </a:pPr>
            <a:endParaRPr sz="3600">
              <a:latin typeface="Courier New"/>
              <a:cs typeface="Courier New"/>
            </a:endParaRPr>
          </a:p>
          <a:p>
            <a:pPr marL="217170">
              <a:lnSpc>
                <a:spcPct val="100000"/>
              </a:lnSpc>
            </a:pPr>
            <a:r>
              <a:rPr sz="2550" spc="165" dirty="0">
                <a:solidFill>
                  <a:srgbClr val="04182D"/>
                </a:solidFill>
                <a:latin typeface="Tahoma"/>
                <a:cs typeface="Tahoma"/>
              </a:rPr>
              <a:t>Data</a:t>
            </a:r>
            <a:r>
              <a:rPr sz="2550" spc="-55" dirty="0">
                <a:solidFill>
                  <a:srgbClr val="04182D"/>
                </a:solidFill>
                <a:latin typeface="Tahoma"/>
                <a:cs typeface="Tahoma"/>
              </a:rPr>
              <a:t> </a:t>
            </a:r>
            <a:r>
              <a:rPr sz="2550" spc="65" dirty="0">
                <a:solidFill>
                  <a:srgbClr val="04182D"/>
                </a:solidFill>
                <a:latin typeface="Tahoma"/>
                <a:cs typeface="Tahoma"/>
              </a:rPr>
              <a:t>will</a:t>
            </a:r>
            <a:r>
              <a:rPr sz="2550" spc="-55" dirty="0">
                <a:solidFill>
                  <a:srgbClr val="04182D"/>
                </a:solidFill>
                <a:latin typeface="Tahoma"/>
                <a:cs typeface="Tahoma"/>
              </a:rPr>
              <a:t> </a:t>
            </a:r>
            <a:r>
              <a:rPr sz="2550" spc="160" dirty="0">
                <a:solidFill>
                  <a:srgbClr val="04182D"/>
                </a:solidFill>
                <a:latin typeface="Tahoma"/>
                <a:cs typeface="Tahoma"/>
              </a:rPr>
              <a:t>be</a:t>
            </a:r>
            <a:r>
              <a:rPr sz="2550" spc="-55" dirty="0">
                <a:solidFill>
                  <a:srgbClr val="04182D"/>
                </a:solidFill>
                <a:latin typeface="Tahoma"/>
                <a:cs typeface="Tahoma"/>
              </a:rPr>
              <a:t> </a:t>
            </a:r>
            <a:r>
              <a:rPr sz="2550" spc="90" dirty="0">
                <a:solidFill>
                  <a:srgbClr val="04182D"/>
                </a:solidFill>
                <a:latin typeface="Tahoma"/>
                <a:cs typeface="Tahoma"/>
              </a:rPr>
              <a:t>persisted</a:t>
            </a:r>
            <a:r>
              <a:rPr sz="2550" spc="-55" dirty="0">
                <a:solidFill>
                  <a:srgbClr val="04182D"/>
                </a:solidFill>
                <a:latin typeface="Tahoma"/>
                <a:cs typeface="Tahoma"/>
              </a:rPr>
              <a:t> </a:t>
            </a:r>
            <a:r>
              <a:rPr sz="2550" spc="90" dirty="0">
                <a:solidFill>
                  <a:srgbClr val="04182D"/>
                </a:solidFill>
                <a:latin typeface="Tahoma"/>
                <a:cs typeface="Tahoma"/>
              </a:rPr>
              <a:t>to</a:t>
            </a:r>
            <a:r>
              <a:rPr sz="2550" spc="-55" dirty="0">
                <a:solidFill>
                  <a:srgbClr val="04182D"/>
                </a:solidFill>
                <a:latin typeface="Tahoma"/>
                <a:cs typeface="Tahoma"/>
              </a:rPr>
              <a:t> </a:t>
            </a:r>
            <a:r>
              <a:rPr sz="2550" spc="105" dirty="0">
                <a:solidFill>
                  <a:srgbClr val="04182D"/>
                </a:solidFill>
                <a:latin typeface="Tahoma"/>
                <a:cs typeface="Tahoma"/>
              </a:rPr>
              <a:t>disk</a:t>
            </a:r>
            <a:endParaRPr sz="2550">
              <a:latin typeface="Tahoma"/>
              <a:cs typeface="Tahoma"/>
            </a:endParaRPr>
          </a:p>
        </p:txBody>
      </p:sp>
      <p:pic>
        <p:nvPicPr>
          <p:cNvPr id="7" name="object 7"/>
          <p:cNvPicPr/>
          <p:nvPr/>
        </p:nvPicPr>
        <p:blipFill>
          <a:blip r:embed="rId2" cstate="print"/>
          <a:stretch>
            <a:fillRect/>
          </a:stretch>
        </p:blipFill>
        <p:spPr>
          <a:xfrm>
            <a:off x="511759" y="3398085"/>
            <a:ext cx="102352" cy="10235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548630" cy="713740"/>
          </a:xfrm>
          <a:prstGeom prst="rect">
            <a:avLst/>
          </a:prstGeom>
        </p:spPr>
        <p:txBody>
          <a:bodyPr vert="horz" wrap="square" lIns="0" tIns="13970" rIns="0" bIns="0" rtlCol="0">
            <a:spAutoFit/>
          </a:bodyPr>
          <a:lstStyle/>
          <a:p>
            <a:pPr marL="12700">
              <a:lnSpc>
                <a:spcPct val="100000"/>
              </a:lnSpc>
              <a:spcBef>
                <a:spcPts val="110"/>
              </a:spcBef>
            </a:pPr>
            <a:r>
              <a:rPr sz="4500" spc="-125" dirty="0"/>
              <a:t>Creating</a:t>
            </a:r>
            <a:r>
              <a:rPr sz="4500" spc="-195" dirty="0"/>
              <a:t> </a:t>
            </a:r>
            <a:r>
              <a:rPr sz="4500" spc="70" dirty="0"/>
              <a:t>a</a:t>
            </a:r>
            <a:r>
              <a:rPr sz="4500" spc="-195" dirty="0"/>
              <a:t> </a:t>
            </a:r>
            <a:r>
              <a:rPr sz="4500" spc="-175" dirty="0"/>
              <a:t>collection</a:t>
            </a:r>
            <a:endParaRPr sz="4500"/>
          </a:p>
        </p:txBody>
      </p:sp>
      <p:grpSp>
        <p:nvGrpSpPr>
          <p:cNvPr id="3" name="object 3"/>
          <p:cNvGrpSpPr/>
          <p:nvPr/>
        </p:nvGrpSpPr>
        <p:grpSpPr>
          <a:xfrm>
            <a:off x="491289" y="1821864"/>
            <a:ext cx="14575155" cy="819150"/>
            <a:chOff x="491289" y="1821864"/>
            <a:chExt cx="14575155" cy="819150"/>
          </a:xfrm>
        </p:grpSpPr>
        <p:sp>
          <p:nvSpPr>
            <p:cNvPr id="4" name="object 4"/>
            <p:cNvSpPr/>
            <p:nvPr/>
          </p:nvSpPr>
          <p:spPr>
            <a:xfrm>
              <a:off x="491289" y="1821864"/>
              <a:ext cx="14575155" cy="819150"/>
            </a:xfrm>
            <a:custGeom>
              <a:avLst/>
              <a:gdLst/>
              <a:ahLst/>
              <a:cxnLst/>
              <a:rect l="l" t="t" r="r" b="b"/>
              <a:pathLst>
                <a:path w="14575155" h="819150">
                  <a:moveTo>
                    <a:pt x="14498413" y="818815"/>
                  </a:moveTo>
                  <a:lnTo>
                    <a:pt x="76505" y="818815"/>
                  </a:lnTo>
                  <a:lnTo>
                    <a:pt x="71180" y="818291"/>
                  </a:lnTo>
                  <a:lnTo>
                    <a:pt x="31920" y="802028"/>
                  </a:lnTo>
                  <a:lnTo>
                    <a:pt x="4175" y="763301"/>
                  </a:lnTo>
                  <a:lnTo>
                    <a:pt x="0" y="742310"/>
                  </a:lnTo>
                  <a:lnTo>
                    <a:pt x="0" y="736934"/>
                  </a:lnTo>
                  <a:lnTo>
                    <a:pt x="0" y="76504"/>
                  </a:lnTo>
                  <a:lnTo>
                    <a:pt x="16786" y="31920"/>
                  </a:lnTo>
                  <a:lnTo>
                    <a:pt x="55513" y="4175"/>
                  </a:lnTo>
                  <a:lnTo>
                    <a:pt x="76505" y="0"/>
                  </a:lnTo>
                  <a:lnTo>
                    <a:pt x="14498413" y="0"/>
                  </a:lnTo>
                  <a:lnTo>
                    <a:pt x="14542998" y="16786"/>
                  </a:lnTo>
                  <a:lnTo>
                    <a:pt x="14570742" y="55513"/>
                  </a:lnTo>
                  <a:lnTo>
                    <a:pt x="14574918" y="76504"/>
                  </a:lnTo>
                  <a:lnTo>
                    <a:pt x="14574918" y="742310"/>
                  </a:lnTo>
                  <a:lnTo>
                    <a:pt x="14558132" y="786895"/>
                  </a:lnTo>
                  <a:lnTo>
                    <a:pt x="14519404" y="814639"/>
                  </a:lnTo>
                  <a:lnTo>
                    <a:pt x="14503737" y="818291"/>
                  </a:lnTo>
                  <a:lnTo>
                    <a:pt x="14498413" y="818815"/>
                  </a:lnTo>
                  <a:close/>
                </a:path>
              </a:pathLst>
            </a:custGeom>
            <a:solidFill>
              <a:srgbClr val="F6F2EB"/>
            </a:solidFill>
          </p:spPr>
          <p:txBody>
            <a:bodyPr wrap="square" lIns="0" tIns="0" rIns="0" bIns="0" rtlCol="0"/>
            <a:lstStyle/>
            <a:p>
              <a:endParaRPr/>
            </a:p>
          </p:txBody>
        </p:sp>
        <p:sp>
          <p:nvSpPr>
            <p:cNvPr id="5" name="object 5"/>
            <p:cNvSpPr/>
            <p:nvPr/>
          </p:nvSpPr>
          <p:spPr>
            <a:xfrm>
              <a:off x="672261" y="2102535"/>
              <a:ext cx="7881620" cy="283210"/>
            </a:xfrm>
            <a:custGeom>
              <a:avLst/>
              <a:gdLst/>
              <a:ahLst/>
              <a:cxnLst/>
              <a:rect l="l" t="t" r="r" b="b"/>
              <a:pathLst>
                <a:path w="7881620" h="283210">
                  <a:moveTo>
                    <a:pt x="147980" y="9994"/>
                  </a:moveTo>
                  <a:lnTo>
                    <a:pt x="93332" y="9994"/>
                  </a:lnTo>
                  <a:lnTo>
                    <a:pt x="83096" y="10769"/>
                  </a:lnTo>
                  <a:lnTo>
                    <a:pt x="49060" y="36728"/>
                  </a:lnTo>
                  <a:lnTo>
                    <a:pt x="45821" y="55473"/>
                  </a:lnTo>
                  <a:lnTo>
                    <a:pt x="45821" y="64719"/>
                  </a:lnTo>
                  <a:lnTo>
                    <a:pt x="0" y="64719"/>
                  </a:lnTo>
                  <a:lnTo>
                    <a:pt x="0" y="100114"/>
                  </a:lnTo>
                  <a:lnTo>
                    <a:pt x="45821" y="100114"/>
                  </a:lnTo>
                  <a:lnTo>
                    <a:pt x="45821" y="231089"/>
                  </a:lnTo>
                  <a:lnTo>
                    <a:pt x="83540" y="231089"/>
                  </a:lnTo>
                  <a:lnTo>
                    <a:pt x="83540" y="100114"/>
                  </a:lnTo>
                  <a:lnTo>
                    <a:pt x="147980" y="100114"/>
                  </a:lnTo>
                  <a:lnTo>
                    <a:pt x="147980" y="64719"/>
                  </a:lnTo>
                  <a:lnTo>
                    <a:pt x="83540" y="64719"/>
                  </a:lnTo>
                  <a:lnTo>
                    <a:pt x="83540" y="51892"/>
                  </a:lnTo>
                  <a:lnTo>
                    <a:pt x="84328" y="49441"/>
                  </a:lnTo>
                  <a:lnTo>
                    <a:pt x="87553" y="46215"/>
                  </a:lnTo>
                  <a:lnTo>
                    <a:pt x="90017" y="45402"/>
                  </a:lnTo>
                  <a:lnTo>
                    <a:pt x="147980" y="45402"/>
                  </a:lnTo>
                  <a:lnTo>
                    <a:pt x="147980" y="9994"/>
                  </a:lnTo>
                  <a:close/>
                </a:path>
                <a:path w="7881620" h="283210">
                  <a:moveTo>
                    <a:pt x="319646" y="122580"/>
                  </a:moveTo>
                  <a:lnTo>
                    <a:pt x="310400" y="85559"/>
                  </a:lnTo>
                  <a:lnTo>
                    <a:pt x="272326" y="59778"/>
                  </a:lnTo>
                  <a:lnTo>
                    <a:pt x="259270" y="58699"/>
                  </a:lnTo>
                  <a:lnTo>
                    <a:pt x="242265" y="61010"/>
                  </a:lnTo>
                  <a:lnTo>
                    <a:pt x="229666" y="67932"/>
                  </a:lnTo>
                  <a:lnTo>
                    <a:pt x="221488" y="79476"/>
                  </a:lnTo>
                  <a:lnTo>
                    <a:pt x="217703" y="95643"/>
                  </a:lnTo>
                  <a:lnTo>
                    <a:pt x="223647" y="61569"/>
                  </a:lnTo>
                  <a:lnTo>
                    <a:pt x="186575" y="61569"/>
                  </a:lnTo>
                  <a:lnTo>
                    <a:pt x="186575" y="231089"/>
                  </a:lnTo>
                  <a:lnTo>
                    <a:pt x="224218" y="231089"/>
                  </a:lnTo>
                  <a:lnTo>
                    <a:pt x="224269" y="114134"/>
                  </a:lnTo>
                  <a:lnTo>
                    <a:pt x="226758" y="106299"/>
                  </a:lnTo>
                  <a:lnTo>
                    <a:pt x="236562" y="95643"/>
                  </a:lnTo>
                  <a:lnTo>
                    <a:pt x="236969" y="95199"/>
                  </a:lnTo>
                  <a:lnTo>
                    <a:pt x="244106" y="92417"/>
                  </a:lnTo>
                  <a:lnTo>
                    <a:pt x="262572" y="92417"/>
                  </a:lnTo>
                  <a:lnTo>
                    <a:pt x="269697" y="95148"/>
                  </a:lnTo>
                  <a:lnTo>
                    <a:pt x="274586" y="100609"/>
                  </a:lnTo>
                  <a:lnTo>
                    <a:pt x="279527" y="106057"/>
                  </a:lnTo>
                  <a:lnTo>
                    <a:pt x="282003" y="114134"/>
                  </a:lnTo>
                  <a:lnTo>
                    <a:pt x="282003" y="137972"/>
                  </a:lnTo>
                  <a:lnTo>
                    <a:pt x="319646" y="137972"/>
                  </a:lnTo>
                  <a:lnTo>
                    <a:pt x="319646" y="122580"/>
                  </a:lnTo>
                  <a:close/>
                </a:path>
                <a:path w="7881620" h="283210">
                  <a:moveTo>
                    <a:pt x="485305" y="124536"/>
                  </a:moveTo>
                  <a:lnTo>
                    <a:pt x="475119" y="86156"/>
                  </a:lnTo>
                  <a:lnTo>
                    <a:pt x="447662" y="63957"/>
                  </a:lnTo>
                  <a:lnTo>
                    <a:pt x="447662" y="114363"/>
                  </a:lnTo>
                  <a:lnTo>
                    <a:pt x="447662" y="178295"/>
                  </a:lnTo>
                  <a:lnTo>
                    <a:pt x="445185" y="186131"/>
                  </a:lnTo>
                  <a:lnTo>
                    <a:pt x="435343" y="196532"/>
                  </a:lnTo>
                  <a:lnTo>
                    <a:pt x="428142" y="199123"/>
                  </a:lnTo>
                  <a:lnTo>
                    <a:pt x="409054" y="199123"/>
                  </a:lnTo>
                  <a:lnTo>
                    <a:pt x="401828" y="196532"/>
                  </a:lnTo>
                  <a:lnTo>
                    <a:pt x="392036" y="186131"/>
                  </a:lnTo>
                  <a:lnTo>
                    <a:pt x="389585" y="178295"/>
                  </a:lnTo>
                  <a:lnTo>
                    <a:pt x="389585" y="114363"/>
                  </a:lnTo>
                  <a:lnTo>
                    <a:pt x="392036" y="106553"/>
                  </a:lnTo>
                  <a:lnTo>
                    <a:pt x="401828" y="96151"/>
                  </a:lnTo>
                  <a:lnTo>
                    <a:pt x="409054" y="93535"/>
                  </a:lnTo>
                  <a:lnTo>
                    <a:pt x="428142" y="93535"/>
                  </a:lnTo>
                  <a:lnTo>
                    <a:pt x="435343" y="96151"/>
                  </a:lnTo>
                  <a:lnTo>
                    <a:pt x="440245" y="101371"/>
                  </a:lnTo>
                  <a:lnTo>
                    <a:pt x="445185" y="106553"/>
                  </a:lnTo>
                  <a:lnTo>
                    <a:pt x="447662" y="63957"/>
                  </a:lnTo>
                  <a:lnTo>
                    <a:pt x="418617" y="58699"/>
                  </a:lnTo>
                  <a:lnTo>
                    <a:pt x="404114" y="59804"/>
                  </a:lnTo>
                  <a:lnTo>
                    <a:pt x="362038" y="86131"/>
                  </a:lnTo>
                  <a:lnTo>
                    <a:pt x="351891" y="124536"/>
                  </a:lnTo>
                  <a:lnTo>
                    <a:pt x="351878" y="167843"/>
                  </a:lnTo>
                  <a:lnTo>
                    <a:pt x="352996" y="182333"/>
                  </a:lnTo>
                  <a:lnTo>
                    <a:pt x="379768" y="223964"/>
                  </a:lnTo>
                  <a:lnTo>
                    <a:pt x="418617" y="233959"/>
                  </a:lnTo>
                  <a:lnTo>
                    <a:pt x="433095" y="232854"/>
                  </a:lnTo>
                  <a:lnTo>
                    <a:pt x="475107" y="206502"/>
                  </a:lnTo>
                  <a:lnTo>
                    <a:pt x="485305" y="167843"/>
                  </a:lnTo>
                  <a:lnTo>
                    <a:pt x="485305" y="124536"/>
                  </a:lnTo>
                  <a:close/>
                </a:path>
                <a:path w="7881620" h="283210">
                  <a:moveTo>
                    <a:pt x="663549" y="105359"/>
                  </a:moveTo>
                  <a:lnTo>
                    <a:pt x="662940" y="95554"/>
                  </a:lnTo>
                  <a:lnTo>
                    <a:pt x="661873" y="90385"/>
                  </a:lnTo>
                  <a:lnTo>
                    <a:pt x="661098" y="86677"/>
                  </a:lnTo>
                  <a:lnTo>
                    <a:pt x="660476" y="85077"/>
                  </a:lnTo>
                  <a:lnTo>
                    <a:pt x="658037" y="78765"/>
                  </a:lnTo>
                  <a:lnTo>
                    <a:pt x="626402" y="58699"/>
                  </a:lnTo>
                  <a:lnTo>
                    <a:pt x="618045" y="58699"/>
                  </a:lnTo>
                  <a:lnTo>
                    <a:pt x="611022" y="61125"/>
                  </a:lnTo>
                  <a:lnTo>
                    <a:pt x="605332" y="65976"/>
                  </a:lnTo>
                  <a:lnTo>
                    <a:pt x="599694" y="70827"/>
                  </a:lnTo>
                  <a:lnTo>
                    <a:pt x="599389" y="71767"/>
                  </a:lnTo>
                  <a:lnTo>
                    <a:pt x="598830" y="70192"/>
                  </a:lnTo>
                  <a:lnTo>
                    <a:pt x="593890" y="66052"/>
                  </a:lnTo>
                  <a:lnTo>
                    <a:pt x="587959" y="61010"/>
                  </a:lnTo>
                  <a:lnTo>
                    <a:pt x="581291" y="58699"/>
                  </a:lnTo>
                  <a:lnTo>
                    <a:pt x="565010" y="58699"/>
                  </a:lnTo>
                  <a:lnTo>
                    <a:pt x="558038" y="61150"/>
                  </a:lnTo>
                  <a:lnTo>
                    <a:pt x="551040" y="67246"/>
                  </a:lnTo>
                  <a:lnTo>
                    <a:pt x="552094" y="61569"/>
                  </a:lnTo>
                  <a:lnTo>
                    <a:pt x="517525" y="61569"/>
                  </a:lnTo>
                  <a:lnTo>
                    <a:pt x="517525" y="231089"/>
                  </a:lnTo>
                  <a:lnTo>
                    <a:pt x="553212" y="231089"/>
                  </a:lnTo>
                  <a:lnTo>
                    <a:pt x="553212" y="99631"/>
                  </a:lnTo>
                  <a:lnTo>
                    <a:pt x="554075" y="95935"/>
                  </a:lnTo>
                  <a:lnTo>
                    <a:pt x="557568" y="91516"/>
                  </a:lnTo>
                  <a:lnTo>
                    <a:pt x="560095" y="90385"/>
                  </a:lnTo>
                  <a:lnTo>
                    <a:pt x="566813" y="90385"/>
                  </a:lnTo>
                  <a:lnTo>
                    <a:pt x="569493" y="91579"/>
                  </a:lnTo>
                  <a:lnTo>
                    <a:pt x="571284" y="93814"/>
                  </a:lnTo>
                  <a:lnTo>
                    <a:pt x="573316" y="96291"/>
                  </a:lnTo>
                  <a:lnTo>
                    <a:pt x="574179" y="99631"/>
                  </a:lnTo>
                  <a:lnTo>
                    <a:pt x="574268" y="231089"/>
                  </a:lnTo>
                  <a:lnTo>
                    <a:pt x="606806" y="231089"/>
                  </a:lnTo>
                  <a:lnTo>
                    <a:pt x="606831" y="99631"/>
                  </a:lnTo>
                  <a:lnTo>
                    <a:pt x="607758" y="96062"/>
                  </a:lnTo>
                  <a:lnTo>
                    <a:pt x="609549" y="93954"/>
                  </a:lnTo>
                  <a:lnTo>
                    <a:pt x="611543" y="91579"/>
                  </a:lnTo>
                  <a:lnTo>
                    <a:pt x="614197" y="90385"/>
                  </a:lnTo>
                  <a:lnTo>
                    <a:pt x="620915" y="90385"/>
                  </a:lnTo>
                  <a:lnTo>
                    <a:pt x="623379" y="91516"/>
                  </a:lnTo>
                  <a:lnTo>
                    <a:pt x="625157" y="93814"/>
                  </a:lnTo>
                  <a:lnTo>
                    <a:pt x="626973" y="96227"/>
                  </a:lnTo>
                  <a:lnTo>
                    <a:pt x="627786" y="99631"/>
                  </a:lnTo>
                  <a:lnTo>
                    <a:pt x="627862" y="231089"/>
                  </a:lnTo>
                  <a:lnTo>
                    <a:pt x="663549" y="231089"/>
                  </a:lnTo>
                  <a:lnTo>
                    <a:pt x="663549" y="105359"/>
                  </a:lnTo>
                  <a:close/>
                </a:path>
                <a:path w="7881620" h="283210">
                  <a:moveTo>
                    <a:pt x="6982752" y="16510"/>
                  </a:moveTo>
                  <a:lnTo>
                    <a:pt x="6980441" y="10909"/>
                  </a:lnTo>
                  <a:lnTo>
                    <a:pt x="6975818" y="6565"/>
                  </a:lnTo>
                  <a:lnTo>
                    <a:pt x="6971208" y="2184"/>
                  </a:lnTo>
                  <a:lnTo>
                    <a:pt x="6965328" y="0"/>
                  </a:lnTo>
                  <a:lnTo>
                    <a:pt x="6945312" y="0"/>
                  </a:lnTo>
                  <a:lnTo>
                    <a:pt x="6939445" y="2184"/>
                  </a:lnTo>
                  <a:lnTo>
                    <a:pt x="6934822" y="6565"/>
                  </a:lnTo>
                  <a:lnTo>
                    <a:pt x="6930199" y="10909"/>
                  </a:lnTo>
                  <a:lnTo>
                    <a:pt x="6927901" y="16510"/>
                  </a:lnTo>
                  <a:lnTo>
                    <a:pt x="6927913" y="30314"/>
                  </a:lnTo>
                  <a:lnTo>
                    <a:pt x="6930161" y="35814"/>
                  </a:lnTo>
                  <a:lnTo>
                    <a:pt x="6934682" y="40017"/>
                  </a:lnTo>
                  <a:lnTo>
                    <a:pt x="6939254" y="44170"/>
                  </a:lnTo>
                  <a:lnTo>
                    <a:pt x="6945173" y="46240"/>
                  </a:lnTo>
                  <a:lnTo>
                    <a:pt x="6965239" y="46240"/>
                  </a:lnTo>
                  <a:lnTo>
                    <a:pt x="6971093" y="44170"/>
                  </a:lnTo>
                  <a:lnTo>
                    <a:pt x="6980415" y="35864"/>
                  </a:lnTo>
                  <a:lnTo>
                    <a:pt x="6982752" y="30314"/>
                  </a:lnTo>
                  <a:lnTo>
                    <a:pt x="6982752" y="16510"/>
                  </a:lnTo>
                  <a:close/>
                </a:path>
                <a:path w="7881620" h="283210">
                  <a:moveTo>
                    <a:pt x="7030047" y="195694"/>
                  </a:moveTo>
                  <a:lnTo>
                    <a:pt x="6977012" y="195694"/>
                  </a:lnTo>
                  <a:lnTo>
                    <a:pt x="6977012" y="61569"/>
                  </a:lnTo>
                  <a:lnTo>
                    <a:pt x="6890601" y="61569"/>
                  </a:lnTo>
                  <a:lnTo>
                    <a:pt x="6890601" y="96964"/>
                  </a:lnTo>
                  <a:lnTo>
                    <a:pt x="6939305" y="96964"/>
                  </a:lnTo>
                  <a:lnTo>
                    <a:pt x="6939305" y="195694"/>
                  </a:lnTo>
                  <a:lnTo>
                    <a:pt x="6883463" y="195694"/>
                  </a:lnTo>
                  <a:lnTo>
                    <a:pt x="6883463" y="231089"/>
                  </a:lnTo>
                  <a:lnTo>
                    <a:pt x="7030047" y="231089"/>
                  </a:lnTo>
                  <a:lnTo>
                    <a:pt x="7030047" y="195694"/>
                  </a:lnTo>
                  <a:close/>
                </a:path>
                <a:path w="7881620" h="283210">
                  <a:moveTo>
                    <a:pt x="7197382" y="105359"/>
                  </a:moveTo>
                  <a:lnTo>
                    <a:pt x="7196772" y="95554"/>
                  </a:lnTo>
                  <a:lnTo>
                    <a:pt x="7195693" y="90385"/>
                  </a:lnTo>
                  <a:lnTo>
                    <a:pt x="7194931" y="86677"/>
                  </a:lnTo>
                  <a:lnTo>
                    <a:pt x="7194309" y="85077"/>
                  </a:lnTo>
                  <a:lnTo>
                    <a:pt x="7191870" y="78765"/>
                  </a:lnTo>
                  <a:lnTo>
                    <a:pt x="7187590" y="71780"/>
                  </a:lnTo>
                  <a:lnTo>
                    <a:pt x="7182231" y="66052"/>
                  </a:lnTo>
                  <a:lnTo>
                    <a:pt x="7175881" y="61963"/>
                  </a:lnTo>
                  <a:lnTo>
                    <a:pt x="7168553" y="59512"/>
                  </a:lnTo>
                  <a:lnTo>
                    <a:pt x="7160222" y="58699"/>
                  </a:lnTo>
                  <a:lnTo>
                    <a:pt x="7151878" y="58699"/>
                  </a:lnTo>
                  <a:lnTo>
                    <a:pt x="7144855" y="61125"/>
                  </a:lnTo>
                  <a:lnTo>
                    <a:pt x="7139165" y="65976"/>
                  </a:lnTo>
                  <a:lnTo>
                    <a:pt x="7133526" y="70827"/>
                  </a:lnTo>
                  <a:lnTo>
                    <a:pt x="7133222" y="71767"/>
                  </a:lnTo>
                  <a:lnTo>
                    <a:pt x="7132663" y="70192"/>
                  </a:lnTo>
                  <a:lnTo>
                    <a:pt x="7127722" y="66052"/>
                  </a:lnTo>
                  <a:lnTo>
                    <a:pt x="7121792" y="61010"/>
                  </a:lnTo>
                  <a:lnTo>
                    <a:pt x="7115124" y="58699"/>
                  </a:lnTo>
                  <a:lnTo>
                    <a:pt x="7098843" y="58699"/>
                  </a:lnTo>
                  <a:lnTo>
                    <a:pt x="7091870" y="61150"/>
                  </a:lnTo>
                  <a:lnTo>
                    <a:pt x="7084873" y="67246"/>
                  </a:lnTo>
                  <a:lnTo>
                    <a:pt x="7085927" y="61569"/>
                  </a:lnTo>
                  <a:lnTo>
                    <a:pt x="7051357" y="61569"/>
                  </a:lnTo>
                  <a:lnTo>
                    <a:pt x="7051357" y="231089"/>
                  </a:lnTo>
                  <a:lnTo>
                    <a:pt x="7087044" y="231089"/>
                  </a:lnTo>
                  <a:lnTo>
                    <a:pt x="7087044" y="99631"/>
                  </a:lnTo>
                  <a:lnTo>
                    <a:pt x="7087908" y="95935"/>
                  </a:lnTo>
                  <a:lnTo>
                    <a:pt x="7091400" y="91516"/>
                  </a:lnTo>
                  <a:lnTo>
                    <a:pt x="7093915" y="90385"/>
                  </a:lnTo>
                  <a:lnTo>
                    <a:pt x="7100633" y="90385"/>
                  </a:lnTo>
                  <a:lnTo>
                    <a:pt x="7103326" y="91579"/>
                  </a:lnTo>
                  <a:lnTo>
                    <a:pt x="7105116" y="93814"/>
                  </a:lnTo>
                  <a:lnTo>
                    <a:pt x="7107148" y="96291"/>
                  </a:lnTo>
                  <a:lnTo>
                    <a:pt x="7107999" y="99631"/>
                  </a:lnTo>
                  <a:lnTo>
                    <a:pt x="7108101" y="231089"/>
                  </a:lnTo>
                  <a:lnTo>
                    <a:pt x="7140638" y="231089"/>
                  </a:lnTo>
                  <a:lnTo>
                    <a:pt x="7140664" y="99631"/>
                  </a:lnTo>
                  <a:lnTo>
                    <a:pt x="7141591" y="96062"/>
                  </a:lnTo>
                  <a:lnTo>
                    <a:pt x="7143382" y="93954"/>
                  </a:lnTo>
                  <a:lnTo>
                    <a:pt x="7145375" y="91579"/>
                  </a:lnTo>
                  <a:lnTo>
                    <a:pt x="7148030" y="90385"/>
                  </a:lnTo>
                  <a:lnTo>
                    <a:pt x="7154748" y="90385"/>
                  </a:lnTo>
                  <a:lnTo>
                    <a:pt x="7157212" y="91516"/>
                  </a:lnTo>
                  <a:lnTo>
                    <a:pt x="7158990" y="93814"/>
                  </a:lnTo>
                  <a:lnTo>
                    <a:pt x="7160806" y="96227"/>
                  </a:lnTo>
                  <a:lnTo>
                    <a:pt x="7161619" y="99631"/>
                  </a:lnTo>
                  <a:lnTo>
                    <a:pt x="7161695" y="231089"/>
                  </a:lnTo>
                  <a:lnTo>
                    <a:pt x="7197382" y="231089"/>
                  </a:lnTo>
                  <a:lnTo>
                    <a:pt x="7197382" y="105359"/>
                  </a:lnTo>
                  <a:close/>
                </a:path>
                <a:path w="7881620" h="283210">
                  <a:moveTo>
                    <a:pt x="7363028" y="123139"/>
                  </a:moveTo>
                  <a:lnTo>
                    <a:pt x="7354379" y="85864"/>
                  </a:lnTo>
                  <a:lnTo>
                    <a:pt x="7325385" y="61887"/>
                  </a:lnTo>
                  <a:lnTo>
                    <a:pt x="7325385" y="114134"/>
                  </a:lnTo>
                  <a:lnTo>
                    <a:pt x="7325385" y="178523"/>
                  </a:lnTo>
                  <a:lnTo>
                    <a:pt x="7322985" y="186499"/>
                  </a:lnTo>
                  <a:lnTo>
                    <a:pt x="7313384" y="197040"/>
                  </a:lnTo>
                  <a:lnTo>
                    <a:pt x="7306386" y="199682"/>
                  </a:lnTo>
                  <a:lnTo>
                    <a:pt x="7288238" y="199682"/>
                  </a:lnTo>
                  <a:lnTo>
                    <a:pt x="7281189" y="196951"/>
                  </a:lnTo>
                  <a:lnTo>
                    <a:pt x="7280275" y="195973"/>
                  </a:lnTo>
                  <a:lnTo>
                    <a:pt x="7276058" y="191490"/>
                  </a:lnTo>
                  <a:lnTo>
                    <a:pt x="7270978" y="185991"/>
                  </a:lnTo>
                  <a:lnTo>
                    <a:pt x="7268438" y="178104"/>
                  </a:lnTo>
                  <a:lnTo>
                    <a:pt x="7268438" y="114554"/>
                  </a:lnTo>
                  <a:lnTo>
                    <a:pt x="7270978" y="106692"/>
                  </a:lnTo>
                  <a:lnTo>
                    <a:pt x="7279780" y="97243"/>
                  </a:lnTo>
                  <a:lnTo>
                    <a:pt x="7281189" y="95732"/>
                  </a:lnTo>
                  <a:lnTo>
                    <a:pt x="7288238" y="92976"/>
                  </a:lnTo>
                  <a:lnTo>
                    <a:pt x="7306386" y="92976"/>
                  </a:lnTo>
                  <a:lnTo>
                    <a:pt x="7313384" y="95618"/>
                  </a:lnTo>
                  <a:lnTo>
                    <a:pt x="7322985" y="106159"/>
                  </a:lnTo>
                  <a:lnTo>
                    <a:pt x="7325385" y="114134"/>
                  </a:lnTo>
                  <a:lnTo>
                    <a:pt x="7325385" y="61887"/>
                  </a:lnTo>
                  <a:lnTo>
                    <a:pt x="7318362" y="59804"/>
                  </a:lnTo>
                  <a:lnTo>
                    <a:pt x="7305802" y="58699"/>
                  </a:lnTo>
                  <a:lnTo>
                    <a:pt x="7296328" y="59334"/>
                  </a:lnTo>
                  <a:lnTo>
                    <a:pt x="7266203" y="75780"/>
                  </a:lnTo>
                  <a:lnTo>
                    <a:pt x="7268438" y="61569"/>
                  </a:lnTo>
                  <a:lnTo>
                    <a:pt x="7230796" y="61569"/>
                  </a:lnTo>
                  <a:lnTo>
                    <a:pt x="7230796" y="282663"/>
                  </a:lnTo>
                  <a:lnTo>
                    <a:pt x="7268438" y="282663"/>
                  </a:lnTo>
                  <a:lnTo>
                    <a:pt x="7268438" y="230809"/>
                  </a:lnTo>
                  <a:lnTo>
                    <a:pt x="7266216" y="216966"/>
                  </a:lnTo>
                  <a:lnTo>
                    <a:pt x="7266889" y="218160"/>
                  </a:lnTo>
                  <a:lnTo>
                    <a:pt x="7305802" y="233959"/>
                  </a:lnTo>
                  <a:lnTo>
                    <a:pt x="7318362" y="232867"/>
                  </a:lnTo>
                  <a:lnTo>
                    <a:pt x="7354379" y="206781"/>
                  </a:lnTo>
                  <a:lnTo>
                    <a:pt x="7357465" y="199682"/>
                  </a:lnTo>
                  <a:lnTo>
                    <a:pt x="7359180" y="195745"/>
                  </a:lnTo>
                  <a:lnTo>
                    <a:pt x="7362076" y="183235"/>
                  </a:lnTo>
                  <a:lnTo>
                    <a:pt x="7363028" y="169240"/>
                  </a:lnTo>
                  <a:lnTo>
                    <a:pt x="7363028" y="123139"/>
                  </a:lnTo>
                  <a:close/>
                </a:path>
                <a:path w="7881620" h="283210">
                  <a:moveTo>
                    <a:pt x="7534986" y="124536"/>
                  </a:moveTo>
                  <a:lnTo>
                    <a:pt x="7524801" y="86156"/>
                  </a:lnTo>
                  <a:lnTo>
                    <a:pt x="7497343" y="63957"/>
                  </a:lnTo>
                  <a:lnTo>
                    <a:pt x="7497343" y="114363"/>
                  </a:lnTo>
                  <a:lnTo>
                    <a:pt x="7497343" y="178295"/>
                  </a:lnTo>
                  <a:lnTo>
                    <a:pt x="7494867" y="186131"/>
                  </a:lnTo>
                  <a:lnTo>
                    <a:pt x="7485024" y="196532"/>
                  </a:lnTo>
                  <a:lnTo>
                    <a:pt x="7477823" y="199123"/>
                  </a:lnTo>
                  <a:lnTo>
                    <a:pt x="7458748" y="199123"/>
                  </a:lnTo>
                  <a:lnTo>
                    <a:pt x="7451509" y="196532"/>
                  </a:lnTo>
                  <a:lnTo>
                    <a:pt x="7441717" y="186131"/>
                  </a:lnTo>
                  <a:lnTo>
                    <a:pt x="7439266" y="178295"/>
                  </a:lnTo>
                  <a:lnTo>
                    <a:pt x="7439266" y="114363"/>
                  </a:lnTo>
                  <a:lnTo>
                    <a:pt x="7441717" y="106553"/>
                  </a:lnTo>
                  <a:lnTo>
                    <a:pt x="7451509" y="96151"/>
                  </a:lnTo>
                  <a:lnTo>
                    <a:pt x="7458748" y="93535"/>
                  </a:lnTo>
                  <a:lnTo>
                    <a:pt x="7477823" y="93535"/>
                  </a:lnTo>
                  <a:lnTo>
                    <a:pt x="7485024" y="96151"/>
                  </a:lnTo>
                  <a:lnTo>
                    <a:pt x="7489926" y="101371"/>
                  </a:lnTo>
                  <a:lnTo>
                    <a:pt x="7494867" y="106553"/>
                  </a:lnTo>
                  <a:lnTo>
                    <a:pt x="7497343" y="63957"/>
                  </a:lnTo>
                  <a:lnTo>
                    <a:pt x="7468311" y="58699"/>
                  </a:lnTo>
                  <a:lnTo>
                    <a:pt x="7453795" y="59804"/>
                  </a:lnTo>
                  <a:lnTo>
                    <a:pt x="7411720" y="86131"/>
                  </a:lnTo>
                  <a:lnTo>
                    <a:pt x="7401573" y="124536"/>
                  </a:lnTo>
                  <a:lnTo>
                    <a:pt x="7401560" y="167843"/>
                  </a:lnTo>
                  <a:lnTo>
                    <a:pt x="7402690" y="182333"/>
                  </a:lnTo>
                  <a:lnTo>
                    <a:pt x="7429449" y="223964"/>
                  </a:lnTo>
                  <a:lnTo>
                    <a:pt x="7468311" y="233959"/>
                  </a:lnTo>
                  <a:lnTo>
                    <a:pt x="7482776" y="232854"/>
                  </a:lnTo>
                  <a:lnTo>
                    <a:pt x="7524788" y="206502"/>
                  </a:lnTo>
                  <a:lnTo>
                    <a:pt x="7534986" y="167843"/>
                  </a:lnTo>
                  <a:lnTo>
                    <a:pt x="7534986" y="124536"/>
                  </a:lnTo>
                  <a:close/>
                </a:path>
                <a:path w="7881620" h="283210">
                  <a:moveTo>
                    <a:pt x="7713231" y="122580"/>
                  </a:moveTo>
                  <a:lnTo>
                    <a:pt x="7703985" y="85559"/>
                  </a:lnTo>
                  <a:lnTo>
                    <a:pt x="7665910" y="59778"/>
                  </a:lnTo>
                  <a:lnTo>
                    <a:pt x="7652855" y="58699"/>
                  </a:lnTo>
                  <a:lnTo>
                    <a:pt x="7635849" y="61010"/>
                  </a:lnTo>
                  <a:lnTo>
                    <a:pt x="7623251" y="67932"/>
                  </a:lnTo>
                  <a:lnTo>
                    <a:pt x="7615072" y="79476"/>
                  </a:lnTo>
                  <a:lnTo>
                    <a:pt x="7611288" y="95643"/>
                  </a:lnTo>
                  <a:lnTo>
                    <a:pt x="7617231" y="61569"/>
                  </a:lnTo>
                  <a:lnTo>
                    <a:pt x="7580147" y="61569"/>
                  </a:lnTo>
                  <a:lnTo>
                    <a:pt x="7580147" y="231089"/>
                  </a:lnTo>
                  <a:lnTo>
                    <a:pt x="7617790" y="231089"/>
                  </a:lnTo>
                  <a:lnTo>
                    <a:pt x="7617854" y="114134"/>
                  </a:lnTo>
                  <a:lnTo>
                    <a:pt x="7620343" y="106299"/>
                  </a:lnTo>
                  <a:lnTo>
                    <a:pt x="7630147" y="95643"/>
                  </a:lnTo>
                  <a:lnTo>
                    <a:pt x="7630554" y="95199"/>
                  </a:lnTo>
                  <a:lnTo>
                    <a:pt x="7637691" y="92417"/>
                  </a:lnTo>
                  <a:lnTo>
                    <a:pt x="7656157" y="92417"/>
                  </a:lnTo>
                  <a:lnTo>
                    <a:pt x="7663269" y="95148"/>
                  </a:lnTo>
                  <a:lnTo>
                    <a:pt x="7668171" y="100609"/>
                  </a:lnTo>
                  <a:lnTo>
                    <a:pt x="7673111" y="106057"/>
                  </a:lnTo>
                  <a:lnTo>
                    <a:pt x="7675588" y="114134"/>
                  </a:lnTo>
                  <a:lnTo>
                    <a:pt x="7675588" y="137972"/>
                  </a:lnTo>
                  <a:lnTo>
                    <a:pt x="7713231" y="137972"/>
                  </a:lnTo>
                  <a:lnTo>
                    <a:pt x="7713231" y="122580"/>
                  </a:lnTo>
                  <a:close/>
                </a:path>
                <a:path w="7881620" h="283210">
                  <a:moveTo>
                    <a:pt x="7881188" y="61569"/>
                  </a:moveTo>
                  <a:lnTo>
                    <a:pt x="7818158" y="61569"/>
                  </a:lnTo>
                  <a:lnTo>
                    <a:pt x="7818158" y="18605"/>
                  </a:lnTo>
                  <a:lnTo>
                    <a:pt x="7780439" y="18605"/>
                  </a:lnTo>
                  <a:lnTo>
                    <a:pt x="7780439" y="61569"/>
                  </a:lnTo>
                  <a:lnTo>
                    <a:pt x="7736014" y="61569"/>
                  </a:lnTo>
                  <a:lnTo>
                    <a:pt x="7736014" y="96964"/>
                  </a:lnTo>
                  <a:lnTo>
                    <a:pt x="7780439" y="96964"/>
                  </a:lnTo>
                  <a:lnTo>
                    <a:pt x="7780439" y="183591"/>
                  </a:lnTo>
                  <a:lnTo>
                    <a:pt x="7781264" y="194144"/>
                  </a:lnTo>
                  <a:lnTo>
                    <a:pt x="7809077" y="227952"/>
                  </a:lnTo>
                  <a:lnTo>
                    <a:pt x="7829423" y="231089"/>
                  </a:lnTo>
                  <a:lnTo>
                    <a:pt x="7878331" y="231089"/>
                  </a:lnTo>
                  <a:lnTo>
                    <a:pt x="7878331" y="195694"/>
                  </a:lnTo>
                  <a:lnTo>
                    <a:pt x="7825219" y="195694"/>
                  </a:lnTo>
                  <a:lnTo>
                    <a:pt x="7822285" y="194805"/>
                  </a:lnTo>
                  <a:lnTo>
                    <a:pt x="7820596" y="193027"/>
                  </a:lnTo>
                  <a:lnTo>
                    <a:pt x="7818971" y="191262"/>
                  </a:lnTo>
                  <a:lnTo>
                    <a:pt x="7818158" y="188112"/>
                  </a:lnTo>
                  <a:lnTo>
                    <a:pt x="7818158" y="96964"/>
                  </a:lnTo>
                  <a:lnTo>
                    <a:pt x="7881188" y="96964"/>
                  </a:lnTo>
                  <a:lnTo>
                    <a:pt x="7881188" y="61569"/>
                  </a:lnTo>
                  <a:close/>
                </a:path>
              </a:pathLst>
            </a:custGeom>
            <a:solidFill>
              <a:srgbClr val="007BB5"/>
            </a:solidFill>
          </p:spPr>
          <p:txBody>
            <a:bodyPr wrap="square" lIns="0" tIns="0" rIns="0" bIns="0" rtlCol="0"/>
            <a:lstStyle/>
            <a:p>
              <a:endParaRPr/>
            </a:p>
          </p:txBody>
        </p:sp>
      </p:grpSp>
      <p:sp>
        <p:nvSpPr>
          <p:cNvPr id="6" name="object 6"/>
          <p:cNvSpPr/>
          <p:nvPr/>
        </p:nvSpPr>
        <p:spPr>
          <a:xfrm>
            <a:off x="491289" y="2886325"/>
            <a:ext cx="14575155" cy="3766820"/>
          </a:xfrm>
          <a:custGeom>
            <a:avLst/>
            <a:gdLst/>
            <a:ahLst/>
            <a:cxnLst/>
            <a:rect l="l" t="t" r="r" b="b"/>
            <a:pathLst>
              <a:path w="14575155" h="3766820">
                <a:moveTo>
                  <a:pt x="14498413" y="3766551"/>
                </a:moveTo>
                <a:lnTo>
                  <a:pt x="76505" y="3766551"/>
                </a:lnTo>
                <a:lnTo>
                  <a:pt x="71180" y="3766026"/>
                </a:lnTo>
                <a:lnTo>
                  <a:pt x="31920" y="3749765"/>
                </a:lnTo>
                <a:lnTo>
                  <a:pt x="4175" y="3711037"/>
                </a:lnTo>
                <a:lnTo>
                  <a:pt x="0" y="3690046"/>
                </a:lnTo>
                <a:lnTo>
                  <a:pt x="0" y="3684670"/>
                </a:lnTo>
                <a:lnTo>
                  <a:pt x="0" y="76505"/>
                </a:lnTo>
                <a:lnTo>
                  <a:pt x="16786" y="31920"/>
                </a:lnTo>
                <a:lnTo>
                  <a:pt x="55513" y="4174"/>
                </a:lnTo>
                <a:lnTo>
                  <a:pt x="76505" y="0"/>
                </a:lnTo>
                <a:lnTo>
                  <a:pt x="14498413" y="0"/>
                </a:lnTo>
                <a:lnTo>
                  <a:pt x="14542998" y="16786"/>
                </a:lnTo>
                <a:lnTo>
                  <a:pt x="14570742" y="55513"/>
                </a:lnTo>
                <a:lnTo>
                  <a:pt x="14574918" y="76505"/>
                </a:lnTo>
                <a:lnTo>
                  <a:pt x="14574918" y="3690046"/>
                </a:lnTo>
                <a:lnTo>
                  <a:pt x="14558132" y="3734630"/>
                </a:lnTo>
                <a:lnTo>
                  <a:pt x="14519404" y="3762376"/>
                </a:lnTo>
                <a:lnTo>
                  <a:pt x="14503737" y="3766026"/>
                </a:lnTo>
                <a:lnTo>
                  <a:pt x="14498413" y="3766551"/>
                </a:lnTo>
                <a:close/>
              </a:path>
            </a:pathLst>
          </a:custGeom>
          <a:solidFill>
            <a:srgbClr val="F6F2EB"/>
          </a:solidFill>
        </p:spPr>
        <p:txBody>
          <a:bodyPr wrap="square" lIns="0" tIns="0" rIns="0" bIns="0" rtlCol="0"/>
          <a:lstStyle/>
          <a:p>
            <a:endParaRPr/>
          </a:p>
        </p:txBody>
      </p:sp>
      <p:pic>
        <p:nvPicPr>
          <p:cNvPr id="7" name="object 7"/>
          <p:cNvPicPr/>
          <p:nvPr/>
        </p:nvPicPr>
        <p:blipFill>
          <a:blip r:embed="rId2" cstate="print"/>
          <a:stretch>
            <a:fillRect/>
          </a:stretch>
        </p:blipFill>
        <p:spPr>
          <a:xfrm>
            <a:off x="511759" y="1351045"/>
            <a:ext cx="102352" cy="102351"/>
          </a:xfrm>
          <a:prstGeom prst="rect">
            <a:avLst/>
          </a:prstGeom>
        </p:spPr>
      </p:pic>
      <p:sp>
        <p:nvSpPr>
          <p:cNvPr id="8" name="object 8"/>
          <p:cNvSpPr txBox="1"/>
          <p:nvPr/>
        </p:nvSpPr>
        <p:spPr>
          <a:xfrm>
            <a:off x="642352" y="1174582"/>
            <a:ext cx="12061825" cy="6150610"/>
          </a:xfrm>
          <a:prstGeom prst="rect">
            <a:avLst/>
          </a:prstGeom>
        </p:spPr>
        <p:txBody>
          <a:bodyPr vert="horz" wrap="square" lIns="0" tIns="15875" rIns="0" bIns="0" rtlCol="0">
            <a:spAutoFit/>
          </a:bodyPr>
          <a:lstStyle/>
          <a:p>
            <a:pPr marL="217170">
              <a:lnSpc>
                <a:spcPct val="100000"/>
              </a:lnSpc>
              <a:spcBef>
                <a:spcPts val="125"/>
              </a:spcBef>
            </a:pPr>
            <a:r>
              <a:rPr sz="2550" spc="125" dirty="0">
                <a:solidFill>
                  <a:srgbClr val="04182D"/>
                </a:solidFill>
                <a:latin typeface="Tahoma"/>
                <a:cs typeface="Tahoma"/>
              </a:rPr>
              <a:t>Collections</a:t>
            </a:r>
            <a:r>
              <a:rPr sz="2550" spc="-45" dirty="0">
                <a:solidFill>
                  <a:srgbClr val="04182D"/>
                </a:solidFill>
                <a:latin typeface="Tahoma"/>
                <a:cs typeface="Tahoma"/>
              </a:rPr>
              <a:t> </a:t>
            </a:r>
            <a:r>
              <a:rPr sz="2550" spc="120" dirty="0">
                <a:solidFill>
                  <a:srgbClr val="04182D"/>
                </a:solidFill>
                <a:latin typeface="Tahoma"/>
                <a:cs typeface="Tahoma"/>
              </a:rPr>
              <a:t>are</a:t>
            </a:r>
            <a:r>
              <a:rPr sz="2550" spc="-45" dirty="0">
                <a:solidFill>
                  <a:srgbClr val="04182D"/>
                </a:solidFill>
                <a:latin typeface="Tahoma"/>
                <a:cs typeface="Tahoma"/>
              </a:rPr>
              <a:t> </a:t>
            </a:r>
            <a:r>
              <a:rPr sz="2550" spc="120" dirty="0">
                <a:solidFill>
                  <a:srgbClr val="04182D"/>
                </a:solidFill>
                <a:latin typeface="Tahoma"/>
                <a:cs typeface="Tahoma"/>
              </a:rPr>
              <a:t>analogous</a:t>
            </a:r>
            <a:r>
              <a:rPr sz="2550" spc="-45" dirty="0">
                <a:solidFill>
                  <a:srgbClr val="04182D"/>
                </a:solidFill>
                <a:latin typeface="Tahoma"/>
                <a:cs typeface="Tahoma"/>
              </a:rPr>
              <a:t> </a:t>
            </a:r>
            <a:r>
              <a:rPr sz="2550" spc="90" dirty="0">
                <a:solidFill>
                  <a:srgbClr val="04182D"/>
                </a:solidFill>
                <a:latin typeface="Tahoma"/>
                <a:cs typeface="Tahoma"/>
              </a:rPr>
              <a:t>to</a:t>
            </a:r>
            <a:r>
              <a:rPr sz="2550" spc="-45" dirty="0">
                <a:solidFill>
                  <a:srgbClr val="04182D"/>
                </a:solidFill>
                <a:latin typeface="Tahoma"/>
                <a:cs typeface="Tahoma"/>
              </a:rPr>
              <a:t> </a:t>
            </a:r>
            <a:r>
              <a:rPr sz="2550" spc="110" dirty="0">
                <a:solidFill>
                  <a:srgbClr val="04182D"/>
                </a:solidFill>
                <a:latin typeface="Tahoma"/>
                <a:cs typeface="Tahoma"/>
              </a:rPr>
              <a:t>tables</a:t>
            </a:r>
            <a:endParaRPr sz="2550">
              <a:latin typeface="Tahoma"/>
              <a:cs typeface="Tahoma"/>
            </a:endParaRPr>
          </a:p>
          <a:p>
            <a:pPr>
              <a:lnSpc>
                <a:spcPct val="100000"/>
              </a:lnSpc>
              <a:spcBef>
                <a:spcPts val="5"/>
              </a:spcBef>
            </a:pPr>
            <a:endParaRPr sz="3050">
              <a:latin typeface="Tahoma"/>
              <a:cs typeface="Tahoma"/>
            </a:endParaRPr>
          </a:p>
          <a:p>
            <a:pPr marL="12700">
              <a:lnSpc>
                <a:spcPct val="100000"/>
              </a:lnSpc>
              <a:spcBef>
                <a:spcPts val="5"/>
              </a:spcBef>
            </a:pPr>
            <a:r>
              <a:rPr sz="2250" dirty="0">
                <a:latin typeface="Courier New"/>
                <a:cs typeface="Courier New"/>
              </a:rPr>
              <a:t>from</a:t>
            </a:r>
            <a:r>
              <a:rPr sz="2250" spc="45" dirty="0">
                <a:latin typeface="Courier New"/>
                <a:cs typeface="Courier New"/>
              </a:rPr>
              <a:t> </a:t>
            </a:r>
            <a:r>
              <a:rPr sz="2250" dirty="0">
                <a:solidFill>
                  <a:srgbClr val="04182D"/>
                </a:solidFill>
                <a:latin typeface="Courier New"/>
                <a:cs typeface="Courier New"/>
              </a:rPr>
              <a:t>chromadb.utils.embedding_functions</a:t>
            </a:r>
            <a:r>
              <a:rPr sz="2250" spc="50" dirty="0">
                <a:solidFill>
                  <a:srgbClr val="04182D"/>
                </a:solidFill>
                <a:latin typeface="Courier New"/>
                <a:cs typeface="Courier New"/>
              </a:rPr>
              <a:t> </a:t>
            </a:r>
            <a:r>
              <a:rPr sz="2250" dirty="0">
                <a:latin typeface="Courier New"/>
                <a:cs typeface="Courier New"/>
              </a:rPr>
              <a:t>import</a:t>
            </a:r>
            <a:r>
              <a:rPr sz="2250" spc="50" dirty="0">
                <a:latin typeface="Courier New"/>
                <a:cs typeface="Courier New"/>
              </a:rPr>
              <a:t> </a:t>
            </a:r>
            <a:r>
              <a:rPr sz="2250" dirty="0">
                <a:solidFill>
                  <a:srgbClr val="04182D"/>
                </a:solidFill>
                <a:latin typeface="Courier New"/>
                <a:cs typeface="Courier New"/>
              </a:rPr>
              <a:t>OpenAIEmbeddingFunction</a:t>
            </a:r>
            <a:endParaRPr sz="2250">
              <a:latin typeface="Courier New"/>
              <a:cs typeface="Courier New"/>
            </a:endParaRPr>
          </a:p>
          <a:p>
            <a:pPr>
              <a:lnSpc>
                <a:spcPct val="100000"/>
              </a:lnSpc>
              <a:spcBef>
                <a:spcPts val="35"/>
              </a:spcBef>
            </a:pPr>
            <a:endParaRPr sz="3950">
              <a:latin typeface="Courier New"/>
              <a:cs typeface="Courier New"/>
            </a:endParaRPr>
          </a:p>
          <a:p>
            <a:pPr marL="700405" marR="3959225" indent="-688340">
              <a:lnSpc>
                <a:spcPct val="143300"/>
              </a:lnSpc>
            </a:pPr>
            <a:r>
              <a:rPr sz="2250" dirty="0">
                <a:solidFill>
                  <a:srgbClr val="04182D"/>
                </a:solidFill>
                <a:latin typeface="Courier New"/>
                <a:cs typeface="Courier New"/>
              </a:rPr>
              <a:t>collection =</a:t>
            </a:r>
            <a:r>
              <a:rPr sz="2250" spc="5" dirty="0">
                <a:solidFill>
                  <a:srgbClr val="04182D"/>
                </a:solidFill>
                <a:latin typeface="Courier New"/>
                <a:cs typeface="Courier New"/>
              </a:rPr>
              <a:t> </a:t>
            </a:r>
            <a:r>
              <a:rPr sz="2250" dirty="0">
                <a:solidFill>
                  <a:srgbClr val="04182D"/>
                </a:solidFill>
                <a:latin typeface="Courier New"/>
                <a:cs typeface="Courier New"/>
              </a:rPr>
              <a:t>client.create_collection( </a:t>
            </a:r>
            <a:r>
              <a:rPr sz="2250" spc="5" dirty="0">
                <a:solidFill>
                  <a:srgbClr val="04182D"/>
                </a:solidFill>
                <a:latin typeface="Courier New"/>
                <a:cs typeface="Courier New"/>
              </a:rPr>
              <a:t> </a:t>
            </a:r>
            <a:r>
              <a:rPr sz="2250" dirty="0">
                <a:solidFill>
                  <a:srgbClr val="04182D"/>
                </a:solidFill>
                <a:latin typeface="Courier New"/>
                <a:cs typeface="Courier New"/>
              </a:rPr>
              <a:t>name=</a:t>
            </a:r>
            <a:r>
              <a:rPr sz="2250" dirty="0">
                <a:solidFill>
                  <a:srgbClr val="BE2F72"/>
                </a:solidFill>
                <a:latin typeface="Courier New"/>
                <a:cs typeface="Courier New"/>
              </a:rPr>
              <a:t>"my_collection"</a:t>
            </a:r>
            <a:r>
              <a:rPr sz="2250" dirty="0">
                <a:solidFill>
                  <a:srgbClr val="04182D"/>
                </a:solidFill>
                <a:latin typeface="Courier New"/>
                <a:cs typeface="Courier New"/>
              </a:rPr>
              <a:t>, </a:t>
            </a:r>
            <a:r>
              <a:rPr sz="2250" spc="5" dirty="0">
                <a:solidFill>
                  <a:srgbClr val="04182D"/>
                </a:solidFill>
                <a:latin typeface="Courier New"/>
                <a:cs typeface="Courier New"/>
              </a:rPr>
              <a:t> </a:t>
            </a:r>
            <a:r>
              <a:rPr sz="2250" dirty="0">
                <a:solidFill>
                  <a:srgbClr val="04182D"/>
                </a:solidFill>
                <a:latin typeface="Courier New"/>
                <a:cs typeface="Courier New"/>
              </a:rPr>
              <a:t>embedding_function=OpenAIEmbeddingFunction(</a:t>
            </a:r>
            <a:endParaRPr sz="2250">
              <a:latin typeface="Courier New"/>
              <a:cs typeface="Courier New"/>
            </a:endParaRPr>
          </a:p>
          <a:p>
            <a:pPr marL="1388110" marR="4475480">
              <a:lnSpc>
                <a:spcPct val="143300"/>
              </a:lnSpc>
            </a:pPr>
            <a:r>
              <a:rPr sz="2250" dirty="0">
                <a:solidFill>
                  <a:srgbClr val="04182D"/>
                </a:solidFill>
                <a:latin typeface="Courier New"/>
                <a:cs typeface="Courier New"/>
              </a:rPr>
              <a:t>model_name=</a:t>
            </a:r>
            <a:r>
              <a:rPr sz="2250" dirty="0">
                <a:solidFill>
                  <a:srgbClr val="BE2F72"/>
                </a:solidFill>
                <a:latin typeface="Courier New"/>
                <a:cs typeface="Courier New"/>
              </a:rPr>
              <a:t>"text-embedding-3-small"</a:t>
            </a:r>
            <a:r>
              <a:rPr sz="2250" dirty="0">
                <a:solidFill>
                  <a:srgbClr val="04182D"/>
                </a:solidFill>
                <a:latin typeface="Courier New"/>
                <a:cs typeface="Courier New"/>
              </a:rPr>
              <a:t>, </a:t>
            </a:r>
            <a:r>
              <a:rPr sz="2250" spc="-1340" dirty="0">
                <a:solidFill>
                  <a:srgbClr val="04182D"/>
                </a:solidFill>
                <a:latin typeface="Courier New"/>
                <a:cs typeface="Courier New"/>
              </a:rPr>
              <a:t> </a:t>
            </a:r>
            <a:r>
              <a:rPr sz="2250" dirty="0">
                <a:solidFill>
                  <a:srgbClr val="04182D"/>
                </a:solidFill>
                <a:latin typeface="Courier New"/>
                <a:cs typeface="Courier New"/>
              </a:rPr>
              <a:t>api_key=</a:t>
            </a:r>
            <a:r>
              <a:rPr sz="2250" dirty="0">
                <a:solidFill>
                  <a:srgbClr val="BE2F72"/>
                </a:solidFill>
                <a:latin typeface="Courier New"/>
                <a:cs typeface="Courier New"/>
              </a:rPr>
              <a:t>"..."</a:t>
            </a:r>
            <a:endParaRPr sz="2250">
              <a:latin typeface="Courier New"/>
              <a:cs typeface="Courier New"/>
            </a:endParaRPr>
          </a:p>
          <a:p>
            <a:pPr marL="700405">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a:p>
            <a:pPr marL="12700">
              <a:lnSpc>
                <a:spcPct val="100000"/>
              </a:lnSpc>
              <a:spcBef>
                <a:spcPts val="1165"/>
              </a:spcBef>
            </a:pPr>
            <a:r>
              <a:rPr sz="2250" dirty="0">
                <a:solidFill>
                  <a:srgbClr val="04182D"/>
                </a:solidFill>
                <a:latin typeface="Courier New"/>
                <a:cs typeface="Courier New"/>
              </a:rPr>
              <a:t>)</a:t>
            </a:r>
            <a:endParaRPr sz="2250">
              <a:latin typeface="Courier New"/>
              <a:cs typeface="Courier New"/>
            </a:endParaRPr>
          </a:p>
          <a:p>
            <a:pPr>
              <a:lnSpc>
                <a:spcPct val="100000"/>
              </a:lnSpc>
              <a:spcBef>
                <a:spcPts val="15"/>
              </a:spcBef>
            </a:pPr>
            <a:endParaRPr sz="3600">
              <a:latin typeface="Courier New"/>
              <a:cs typeface="Courier New"/>
            </a:endParaRPr>
          </a:p>
          <a:p>
            <a:pPr marL="217170">
              <a:lnSpc>
                <a:spcPct val="100000"/>
              </a:lnSpc>
            </a:pPr>
            <a:r>
              <a:rPr sz="2550" spc="125" dirty="0">
                <a:solidFill>
                  <a:srgbClr val="04182D"/>
                </a:solidFill>
                <a:latin typeface="Tahoma"/>
                <a:cs typeface="Tahoma"/>
              </a:rPr>
              <a:t>Collections</a:t>
            </a:r>
            <a:r>
              <a:rPr sz="2550" spc="-45" dirty="0">
                <a:solidFill>
                  <a:srgbClr val="04182D"/>
                </a:solidFill>
                <a:latin typeface="Tahoma"/>
                <a:cs typeface="Tahoma"/>
              </a:rPr>
              <a:t> </a:t>
            </a:r>
            <a:r>
              <a:rPr sz="2550" spc="120" dirty="0">
                <a:solidFill>
                  <a:srgbClr val="04182D"/>
                </a:solidFill>
                <a:latin typeface="Tahoma"/>
                <a:cs typeface="Tahoma"/>
              </a:rPr>
              <a:t>are</a:t>
            </a:r>
            <a:r>
              <a:rPr sz="2550" spc="-40" dirty="0">
                <a:solidFill>
                  <a:srgbClr val="04182D"/>
                </a:solidFill>
                <a:latin typeface="Tahoma"/>
                <a:cs typeface="Tahoma"/>
              </a:rPr>
              <a:t> </a:t>
            </a:r>
            <a:r>
              <a:rPr sz="2550" spc="140" dirty="0">
                <a:solidFill>
                  <a:srgbClr val="04182D"/>
                </a:solidFill>
                <a:latin typeface="Tahoma"/>
                <a:cs typeface="Tahoma"/>
              </a:rPr>
              <a:t>able</a:t>
            </a:r>
            <a:r>
              <a:rPr sz="2550" spc="-40" dirty="0">
                <a:solidFill>
                  <a:srgbClr val="04182D"/>
                </a:solidFill>
                <a:latin typeface="Tahoma"/>
                <a:cs typeface="Tahoma"/>
              </a:rPr>
              <a:t> </a:t>
            </a:r>
            <a:r>
              <a:rPr sz="2550" spc="90" dirty="0">
                <a:solidFill>
                  <a:srgbClr val="04182D"/>
                </a:solidFill>
                <a:latin typeface="Tahoma"/>
                <a:cs typeface="Tahoma"/>
              </a:rPr>
              <a:t>to</a:t>
            </a:r>
            <a:r>
              <a:rPr sz="2550" spc="-40" dirty="0">
                <a:solidFill>
                  <a:srgbClr val="04182D"/>
                </a:solidFill>
                <a:latin typeface="Tahoma"/>
                <a:cs typeface="Tahoma"/>
              </a:rPr>
              <a:t> </a:t>
            </a:r>
            <a:r>
              <a:rPr sz="2550" spc="135" dirty="0">
                <a:solidFill>
                  <a:srgbClr val="04182D"/>
                </a:solidFill>
                <a:latin typeface="Tahoma"/>
                <a:cs typeface="Tahoma"/>
              </a:rPr>
              <a:t>create</a:t>
            </a:r>
            <a:r>
              <a:rPr sz="2550" spc="-40" dirty="0">
                <a:solidFill>
                  <a:srgbClr val="04182D"/>
                </a:solidFill>
                <a:latin typeface="Tahoma"/>
                <a:cs typeface="Tahoma"/>
              </a:rPr>
              <a:t> </a:t>
            </a:r>
            <a:r>
              <a:rPr sz="2550" spc="125" dirty="0">
                <a:solidFill>
                  <a:srgbClr val="04182D"/>
                </a:solidFill>
                <a:latin typeface="Tahoma"/>
                <a:cs typeface="Tahoma"/>
              </a:rPr>
              <a:t>embeddings</a:t>
            </a:r>
            <a:r>
              <a:rPr sz="2550" spc="-40" dirty="0">
                <a:solidFill>
                  <a:srgbClr val="04182D"/>
                </a:solidFill>
                <a:latin typeface="Tahoma"/>
                <a:cs typeface="Tahoma"/>
              </a:rPr>
              <a:t> </a:t>
            </a:r>
            <a:r>
              <a:rPr sz="2550" spc="135" dirty="0">
                <a:solidFill>
                  <a:srgbClr val="04182D"/>
                </a:solidFill>
                <a:latin typeface="Tahoma"/>
                <a:cs typeface="Tahoma"/>
              </a:rPr>
              <a:t>automatically</a:t>
            </a:r>
            <a:endParaRPr sz="2550">
              <a:latin typeface="Tahoma"/>
              <a:cs typeface="Tahoma"/>
            </a:endParaRPr>
          </a:p>
        </p:txBody>
      </p:sp>
      <p:pic>
        <p:nvPicPr>
          <p:cNvPr id="9" name="object 9"/>
          <p:cNvPicPr/>
          <p:nvPr/>
        </p:nvPicPr>
        <p:blipFill>
          <a:blip r:embed="rId3" cstate="print"/>
          <a:stretch>
            <a:fillRect/>
          </a:stretch>
        </p:blipFill>
        <p:spPr>
          <a:xfrm>
            <a:off x="511759" y="7082756"/>
            <a:ext cx="102352" cy="10235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715635" cy="713740"/>
          </a:xfrm>
          <a:prstGeom prst="rect">
            <a:avLst/>
          </a:prstGeom>
        </p:spPr>
        <p:txBody>
          <a:bodyPr vert="horz" wrap="square" lIns="0" tIns="13970" rIns="0" bIns="0" rtlCol="0">
            <a:spAutoFit/>
          </a:bodyPr>
          <a:lstStyle/>
          <a:p>
            <a:pPr marL="12700">
              <a:lnSpc>
                <a:spcPct val="100000"/>
              </a:lnSpc>
              <a:spcBef>
                <a:spcPts val="110"/>
              </a:spcBef>
            </a:pPr>
            <a:r>
              <a:rPr sz="4500" spc="-1019" dirty="0"/>
              <a:t>I</a:t>
            </a:r>
            <a:r>
              <a:rPr sz="4500" spc="-340" dirty="0"/>
              <a:t>n</a:t>
            </a:r>
            <a:r>
              <a:rPr sz="4500" spc="-280" dirty="0"/>
              <a:t>s</a:t>
            </a:r>
            <a:r>
              <a:rPr sz="4500" spc="-140" dirty="0"/>
              <a:t>p</a:t>
            </a:r>
            <a:r>
              <a:rPr sz="4500" spc="-160" dirty="0"/>
              <a:t>e</a:t>
            </a:r>
            <a:r>
              <a:rPr sz="4500" spc="65" dirty="0"/>
              <a:t>c</a:t>
            </a:r>
            <a:r>
              <a:rPr sz="4500" spc="-225" dirty="0"/>
              <a:t>t</a:t>
            </a:r>
            <a:r>
              <a:rPr sz="4500" spc="-260" dirty="0"/>
              <a:t>i</a:t>
            </a:r>
            <a:r>
              <a:rPr sz="4500" spc="-365" dirty="0"/>
              <a:t>n</a:t>
            </a:r>
            <a:r>
              <a:rPr sz="4500" spc="-5" dirty="0"/>
              <a:t>g</a:t>
            </a:r>
            <a:r>
              <a:rPr sz="4500" spc="-165" dirty="0"/>
              <a:t> </a:t>
            </a:r>
            <a:r>
              <a:rPr sz="4500" spc="100" dirty="0"/>
              <a:t>c</a:t>
            </a:r>
            <a:r>
              <a:rPr sz="4500" spc="-240" dirty="0"/>
              <a:t>ol</a:t>
            </a:r>
            <a:r>
              <a:rPr sz="4500" spc="-285" dirty="0"/>
              <a:t>l</a:t>
            </a:r>
            <a:r>
              <a:rPr sz="4500" spc="-160" dirty="0"/>
              <a:t>e</a:t>
            </a:r>
            <a:r>
              <a:rPr sz="4500" spc="65" dirty="0"/>
              <a:t>c</a:t>
            </a:r>
            <a:r>
              <a:rPr sz="4500" spc="-225" dirty="0"/>
              <a:t>t</a:t>
            </a:r>
            <a:r>
              <a:rPr sz="4500" spc="-295" dirty="0"/>
              <a:t>i</a:t>
            </a:r>
            <a:r>
              <a:rPr sz="4500" spc="-240" dirty="0"/>
              <a:t>o</a:t>
            </a:r>
            <a:r>
              <a:rPr sz="4500" spc="-340" dirty="0"/>
              <a:t>n</a:t>
            </a:r>
            <a:r>
              <a:rPr sz="4500" spc="-195" dirty="0"/>
              <a:t>s</a:t>
            </a:r>
            <a:endParaRPr sz="4500"/>
          </a:p>
        </p:txBody>
      </p:sp>
      <p:sp>
        <p:nvSpPr>
          <p:cNvPr id="3" name="object 3"/>
          <p:cNvSpPr/>
          <p:nvPr/>
        </p:nvSpPr>
        <p:spPr>
          <a:xfrm>
            <a:off x="491289" y="1166812"/>
            <a:ext cx="14575155" cy="819150"/>
          </a:xfrm>
          <a:custGeom>
            <a:avLst/>
            <a:gdLst/>
            <a:ahLst/>
            <a:cxnLst/>
            <a:rect l="l" t="t" r="r" b="b"/>
            <a:pathLst>
              <a:path w="14575155" h="819150">
                <a:moveTo>
                  <a:pt x="14498413" y="818815"/>
                </a:moveTo>
                <a:lnTo>
                  <a:pt x="76505" y="818815"/>
                </a:lnTo>
                <a:lnTo>
                  <a:pt x="71180" y="818291"/>
                </a:lnTo>
                <a:lnTo>
                  <a:pt x="31920" y="802028"/>
                </a:lnTo>
                <a:lnTo>
                  <a:pt x="4175" y="763301"/>
                </a:lnTo>
                <a:lnTo>
                  <a:pt x="0" y="742310"/>
                </a:lnTo>
                <a:lnTo>
                  <a:pt x="0" y="736934"/>
                </a:lnTo>
                <a:lnTo>
                  <a:pt x="0" y="76505"/>
                </a:lnTo>
                <a:lnTo>
                  <a:pt x="16786" y="31920"/>
                </a:lnTo>
                <a:lnTo>
                  <a:pt x="55513" y="4175"/>
                </a:lnTo>
                <a:lnTo>
                  <a:pt x="76505" y="0"/>
                </a:lnTo>
                <a:lnTo>
                  <a:pt x="14498413" y="0"/>
                </a:lnTo>
                <a:lnTo>
                  <a:pt x="14542998" y="16786"/>
                </a:lnTo>
                <a:lnTo>
                  <a:pt x="14570742" y="55513"/>
                </a:lnTo>
                <a:lnTo>
                  <a:pt x="14574918" y="76505"/>
                </a:lnTo>
                <a:lnTo>
                  <a:pt x="14574918" y="742310"/>
                </a:lnTo>
                <a:lnTo>
                  <a:pt x="14558132" y="786895"/>
                </a:lnTo>
                <a:lnTo>
                  <a:pt x="14519404" y="814639"/>
                </a:lnTo>
                <a:lnTo>
                  <a:pt x="14503737" y="818291"/>
                </a:lnTo>
                <a:lnTo>
                  <a:pt x="14498413" y="818815"/>
                </a:lnTo>
                <a:close/>
              </a:path>
            </a:pathLst>
          </a:custGeom>
          <a:solidFill>
            <a:srgbClr val="F6F2EB"/>
          </a:solidFill>
        </p:spPr>
        <p:txBody>
          <a:bodyPr wrap="square" lIns="0" tIns="0" rIns="0" bIns="0" rtlCol="0"/>
          <a:lstStyle/>
          <a:p>
            <a:endParaRPr/>
          </a:p>
        </p:txBody>
      </p:sp>
      <p:sp>
        <p:nvSpPr>
          <p:cNvPr id="4" name="object 4"/>
          <p:cNvSpPr/>
          <p:nvPr/>
        </p:nvSpPr>
        <p:spPr>
          <a:xfrm>
            <a:off x="491289" y="2231272"/>
            <a:ext cx="14575155" cy="819150"/>
          </a:xfrm>
          <a:custGeom>
            <a:avLst/>
            <a:gdLst/>
            <a:ahLst/>
            <a:cxnLst/>
            <a:rect l="l" t="t" r="r" b="b"/>
            <a:pathLst>
              <a:path w="14575155" h="819150">
                <a:moveTo>
                  <a:pt x="14498413" y="818815"/>
                </a:moveTo>
                <a:lnTo>
                  <a:pt x="76505" y="818815"/>
                </a:lnTo>
                <a:lnTo>
                  <a:pt x="71180" y="818290"/>
                </a:lnTo>
                <a:lnTo>
                  <a:pt x="31920" y="802028"/>
                </a:lnTo>
                <a:lnTo>
                  <a:pt x="4175" y="763300"/>
                </a:lnTo>
                <a:lnTo>
                  <a:pt x="0" y="742310"/>
                </a:lnTo>
                <a:lnTo>
                  <a:pt x="0" y="736933"/>
                </a:lnTo>
                <a:lnTo>
                  <a:pt x="0" y="76505"/>
                </a:lnTo>
                <a:lnTo>
                  <a:pt x="16786" y="31919"/>
                </a:lnTo>
                <a:lnTo>
                  <a:pt x="55513" y="4175"/>
                </a:lnTo>
                <a:lnTo>
                  <a:pt x="76505" y="0"/>
                </a:lnTo>
                <a:lnTo>
                  <a:pt x="14498413" y="0"/>
                </a:lnTo>
                <a:lnTo>
                  <a:pt x="14542998" y="16786"/>
                </a:lnTo>
                <a:lnTo>
                  <a:pt x="14570742" y="55513"/>
                </a:lnTo>
                <a:lnTo>
                  <a:pt x="14574918" y="76505"/>
                </a:lnTo>
                <a:lnTo>
                  <a:pt x="14574918" y="742310"/>
                </a:lnTo>
                <a:lnTo>
                  <a:pt x="14558132" y="786894"/>
                </a:lnTo>
                <a:lnTo>
                  <a:pt x="14519404" y="814639"/>
                </a:lnTo>
                <a:lnTo>
                  <a:pt x="14503737" y="818290"/>
                </a:lnTo>
                <a:lnTo>
                  <a:pt x="14498413" y="818815"/>
                </a:lnTo>
                <a:close/>
              </a:path>
            </a:pathLst>
          </a:custGeom>
          <a:solidFill>
            <a:srgbClr val="04182D"/>
          </a:solidFill>
        </p:spPr>
        <p:txBody>
          <a:bodyPr wrap="square" lIns="0" tIns="0" rIns="0" bIns="0" rtlCol="0"/>
          <a:lstStyle/>
          <a:p>
            <a:endParaRPr/>
          </a:p>
        </p:txBody>
      </p:sp>
      <p:sp>
        <p:nvSpPr>
          <p:cNvPr id="5" name="object 5"/>
          <p:cNvSpPr txBox="1"/>
          <p:nvPr/>
        </p:nvSpPr>
        <p:spPr>
          <a:xfrm>
            <a:off x="642352" y="1379286"/>
            <a:ext cx="4324350" cy="36957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04182D"/>
                </a:solidFill>
                <a:latin typeface="Courier New"/>
                <a:cs typeface="Courier New"/>
              </a:rPr>
              <a:t>client.list_collections()</a:t>
            </a:r>
            <a:endParaRPr sz="2250">
              <a:latin typeface="Courier New"/>
              <a:cs typeface="Courier New"/>
            </a:endParaRPr>
          </a:p>
        </p:txBody>
      </p:sp>
      <p:sp>
        <p:nvSpPr>
          <p:cNvPr id="6" name="object 6"/>
          <p:cNvSpPr txBox="1"/>
          <p:nvPr/>
        </p:nvSpPr>
        <p:spPr>
          <a:xfrm>
            <a:off x="642352" y="2443747"/>
            <a:ext cx="5528310" cy="36957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FFFFFF"/>
                </a:solidFill>
                <a:latin typeface="Courier New"/>
                <a:cs typeface="Courier New"/>
              </a:rPr>
              <a:t>[Collection(name=my_collection)]</a:t>
            </a:r>
            <a:endParaRPr sz="2250">
              <a:latin typeface="Courier New"/>
              <a:cs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708650" cy="713740"/>
          </a:xfrm>
          <a:prstGeom prst="rect">
            <a:avLst/>
          </a:prstGeom>
        </p:spPr>
        <p:txBody>
          <a:bodyPr vert="horz" wrap="square" lIns="0" tIns="13970" rIns="0" bIns="0" rtlCol="0">
            <a:spAutoFit/>
          </a:bodyPr>
          <a:lstStyle/>
          <a:p>
            <a:pPr marL="12700">
              <a:lnSpc>
                <a:spcPct val="100000"/>
              </a:lnSpc>
              <a:spcBef>
                <a:spcPts val="110"/>
              </a:spcBef>
            </a:pPr>
            <a:r>
              <a:rPr sz="4500" spc="-1019" dirty="0"/>
              <a:t>I</a:t>
            </a:r>
            <a:r>
              <a:rPr sz="4500" spc="-340" dirty="0"/>
              <a:t>n</a:t>
            </a:r>
            <a:r>
              <a:rPr sz="4500" spc="-280" dirty="0"/>
              <a:t>s</a:t>
            </a:r>
            <a:r>
              <a:rPr sz="4500" spc="-204" dirty="0"/>
              <a:t>e</a:t>
            </a:r>
            <a:r>
              <a:rPr sz="4500" spc="-240" dirty="0"/>
              <a:t>r</a:t>
            </a:r>
            <a:r>
              <a:rPr sz="4500" spc="-225" dirty="0"/>
              <a:t>t</a:t>
            </a:r>
            <a:r>
              <a:rPr sz="4500" spc="-260" dirty="0"/>
              <a:t>i</a:t>
            </a:r>
            <a:r>
              <a:rPr sz="4500" spc="-365" dirty="0"/>
              <a:t>n</a:t>
            </a:r>
            <a:r>
              <a:rPr sz="4500" spc="-5" dirty="0"/>
              <a:t>g</a:t>
            </a:r>
            <a:r>
              <a:rPr sz="4500" spc="-165" dirty="0"/>
              <a:t> </a:t>
            </a:r>
            <a:r>
              <a:rPr sz="4500" spc="-204"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90" dirty="0"/>
              <a:t>g</a:t>
            </a:r>
            <a:r>
              <a:rPr sz="4500" spc="-195" dirty="0"/>
              <a:t>s</a:t>
            </a:r>
            <a:endParaRPr sz="4500"/>
          </a:p>
        </p:txBody>
      </p:sp>
      <p:sp>
        <p:nvSpPr>
          <p:cNvPr id="3" name="object 3"/>
          <p:cNvSpPr/>
          <p:nvPr/>
        </p:nvSpPr>
        <p:spPr>
          <a:xfrm>
            <a:off x="491289" y="1985628"/>
            <a:ext cx="14575155" cy="819150"/>
          </a:xfrm>
          <a:custGeom>
            <a:avLst/>
            <a:gdLst/>
            <a:ahLst/>
            <a:cxnLst/>
            <a:rect l="l" t="t" r="r" b="b"/>
            <a:pathLst>
              <a:path w="14575155" h="819150">
                <a:moveTo>
                  <a:pt x="14498413" y="818815"/>
                </a:moveTo>
                <a:lnTo>
                  <a:pt x="76505" y="818815"/>
                </a:lnTo>
                <a:lnTo>
                  <a:pt x="71180" y="818290"/>
                </a:lnTo>
                <a:lnTo>
                  <a:pt x="31920" y="802028"/>
                </a:lnTo>
                <a:lnTo>
                  <a:pt x="4175" y="763301"/>
                </a:lnTo>
                <a:lnTo>
                  <a:pt x="0" y="742310"/>
                </a:lnTo>
                <a:lnTo>
                  <a:pt x="0" y="736934"/>
                </a:lnTo>
                <a:lnTo>
                  <a:pt x="0" y="76505"/>
                </a:lnTo>
                <a:lnTo>
                  <a:pt x="16786" y="31920"/>
                </a:lnTo>
                <a:lnTo>
                  <a:pt x="55513" y="4175"/>
                </a:lnTo>
                <a:lnTo>
                  <a:pt x="76505" y="0"/>
                </a:lnTo>
                <a:lnTo>
                  <a:pt x="14498413" y="0"/>
                </a:lnTo>
                <a:lnTo>
                  <a:pt x="14542998" y="16786"/>
                </a:lnTo>
                <a:lnTo>
                  <a:pt x="14570742" y="55513"/>
                </a:lnTo>
                <a:lnTo>
                  <a:pt x="14574918" y="76505"/>
                </a:lnTo>
                <a:lnTo>
                  <a:pt x="14574918" y="742310"/>
                </a:lnTo>
                <a:lnTo>
                  <a:pt x="14558132" y="786895"/>
                </a:lnTo>
                <a:lnTo>
                  <a:pt x="14519404" y="814639"/>
                </a:lnTo>
                <a:lnTo>
                  <a:pt x="14503737" y="818290"/>
                </a:lnTo>
                <a:lnTo>
                  <a:pt x="14498413" y="818815"/>
                </a:lnTo>
                <a:close/>
              </a:path>
            </a:pathLst>
          </a:custGeom>
          <a:solidFill>
            <a:srgbClr val="F6F2EB"/>
          </a:solidFill>
        </p:spPr>
        <p:txBody>
          <a:bodyPr wrap="square" lIns="0" tIns="0" rIns="0" bIns="0" rtlCol="0"/>
          <a:lstStyle/>
          <a:p>
            <a:endParaRPr/>
          </a:p>
        </p:txBody>
      </p:sp>
      <p:sp>
        <p:nvSpPr>
          <p:cNvPr id="4" name="object 4"/>
          <p:cNvSpPr/>
          <p:nvPr/>
        </p:nvSpPr>
        <p:spPr>
          <a:xfrm>
            <a:off x="491289" y="5179009"/>
            <a:ext cx="14575155" cy="2292985"/>
          </a:xfrm>
          <a:custGeom>
            <a:avLst/>
            <a:gdLst/>
            <a:ahLst/>
            <a:cxnLst/>
            <a:rect l="l" t="t" r="r" b="b"/>
            <a:pathLst>
              <a:path w="14575155" h="2292984">
                <a:moveTo>
                  <a:pt x="14498413" y="2292683"/>
                </a:moveTo>
                <a:lnTo>
                  <a:pt x="76505" y="2292683"/>
                </a:lnTo>
                <a:lnTo>
                  <a:pt x="71180" y="2292159"/>
                </a:lnTo>
                <a:lnTo>
                  <a:pt x="31920" y="2275896"/>
                </a:lnTo>
                <a:lnTo>
                  <a:pt x="4175" y="2237169"/>
                </a:lnTo>
                <a:lnTo>
                  <a:pt x="0" y="2216179"/>
                </a:lnTo>
                <a:lnTo>
                  <a:pt x="0" y="2210802"/>
                </a:lnTo>
                <a:lnTo>
                  <a:pt x="0" y="76504"/>
                </a:lnTo>
                <a:lnTo>
                  <a:pt x="16786" y="31919"/>
                </a:lnTo>
                <a:lnTo>
                  <a:pt x="55513" y="4174"/>
                </a:lnTo>
                <a:lnTo>
                  <a:pt x="76505" y="0"/>
                </a:lnTo>
                <a:lnTo>
                  <a:pt x="14498413" y="0"/>
                </a:lnTo>
                <a:lnTo>
                  <a:pt x="14542998" y="16786"/>
                </a:lnTo>
                <a:lnTo>
                  <a:pt x="14570742" y="55513"/>
                </a:lnTo>
                <a:lnTo>
                  <a:pt x="14574918" y="76504"/>
                </a:lnTo>
                <a:lnTo>
                  <a:pt x="14574918" y="2216179"/>
                </a:lnTo>
                <a:lnTo>
                  <a:pt x="14558132" y="2260762"/>
                </a:lnTo>
                <a:lnTo>
                  <a:pt x="14519404" y="2288507"/>
                </a:lnTo>
                <a:lnTo>
                  <a:pt x="14503737" y="2292159"/>
                </a:lnTo>
                <a:lnTo>
                  <a:pt x="14498413" y="2292683"/>
                </a:lnTo>
                <a:close/>
              </a:path>
            </a:pathLst>
          </a:custGeom>
          <a:solidFill>
            <a:srgbClr val="F6F2EB"/>
          </a:solidFill>
        </p:spPr>
        <p:txBody>
          <a:bodyPr wrap="square" lIns="0" tIns="0" rIns="0" bIns="0" rtlCol="0"/>
          <a:lstStyle/>
          <a:p>
            <a:endParaRPr/>
          </a:p>
        </p:txBody>
      </p:sp>
      <p:pic>
        <p:nvPicPr>
          <p:cNvPr id="5" name="object 5"/>
          <p:cNvPicPr/>
          <p:nvPr/>
        </p:nvPicPr>
        <p:blipFill>
          <a:blip r:embed="rId2" cstate="print"/>
          <a:stretch>
            <a:fillRect/>
          </a:stretch>
        </p:blipFill>
        <p:spPr>
          <a:xfrm>
            <a:off x="511759" y="3234321"/>
            <a:ext cx="102352" cy="102351"/>
          </a:xfrm>
          <a:prstGeom prst="rect">
            <a:avLst/>
          </a:prstGeom>
        </p:spPr>
      </p:pic>
      <p:pic>
        <p:nvPicPr>
          <p:cNvPr id="6" name="object 6"/>
          <p:cNvPicPr/>
          <p:nvPr/>
        </p:nvPicPr>
        <p:blipFill>
          <a:blip r:embed="rId3" cstate="print"/>
          <a:stretch>
            <a:fillRect/>
          </a:stretch>
        </p:blipFill>
        <p:spPr>
          <a:xfrm>
            <a:off x="511759" y="3889374"/>
            <a:ext cx="102352" cy="102351"/>
          </a:xfrm>
          <a:prstGeom prst="rect">
            <a:avLst/>
          </a:prstGeom>
        </p:spPr>
      </p:pic>
      <p:sp>
        <p:nvSpPr>
          <p:cNvPr id="7" name="object 7"/>
          <p:cNvSpPr txBox="1"/>
          <p:nvPr/>
        </p:nvSpPr>
        <p:spPr>
          <a:xfrm>
            <a:off x="478589" y="1174582"/>
            <a:ext cx="12052935" cy="6060440"/>
          </a:xfrm>
          <a:prstGeom prst="rect">
            <a:avLst/>
          </a:prstGeom>
        </p:spPr>
        <p:txBody>
          <a:bodyPr vert="horz" wrap="square" lIns="0" tIns="15875" rIns="0" bIns="0" rtlCol="0">
            <a:spAutoFit/>
          </a:bodyPr>
          <a:lstStyle/>
          <a:p>
            <a:pPr marL="12700">
              <a:lnSpc>
                <a:spcPct val="100000"/>
              </a:lnSpc>
              <a:spcBef>
                <a:spcPts val="125"/>
              </a:spcBef>
            </a:pPr>
            <a:r>
              <a:rPr sz="2550" b="1" spc="-85" dirty="0">
                <a:solidFill>
                  <a:srgbClr val="04182D"/>
                </a:solidFill>
                <a:latin typeface="Tahoma"/>
                <a:cs typeface="Tahoma"/>
              </a:rPr>
              <a:t>Single</a:t>
            </a:r>
            <a:r>
              <a:rPr sz="2550" b="1" spc="-25" dirty="0">
                <a:solidFill>
                  <a:srgbClr val="04182D"/>
                </a:solidFill>
                <a:latin typeface="Tahoma"/>
                <a:cs typeface="Tahoma"/>
              </a:rPr>
              <a:t> </a:t>
            </a:r>
            <a:r>
              <a:rPr sz="2550" b="1" spc="-65" dirty="0">
                <a:solidFill>
                  <a:srgbClr val="04182D"/>
                </a:solidFill>
                <a:latin typeface="Tahoma"/>
                <a:cs typeface="Tahoma"/>
              </a:rPr>
              <a:t>document</a:t>
            </a:r>
            <a:endParaRPr sz="2550">
              <a:latin typeface="Tahoma"/>
              <a:cs typeface="Tahoma"/>
            </a:endParaRPr>
          </a:p>
          <a:p>
            <a:pPr>
              <a:lnSpc>
                <a:spcPct val="100000"/>
              </a:lnSpc>
              <a:spcBef>
                <a:spcPts val="30"/>
              </a:spcBef>
            </a:pPr>
            <a:endParaRPr sz="4100">
              <a:latin typeface="Tahoma"/>
              <a:cs typeface="Tahoma"/>
            </a:endParaRPr>
          </a:p>
          <a:p>
            <a:pPr marL="175895">
              <a:lnSpc>
                <a:spcPct val="100000"/>
              </a:lnSpc>
            </a:pPr>
            <a:r>
              <a:rPr sz="2250" dirty="0">
                <a:solidFill>
                  <a:srgbClr val="04182D"/>
                </a:solidFill>
                <a:latin typeface="Courier New"/>
                <a:cs typeface="Courier New"/>
              </a:rPr>
              <a:t>collection.add(ids=[</a:t>
            </a:r>
            <a:r>
              <a:rPr sz="2250" dirty="0">
                <a:solidFill>
                  <a:srgbClr val="BE2F72"/>
                </a:solidFill>
                <a:latin typeface="Courier New"/>
                <a:cs typeface="Courier New"/>
              </a:rPr>
              <a:t>"my-doc"</a:t>
            </a:r>
            <a:r>
              <a:rPr sz="2250" dirty="0">
                <a:solidFill>
                  <a:srgbClr val="04182D"/>
                </a:solidFill>
                <a:latin typeface="Courier New"/>
                <a:cs typeface="Courier New"/>
              </a:rPr>
              <a:t>],</a:t>
            </a:r>
            <a:r>
              <a:rPr sz="2250" spc="20" dirty="0">
                <a:solidFill>
                  <a:srgbClr val="04182D"/>
                </a:solidFill>
                <a:latin typeface="Courier New"/>
                <a:cs typeface="Courier New"/>
              </a:rPr>
              <a:t> </a:t>
            </a:r>
            <a:r>
              <a:rPr sz="2250" dirty="0">
                <a:solidFill>
                  <a:srgbClr val="04182D"/>
                </a:solidFill>
                <a:latin typeface="Courier New"/>
                <a:cs typeface="Courier New"/>
              </a:rPr>
              <a:t>documents=[</a:t>
            </a:r>
            <a:r>
              <a:rPr sz="2250" dirty="0">
                <a:solidFill>
                  <a:srgbClr val="BE2F72"/>
                </a:solidFill>
                <a:latin typeface="Courier New"/>
                <a:cs typeface="Courier New"/>
              </a:rPr>
              <a:t>"This</a:t>
            </a:r>
            <a:r>
              <a:rPr sz="2250" spc="25" dirty="0">
                <a:solidFill>
                  <a:srgbClr val="BE2F72"/>
                </a:solidFill>
                <a:latin typeface="Courier New"/>
                <a:cs typeface="Courier New"/>
              </a:rPr>
              <a:t> </a:t>
            </a:r>
            <a:r>
              <a:rPr sz="2250" dirty="0">
                <a:solidFill>
                  <a:srgbClr val="BE2F72"/>
                </a:solidFill>
                <a:latin typeface="Courier New"/>
                <a:cs typeface="Courier New"/>
              </a:rPr>
              <a:t>is</a:t>
            </a:r>
            <a:r>
              <a:rPr sz="2250" spc="20" dirty="0">
                <a:solidFill>
                  <a:srgbClr val="BE2F72"/>
                </a:solidFill>
                <a:latin typeface="Courier New"/>
                <a:cs typeface="Courier New"/>
              </a:rPr>
              <a:t> </a:t>
            </a:r>
            <a:r>
              <a:rPr sz="2250" dirty="0">
                <a:solidFill>
                  <a:srgbClr val="BE2F72"/>
                </a:solidFill>
                <a:latin typeface="Courier New"/>
                <a:cs typeface="Courier New"/>
              </a:rPr>
              <a:t>the</a:t>
            </a:r>
            <a:r>
              <a:rPr sz="2250" spc="25" dirty="0">
                <a:solidFill>
                  <a:srgbClr val="BE2F72"/>
                </a:solidFill>
                <a:latin typeface="Courier New"/>
                <a:cs typeface="Courier New"/>
              </a:rPr>
              <a:t> </a:t>
            </a:r>
            <a:r>
              <a:rPr sz="2250" dirty="0">
                <a:solidFill>
                  <a:srgbClr val="BE2F72"/>
                </a:solidFill>
                <a:latin typeface="Courier New"/>
                <a:cs typeface="Courier New"/>
              </a:rPr>
              <a:t>source</a:t>
            </a:r>
            <a:r>
              <a:rPr sz="2250" spc="25" dirty="0">
                <a:solidFill>
                  <a:srgbClr val="BE2F72"/>
                </a:solidFill>
                <a:latin typeface="Courier New"/>
                <a:cs typeface="Courier New"/>
              </a:rPr>
              <a:t> </a:t>
            </a:r>
            <a:r>
              <a:rPr sz="2250" dirty="0">
                <a:solidFill>
                  <a:srgbClr val="BE2F72"/>
                </a:solidFill>
                <a:latin typeface="Courier New"/>
                <a:cs typeface="Courier New"/>
              </a:rPr>
              <a:t>text"</a:t>
            </a:r>
            <a:r>
              <a:rPr sz="2250" dirty="0">
                <a:solidFill>
                  <a:srgbClr val="04182D"/>
                </a:solidFill>
                <a:latin typeface="Courier New"/>
                <a:cs typeface="Courier New"/>
              </a:rPr>
              <a:t>])</a:t>
            </a:r>
            <a:endParaRPr sz="2250">
              <a:latin typeface="Courier New"/>
              <a:cs typeface="Courier New"/>
            </a:endParaRPr>
          </a:p>
          <a:p>
            <a:pPr>
              <a:lnSpc>
                <a:spcPct val="100000"/>
              </a:lnSpc>
              <a:spcBef>
                <a:spcPts val="15"/>
              </a:spcBef>
            </a:pPr>
            <a:endParaRPr sz="3600">
              <a:latin typeface="Courier New"/>
              <a:cs typeface="Courier New"/>
            </a:endParaRPr>
          </a:p>
          <a:p>
            <a:pPr marL="381000">
              <a:lnSpc>
                <a:spcPct val="100000"/>
              </a:lnSpc>
            </a:pPr>
            <a:r>
              <a:rPr sz="2550" spc="-15" dirty="0">
                <a:solidFill>
                  <a:srgbClr val="04182D"/>
                </a:solidFill>
                <a:latin typeface="Tahoma"/>
                <a:cs typeface="Tahoma"/>
              </a:rPr>
              <a:t>IDs</a:t>
            </a:r>
            <a:r>
              <a:rPr sz="2550" spc="-65" dirty="0">
                <a:solidFill>
                  <a:srgbClr val="04182D"/>
                </a:solidFill>
                <a:latin typeface="Tahoma"/>
                <a:cs typeface="Tahoma"/>
              </a:rPr>
              <a:t> </a:t>
            </a:r>
            <a:r>
              <a:rPr sz="2550" spc="85" dirty="0">
                <a:solidFill>
                  <a:srgbClr val="04182D"/>
                </a:solidFill>
                <a:latin typeface="Tahoma"/>
                <a:cs typeface="Tahoma"/>
              </a:rPr>
              <a:t>must</a:t>
            </a:r>
            <a:r>
              <a:rPr sz="2550" spc="-65" dirty="0">
                <a:solidFill>
                  <a:srgbClr val="04182D"/>
                </a:solidFill>
                <a:latin typeface="Tahoma"/>
                <a:cs typeface="Tahoma"/>
              </a:rPr>
              <a:t> </a:t>
            </a:r>
            <a:r>
              <a:rPr sz="2550" spc="160" dirty="0">
                <a:solidFill>
                  <a:srgbClr val="04182D"/>
                </a:solidFill>
                <a:latin typeface="Tahoma"/>
                <a:cs typeface="Tahoma"/>
              </a:rPr>
              <a:t>be</a:t>
            </a:r>
            <a:r>
              <a:rPr sz="2550" spc="-65" dirty="0">
                <a:solidFill>
                  <a:srgbClr val="04182D"/>
                </a:solidFill>
                <a:latin typeface="Tahoma"/>
                <a:cs typeface="Tahoma"/>
              </a:rPr>
              <a:t> </a:t>
            </a:r>
            <a:r>
              <a:rPr sz="2550" spc="100" dirty="0">
                <a:solidFill>
                  <a:srgbClr val="04182D"/>
                </a:solidFill>
                <a:latin typeface="Tahoma"/>
                <a:cs typeface="Tahoma"/>
              </a:rPr>
              <a:t>provided</a:t>
            </a:r>
            <a:endParaRPr sz="2550">
              <a:latin typeface="Tahoma"/>
              <a:cs typeface="Tahoma"/>
            </a:endParaRPr>
          </a:p>
          <a:p>
            <a:pPr marL="381000">
              <a:lnSpc>
                <a:spcPct val="100000"/>
              </a:lnSpc>
              <a:spcBef>
                <a:spcPts val="2095"/>
              </a:spcBef>
            </a:pPr>
            <a:r>
              <a:rPr sz="2550" spc="130" dirty="0">
                <a:solidFill>
                  <a:srgbClr val="04182D"/>
                </a:solidFill>
                <a:latin typeface="Tahoma"/>
                <a:cs typeface="Tahoma"/>
              </a:rPr>
              <a:t>Embeddings</a:t>
            </a:r>
            <a:r>
              <a:rPr sz="2550" spc="-50" dirty="0">
                <a:solidFill>
                  <a:srgbClr val="04182D"/>
                </a:solidFill>
                <a:latin typeface="Tahoma"/>
                <a:cs typeface="Tahoma"/>
              </a:rPr>
              <a:t> </a:t>
            </a:r>
            <a:r>
              <a:rPr sz="2550" spc="65" dirty="0">
                <a:solidFill>
                  <a:srgbClr val="04182D"/>
                </a:solidFill>
                <a:latin typeface="Tahoma"/>
                <a:cs typeface="Tahoma"/>
              </a:rPr>
              <a:t>will</a:t>
            </a:r>
            <a:r>
              <a:rPr sz="2550" spc="-50" dirty="0">
                <a:solidFill>
                  <a:srgbClr val="04182D"/>
                </a:solidFill>
                <a:latin typeface="Tahoma"/>
                <a:cs typeface="Tahoma"/>
              </a:rPr>
              <a:t> </a:t>
            </a:r>
            <a:r>
              <a:rPr sz="2550" spc="160" dirty="0">
                <a:solidFill>
                  <a:srgbClr val="04182D"/>
                </a:solidFill>
                <a:latin typeface="Tahoma"/>
                <a:cs typeface="Tahoma"/>
              </a:rPr>
              <a:t>be</a:t>
            </a:r>
            <a:r>
              <a:rPr sz="2550" spc="-50" dirty="0">
                <a:solidFill>
                  <a:srgbClr val="04182D"/>
                </a:solidFill>
                <a:latin typeface="Tahoma"/>
                <a:cs typeface="Tahoma"/>
              </a:rPr>
              <a:t> </a:t>
            </a:r>
            <a:r>
              <a:rPr sz="2550" spc="140" dirty="0">
                <a:solidFill>
                  <a:srgbClr val="04182D"/>
                </a:solidFill>
                <a:latin typeface="Tahoma"/>
                <a:cs typeface="Tahoma"/>
              </a:rPr>
              <a:t>created</a:t>
            </a:r>
            <a:r>
              <a:rPr sz="2550" spc="-45" dirty="0">
                <a:solidFill>
                  <a:srgbClr val="04182D"/>
                </a:solidFill>
                <a:latin typeface="Tahoma"/>
                <a:cs typeface="Tahoma"/>
              </a:rPr>
              <a:t> </a:t>
            </a:r>
            <a:r>
              <a:rPr sz="2550" spc="185" dirty="0">
                <a:solidFill>
                  <a:srgbClr val="04182D"/>
                </a:solidFill>
                <a:latin typeface="Tahoma"/>
                <a:cs typeface="Tahoma"/>
              </a:rPr>
              <a:t>by</a:t>
            </a:r>
            <a:r>
              <a:rPr sz="2550" spc="-50"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550" spc="90" dirty="0">
                <a:solidFill>
                  <a:srgbClr val="04182D"/>
                </a:solidFill>
                <a:latin typeface="Tahoma"/>
                <a:cs typeface="Tahoma"/>
              </a:rPr>
              <a:t>collection!</a:t>
            </a:r>
            <a:endParaRPr sz="2550">
              <a:latin typeface="Tahoma"/>
              <a:cs typeface="Tahoma"/>
            </a:endParaRPr>
          </a:p>
          <a:p>
            <a:pPr marL="12700">
              <a:lnSpc>
                <a:spcPct val="100000"/>
              </a:lnSpc>
              <a:spcBef>
                <a:spcPts val="2100"/>
              </a:spcBef>
            </a:pPr>
            <a:r>
              <a:rPr sz="2550" b="1" spc="-60" dirty="0">
                <a:solidFill>
                  <a:srgbClr val="04182D"/>
                </a:solidFill>
                <a:latin typeface="Tahoma"/>
                <a:cs typeface="Tahoma"/>
              </a:rPr>
              <a:t>Multiple</a:t>
            </a:r>
            <a:r>
              <a:rPr sz="2550" b="1" spc="-15" dirty="0">
                <a:solidFill>
                  <a:srgbClr val="04182D"/>
                </a:solidFill>
                <a:latin typeface="Tahoma"/>
                <a:cs typeface="Tahoma"/>
              </a:rPr>
              <a:t> </a:t>
            </a:r>
            <a:r>
              <a:rPr sz="2550" b="1" spc="-70" dirty="0">
                <a:solidFill>
                  <a:srgbClr val="04182D"/>
                </a:solidFill>
                <a:latin typeface="Tahoma"/>
                <a:cs typeface="Tahoma"/>
              </a:rPr>
              <a:t>documents</a:t>
            </a:r>
            <a:endParaRPr sz="2550">
              <a:latin typeface="Tahoma"/>
              <a:cs typeface="Tahoma"/>
            </a:endParaRPr>
          </a:p>
          <a:p>
            <a:pPr>
              <a:lnSpc>
                <a:spcPct val="100000"/>
              </a:lnSpc>
              <a:spcBef>
                <a:spcPts val="25"/>
              </a:spcBef>
            </a:pPr>
            <a:endParaRPr sz="4100">
              <a:latin typeface="Tahoma"/>
              <a:cs typeface="Tahoma"/>
            </a:endParaRPr>
          </a:p>
          <a:p>
            <a:pPr marL="175895">
              <a:lnSpc>
                <a:spcPct val="100000"/>
              </a:lnSpc>
              <a:spcBef>
                <a:spcPts val="5"/>
              </a:spcBef>
            </a:pPr>
            <a:r>
              <a:rPr sz="2250" dirty="0">
                <a:solidFill>
                  <a:srgbClr val="04182D"/>
                </a:solidFill>
                <a:latin typeface="Courier New"/>
                <a:cs typeface="Courier New"/>
              </a:rPr>
              <a:t>collection.add(</a:t>
            </a:r>
            <a:endParaRPr sz="2250">
              <a:latin typeface="Courier New"/>
              <a:cs typeface="Courier New"/>
            </a:endParaRPr>
          </a:p>
          <a:p>
            <a:pPr marL="520065">
              <a:lnSpc>
                <a:spcPct val="100000"/>
              </a:lnSpc>
              <a:spcBef>
                <a:spcPts val="1165"/>
              </a:spcBef>
            </a:pPr>
            <a:r>
              <a:rPr sz="2250" dirty="0">
                <a:solidFill>
                  <a:srgbClr val="04182D"/>
                </a:solidFill>
                <a:latin typeface="Courier New"/>
                <a:cs typeface="Courier New"/>
              </a:rPr>
              <a:t>ids=[</a:t>
            </a:r>
            <a:r>
              <a:rPr sz="2250" dirty="0">
                <a:solidFill>
                  <a:srgbClr val="BE2F72"/>
                </a:solidFill>
                <a:latin typeface="Courier New"/>
                <a:cs typeface="Courier New"/>
              </a:rPr>
              <a:t>"my-doc-1"</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solidFill>
                  <a:srgbClr val="BE2F72"/>
                </a:solidFill>
                <a:latin typeface="Courier New"/>
                <a:cs typeface="Courier New"/>
              </a:rPr>
              <a:t>"my-doc-2"</a:t>
            </a:r>
            <a:r>
              <a:rPr sz="2250" dirty="0">
                <a:solidFill>
                  <a:srgbClr val="04182D"/>
                </a:solidFill>
                <a:latin typeface="Courier New"/>
                <a:cs typeface="Courier New"/>
              </a:rPr>
              <a:t>],</a:t>
            </a:r>
            <a:endParaRPr sz="2250">
              <a:latin typeface="Courier New"/>
              <a:cs typeface="Courier New"/>
            </a:endParaRPr>
          </a:p>
          <a:p>
            <a:pPr marL="520065">
              <a:lnSpc>
                <a:spcPct val="100000"/>
              </a:lnSpc>
              <a:spcBef>
                <a:spcPts val="1170"/>
              </a:spcBef>
            </a:pPr>
            <a:r>
              <a:rPr sz="2250" dirty="0">
                <a:solidFill>
                  <a:srgbClr val="04182D"/>
                </a:solidFill>
                <a:latin typeface="Courier New"/>
                <a:cs typeface="Courier New"/>
              </a:rPr>
              <a:t>documents=[</a:t>
            </a:r>
            <a:r>
              <a:rPr sz="2250" dirty="0">
                <a:solidFill>
                  <a:srgbClr val="BE2F72"/>
                </a:solidFill>
                <a:latin typeface="Courier New"/>
                <a:cs typeface="Courier New"/>
              </a:rPr>
              <a:t>"This</a:t>
            </a:r>
            <a:r>
              <a:rPr sz="2250" spc="5" dirty="0">
                <a:solidFill>
                  <a:srgbClr val="BE2F72"/>
                </a:solidFill>
                <a:latin typeface="Courier New"/>
                <a:cs typeface="Courier New"/>
              </a:rPr>
              <a:t> </a:t>
            </a:r>
            <a:r>
              <a:rPr sz="2250" dirty="0">
                <a:solidFill>
                  <a:srgbClr val="BE2F72"/>
                </a:solidFill>
                <a:latin typeface="Courier New"/>
                <a:cs typeface="Courier New"/>
              </a:rPr>
              <a:t>is</a:t>
            </a:r>
            <a:r>
              <a:rPr sz="2250" spc="10" dirty="0">
                <a:solidFill>
                  <a:srgbClr val="BE2F72"/>
                </a:solidFill>
                <a:latin typeface="Courier New"/>
                <a:cs typeface="Courier New"/>
              </a:rPr>
              <a:t> </a:t>
            </a:r>
            <a:r>
              <a:rPr sz="2250" dirty="0">
                <a:solidFill>
                  <a:srgbClr val="BE2F72"/>
                </a:solidFill>
                <a:latin typeface="Courier New"/>
                <a:cs typeface="Courier New"/>
              </a:rPr>
              <a:t>document</a:t>
            </a:r>
            <a:r>
              <a:rPr sz="2250" spc="5" dirty="0">
                <a:solidFill>
                  <a:srgbClr val="BE2F72"/>
                </a:solidFill>
                <a:latin typeface="Courier New"/>
                <a:cs typeface="Courier New"/>
              </a:rPr>
              <a:t> </a:t>
            </a:r>
            <a:r>
              <a:rPr sz="2250" dirty="0">
                <a:solidFill>
                  <a:srgbClr val="BE2F72"/>
                </a:solidFill>
                <a:latin typeface="Courier New"/>
                <a:cs typeface="Courier New"/>
              </a:rPr>
              <a:t>1"</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solidFill>
                  <a:srgbClr val="BE2F72"/>
                </a:solidFill>
                <a:latin typeface="Courier New"/>
                <a:cs typeface="Courier New"/>
              </a:rPr>
              <a:t>"This</a:t>
            </a:r>
            <a:r>
              <a:rPr sz="2250" spc="5" dirty="0">
                <a:solidFill>
                  <a:srgbClr val="BE2F72"/>
                </a:solidFill>
                <a:latin typeface="Courier New"/>
                <a:cs typeface="Courier New"/>
              </a:rPr>
              <a:t> </a:t>
            </a:r>
            <a:r>
              <a:rPr sz="2250" dirty="0">
                <a:solidFill>
                  <a:srgbClr val="BE2F72"/>
                </a:solidFill>
                <a:latin typeface="Courier New"/>
                <a:cs typeface="Courier New"/>
              </a:rPr>
              <a:t>is</a:t>
            </a:r>
            <a:r>
              <a:rPr sz="2250" spc="10" dirty="0">
                <a:solidFill>
                  <a:srgbClr val="BE2F72"/>
                </a:solidFill>
                <a:latin typeface="Courier New"/>
                <a:cs typeface="Courier New"/>
              </a:rPr>
              <a:t> </a:t>
            </a:r>
            <a:r>
              <a:rPr sz="2250" dirty="0">
                <a:solidFill>
                  <a:srgbClr val="BE2F72"/>
                </a:solidFill>
                <a:latin typeface="Courier New"/>
                <a:cs typeface="Courier New"/>
              </a:rPr>
              <a:t>document</a:t>
            </a:r>
            <a:r>
              <a:rPr sz="2250" spc="10" dirty="0">
                <a:solidFill>
                  <a:srgbClr val="BE2F72"/>
                </a:solidFill>
                <a:latin typeface="Courier New"/>
                <a:cs typeface="Courier New"/>
              </a:rPr>
              <a:t> </a:t>
            </a:r>
            <a:r>
              <a:rPr sz="2250" dirty="0">
                <a:solidFill>
                  <a:srgbClr val="BE2F72"/>
                </a:solidFill>
                <a:latin typeface="Courier New"/>
                <a:cs typeface="Courier New"/>
              </a:rPr>
              <a:t>2"</a:t>
            </a:r>
            <a:r>
              <a:rPr sz="2250" dirty="0">
                <a:solidFill>
                  <a:srgbClr val="04182D"/>
                </a:solidFill>
                <a:latin typeface="Courier New"/>
                <a:cs typeface="Courier New"/>
              </a:rPr>
              <a:t>]</a:t>
            </a:r>
            <a:endParaRPr sz="2250">
              <a:latin typeface="Courier New"/>
              <a:cs typeface="Courier New"/>
            </a:endParaRPr>
          </a:p>
          <a:p>
            <a:pPr marL="175895">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956935" cy="713740"/>
          </a:xfrm>
          <a:prstGeom prst="rect">
            <a:avLst/>
          </a:prstGeom>
        </p:spPr>
        <p:txBody>
          <a:bodyPr vert="horz" wrap="square" lIns="0" tIns="13970" rIns="0" bIns="0" rtlCol="0">
            <a:spAutoFit/>
          </a:bodyPr>
          <a:lstStyle/>
          <a:p>
            <a:pPr marL="12700">
              <a:lnSpc>
                <a:spcPct val="100000"/>
              </a:lnSpc>
              <a:spcBef>
                <a:spcPts val="110"/>
              </a:spcBef>
            </a:pPr>
            <a:r>
              <a:rPr sz="4500" spc="-1019" dirty="0"/>
              <a:t>I</a:t>
            </a:r>
            <a:r>
              <a:rPr sz="4500" spc="-340" dirty="0"/>
              <a:t>n</a:t>
            </a:r>
            <a:r>
              <a:rPr sz="4500" spc="-280" dirty="0"/>
              <a:t>s</a:t>
            </a:r>
            <a:r>
              <a:rPr sz="4500" spc="-140" dirty="0"/>
              <a:t>p</a:t>
            </a:r>
            <a:r>
              <a:rPr sz="4500" spc="-160" dirty="0"/>
              <a:t>e</a:t>
            </a:r>
            <a:r>
              <a:rPr sz="4500" spc="65" dirty="0"/>
              <a:t>c</a:t>
            </a:r>
            <a:r>
              <a:rPr sz="4500" spc="-225" dirty="0"/>
              <a:t>t</a:t>
            </a:r>
            <a:r>
              <a:rPr sz="4500" spc="-260" dirty="0"/>
              <a:t>i</a:t>
            </a:r>
            <a:r>
              <a:rPr sz="4500" spc="-365" dirty="0"/>
              <a:t>n</a:t>
            </a:r>
            <a:r>
              <a:rPr sz="4500" spc="-5" dirty="0"/>
              <a:t>g</a:t>
            </a:r>
            <a:r>
              <a:rPr sz="4500" spc="-165" dirty="0"/>
              <a:t> </a:t>
            </a:r>
            <a:r>
              <a:rPr sz="4500" spc="70" dirty="0"/>
              <a:t>a</a:t>
            </a:r>
            <a:r>
              <a:rPr sz="4500" spc="-165" dirty="0"/>
              <a:t> </a:t>
            </a:r>
            <a:r>
              <a:rPr sz="4500" spc="100" dirty="0"/>
              <a:t>c</a:t>
            </a:r>
            <a:r>
              <a:rPr sz="4500" spc="-240" dirty="0"/>
              <a:t>ol</a:t>
            </a:r>
            <a:r>
              <a:rPr sz="4500" spc="-285" dirty="0"/>
              <a:t>l</a:t>
            </a:r>
            <a:r>
              <a:rPr sz="4500" spc="-160" dirty="0"/>
              <a:t>e</a:t>
            </a:r>
            <a:r>
              <a:rPr sz="4500" spc="65" dirty="0"/>
              <a:t>c</a:t>
            </a:r>
            <a:r>
              <a:rPr sz="4500" spc="-225" dirty="0"/>
              <a:t>t</a:t>
            </a:r>
            <a:r>
              <a:rPr sz="4500" spc="-295" dirty="0"/>
              <a:t>i</a:t>
            </a:r>
            <a:r>
              <a:rPr sz="4500" spc="-240" dirty="0"/>
              <a:t>on</a:t>
            </a:r>
            <a:endParaRPr sz="4500"/>
          </a:p>
        </p:txBody>
      </p:sp>
      <p:sp>
        <p:nvSpPr>
          <p:cNvPr id="3" name="object 3"/>
          <p:cNvSpPr/>
          <p:nvPr/>
        </p:nvSpPr>
        <p:spPr>
          <a:xfrm>
            <a:off x="491289" y="1985628"/>
            <a:ext cx="14575155" cy="819150"/>
          </a:xfrm>
          <a:custGeom>
            <a:avLst/>
            <a:gdLst/>
            <a:ahLst/>
            <a:cxnLst/>
            <a:rect l="l" t="t" r="r" b="b"/>
            <a:pathLst>
              <a:path w="14575155" h="819150">
                <a:moveTo>
                  <a:pt x="14498413" y="818815"/>
                </a:moveTo>
                <a:lnTo>
                  <a:pt x="76505" y="818815"/>
                </a:lnTo>
                <a:lnTo>
                  <a:pt x="71180" y="818290"/>
                </a:lnTo>
                <a:lnTo>
                  <a:pt x="31920" y="802028"/>
                </a:lnTo>
                <a:lnTo>
                  <a:pt x="4175" y="763301"/>
                </a:lnTo>
                <a:lnTo>
                  <a:pt x="0" y="742310"/>
                </a:lnTo>
                <a:lnTo>
                  <a:pt x="0" y="736934"/>
                </a:lnTo>
                <a:lnTo>
                  <a:pt x="0" y="76505"/>
                </a:lnTo>
                <a:lnTo>
                  <a:pt x="16786" y="31920"/>
                </a:lnTo>
                <a:lnTo>
                  <a:pt x="55513" y="4175"/>
                </a:lnTo>
                <a:lnTo>
                  <a:pt x="76505" y="0"/>
                </a:lnTo>
                <a:lnTo>
                  <a:pt x="14498413" y="0"/>
                </a:lnTo>
                <a:lnTo>
                  <a:pt x="14542998" y="16786"/>
                </a:lnTo>
                <a:lnTo>
                  <a:pt x="14570742" y="55513"/>
                </a:lnTo>
                <a:lnTo>
                  <a:pt x="14574918" y="76505"/>
                </a:lnTo>
                <a:lnTo>
                  <a:pt x="14574918" y="742310"/>
                </a:lnTo>
                <a:lnTo>
                  <a:pt x="14558132" y="786895"/>
                </a:lnTo>
                <a:lnTo>
                  <a:pt x="14519404" y="814639"/>
                </a:lnTo>
                <a:lnTo>
                  <a:pt x="14503737" y="818290"/>
                </a:lnTo>
                <a:lnTo>
                  <a:pt x="14498413" y="818815"/>
                </a:lnTo>
                <a:close/>
              </a:path>
            </a:pathLst>
          </a:custGeom>
          <a:solidFill>
            <a:srgbClr val="F6F2EB"/>
          </a:solidFill>
        </p:spPr>
        <p:txBody>
          <a:bodyPr wrap="square" lIns="0" tIns="0" rIns="0" bIns="0" rtlCol="0"/>
          <a:lstStyle/>
          <a:p>
            <a:endParaRPr/>
          </a:p>
        </p:txBody>
      </p:sp>
      <p:sp>
        <p:nvSpPr>
          <p:cNvPr id="4" name="object 4"/>
          <p:cNvSpPr/>
          <p:nvPr/>
        </p:nvSpPr>
        <p:spPr>
          <a:xfrm>
            <a:off x="491289" y="3050088"/>
            <a:ext cx="14575155" cy="819150"/>
          </a:xfrm>
          <a:custGeom>
            <a:avLst/>
            <a:gdLst/>
            <a:ahLst/>
            <a:cxnLst/>
            <a:rect l="l" t="t" r="r" b="b"/>
            <a:pathLst>
              <a:path w="14575155" h="819150">
                <a:moveTo>
                  <a:pt x="14498413" y="818815"/>
                </a:moveTo>
                <a:lnTo>
                  <a:pt x="76505" y="818815"/>
                </a:lnTo>
                <a:lnTo>
                  <a:pt x="71180" y="818291"/>
                </a:lnTo>
                <a:lnTo>
                  <a:pt x="31920" y="802028"/>
                </a:lnTo>
                <a:lnTo>
                  <a:pt x="4175" y="763301"/>
                </a:lnTo>
                <a:lnTo>
                  <a:pt x="0" y="742310"/>
                </a:lnTo>
                <a:lnTo>
                  <a:pt x="0" y="736934"/>
                </a:lnTo>
                <a:lnTo>
                  <a:pt x="0" y="76505"/>
                </a:lnTo>
                <a:lnTo>
                  <a:pt x="16786" y="31919"/>
                </a:lnTo>
                <a:lnTo>
                  <a:pt x="55513" y="4175"/>
                </a:lnTo>
                <a:lnTo>
                  <a:pt x="76505" y="0"/>
                </a:lnTo>
                <a:lnTo>
                  <a:pt x="14498413" y="0"/>
                </a:lnTo>
                <a:lnTo>
                  <a:pt x="14542998" y="16786"/>
                </a:lnTo>
                <a:lnTo>
                  <a:pt x="14570742" y="55513"/>
                </a:lnTo>
                <a:lnTo>
                  <a:pt x="14574918" y="76505"/>
                </a:lnTo>
                <a:lnTo>
                  <a:pt x="14574918" y="742310"/>
                </a:lnTo>
                <a:lnTo>
                  <a:pt x="14558132" y="786894"/>
                </a:lnTo>
                <a:lnTo>
                  <a:pt x="14519404" y="814639"/>
                </a:lnTo>
                <a:lnTo>
                  <a:pt x="14503737" y="818291"/>
                </a:lnTo>
                <a:lnTo>
                  <a:pt x="14498413" y="818815"/>
                </a:lnTo>
                <a:close/>
              </a:path>
            </a:pathLst>
          </a:custGeom>
          <a:solidFill>
            <a:srgbClr val="04182D"/>
          </a:solidFill>
        </p:spPr>
        <p:txBody>
          <a:bodyPr wrap="square" lIns="0" tIns="0" rIns="0" bIns="0" rtlCol="0"/>
          <a:lstStyle/>
          <a:p>
            <a:endParaRPr/>
          </a:p>
        </p:txBody>
      </p:sp>
      <p:sp>
        <p:nvSpPr>
          <p:cNvPr id="5" name="object 5"/>
          <p:cNvSpPr txBox="1"/>
          <p:nvPr/>
        </p:nvSpPr>
        <p:spPr>
          <a:xfrm>
            <a:off x="478589" y="1174582"/>
            <a:ext cx="5541645" cy="1393190"/>
          </a:xfrm>
          <a:prstGeom prst="rect">
            <a:avLst/>
          </a:prstGeom>
        </p:spPr>
        <p:txBody>
          <a:bodyPr vert="horz" wrap="square" lIns="0" tIns="15875" rIns="0" bIns="0" rtlCol="0">
            <a:spAutoFit/>
          </a:bodyPr>
          <a:lstStyle/>
          <a:p>
            <a:pPr marL="12700">
              <a:lnSpc>
                <a:spcPct val="100000"/>
              </a:lnSpc>
              <a:spcBef>
                <a:spcPts val="125"/>
              </a:spcBef>
            </a:pPr>
            <a:r>
              <a:rPr sz="2550" b="1" spc="-50" dirty="0">
                <a:solidFill>
                  <a:srgbClr val="04182D"/>
                </a:solidFill>
                <a:latin typeface="Tahoma"/>
                <a:cs typeface="Tahoma"/>
              </a:rPr>
              <a:t>Counting</a:t>
            </a:r>
            <a:r>
              <a:rPr sz="2550" b="1" dirty="0">
                <a:solidFill>
                  <a:srgbClr val="04182D"/>
                </a:solidFill>
                <a:latin typeface="Tahoma"/>
                <a:cs typeface="Tahoma"/>
              </a:rPr>
              <a:t> </a:t>
            </a:r>
            <a:r>
              <a:rPr sz="2550" b="1" spc="-70" dirty="0">
                <a:solidFill>
                  <a:srgbClr val="04182D"/>
                </a:solidFill>
                <a:latin typeface="Tahoma"/>
                <a:cs typeface="Tahoma"/>
              </a:rPr>
              <a:t>documents</a:t>
            </a:r>
            <a:r>
              <a:rPr sz="2550" b="1" dirty="0">
                <a:solidFill>
                  <a:srgbClr val="04182D"/>
                </a:solidFill>
                <a:latin typeface="Tahoma"/>
                <a:cs typeface="Tahoma"/>
              </a:rPr>
              <a:t> </a:t>
            </a:r>
            <a:r>
              <a:rPr sz="2550" b="1" spc="-110" dirty="0">
                <a:solidFill>
                  <a:srgbClr val="04182D"/>
                </a:solidFill>
                <a:latin typeface="Tahoma"/>
                <a:cs typeface="Tahoma"/>
              </a:rPr>
              <a:t>in</a:t>
            </a:r>
            <a:r>
              <a:rPr sz="2550" b="1" spc="5" dirty="0">
                <a:solidFill>
                  <a:srgbClr val="04182D"/>
                </a:solidFill>
                <a:latin typeface="Tahoma"/>
                <a:cs typeface="Tahoma"/>
              </a:rPr>
              <a:t> </a:t>
            </a:r>
            <a:r>
              <a:rPr sz="2550" b="1" spc="50" dirty="0">
                <a:solidFill>
                  <a:srgbClr val="04182D"/>
                </a:solidFill>
                <a:latin typeface="Tahoma"/>
                <a:cs typeface="Tahoma"/>
              </a:rPr>
              <a:t>a</a:t>
            </a:r>
            <a:r>
              <a:rPr sz="2550" b="1" dirty="0">
                <a:solidFill>
                  <a:srgbClr val="04182D"/>
                </a:solidFill>
                <a:latin typeface="Tahoma"/>
                <a:cs typeface="Tahoma"/>
              </a:rPr>
              <a:t> </a:t>
            </a:r>
            <a:r>
              <a:rPr sz="2550" b="1" spc="-50" dirty="0">
                <a:solidFill>
                  <a:srgbClr val="04182D"/>
                </a:solidFill>
                <a:latin typeface="Tahoma"/>
                <a:cs typeface="Tahoma"/>
              </a:rPr>
              <a:t>collection</a:t>
            </a:r>
            <a:endParaRPr sz="2550">
              <a:latin typeface="Tahoma"/>
              <a:cs typeface="Tahoma"/>
            </a:endParaRPr>
          </a:p>
          <a:p>
            <a:pPr>
              <a:lnSpc>
                <a:spcPct val="100000"/>
              </a:lnSpc>
              <a:spcBef>
                <a:spcPts val="30"/>
              </a:spcBef>
            </a:pPr>
            <a:endParaRPr sz="4100">
              <a:latin typeface="Tahoma"/>
              <a:cs typeface="Tahoma"/>
            </a:endParaRPr>
          </a:p>
          <a:p>
            <a:pPr marL="175895">
              <a:lnSpc>
                <a:spcPct val="100000"/>
              </a:lnSpc>
            </a:pPr>
            <a:r>
              <a:rPr sz="2250" dirty="0">
                <a:solidFill>
                  <a:srgbClr val="04182D"/>
                </a:solidFill>
                <a:latin typeface="Courier New"/>
                <a:cs typeface="Courier New"/>
              </a:rPr>
              <a:t>collection.count()</a:t>
            </a:r>
            <a:endParaRPr sz="2250">
              <a:latin typeface="Courier New"/>
              <a:cs typeface="Courier New"/>
            </a:endParaRPr>
          </a:p>
        </p:txBody>
      </p:sp>
      <p:sp>
        <p:nvSpPr>
          <p:cNvPr id="6" name="object 6"/>
          <p:cNvSpPr txBox="1"/>
          <p:nvPr/>
        </p:nvSpPr>
        <p:spPr>
          <a:xfrm>
            <a:off x="642352" y="3262562"/>
            <a:ext cx="197485" cy="36957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FFFFFF"/>
                </a:solidFill>
                <a:latin typeface="Courier New"/>
                <a:cs typeface="Courier New"/>
              </a:rPr>
              <a:t>3</a:t>
            </a:r>
            <a:endParaRPr sz="2250">
              <a:latin typeface="Courier New"/>
              <a:cs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956935" cy="713740"/>
          </a:xfrm>
          <a:prstGeom prst="rect">
            <a:avLst/>
          </a:prstGeom>
        </p:spPr>
        <p:txBody>
          <a:bodyPr vert="horz" wrap="square" lIns="0" tIns="13970" rIns="0" bIns="0" rtlCol="0">
            <a:spAutoFit/>
          </a:bodyPr>
          <a:lstStyle/>
          <a:p>
            <a:pPr marL="12700">
              <a:lnSpc>
                <a:spcPct val="100000"/>
              </a:lnSpc>
              <a:spcBef>
                <a:spcPts val="110"/>
              </a:spcBef>
            </a:pPr>
            <a:r>
              <a:rPr sz="4500" spc="-1019" dirty="0"/>
              <a:t>I</a:t>
            </a:r>
            <a:r>
              <a:rPr sz="4500" spc="-340" dirty="0"/>
              <a:t>n</a:t>
            </a:r>
            <a:r>
              <a:rPr sz="4500" spc="-280" dirty="0"/>
              <a:t>s</a:t>
            </a:r>
            <a:r>
              <a:rPr sz="4500" spc="-140" dirty="0"/>
              <a:t>p</a:t>
            </a:r>
            <a:r>
              <a:rPr sz="4500" spc="-160" dirty="0"/>
              <a:t>e</a:t>
            </a:r>
            <a:r>
              <a:rPr sz="4500" spc="65" dirty="0"/>
              <a:t>c</a:t>
            </a:r>
            <a:r>
              <a:rPr sz="4500" spc="-225" dirty="0"/>
              <a:t>t</a:t>
            </a:r>
            <a:r>
              <a:rPr sz="4500" spc="-260" dirty="0"/>
              <a:t>i</a:t>
            </a:r>
            <a:r>
              <a:rPr sz="4500" spc="-365" dirty="0"/>
              <a:t>n</a:t>
            </a:r>
            <a:r>
              <a:rPr sz="4500" spc="-5" dirty="0"/>
              <a:t>g</a:t>
            </a:r>
            <a:r>
              <a:rPr sz="4500" spc="-165" dirty="0"/>
              <a:t> </a:t>
            </a:r>
            <a:r>
              <a:rPr sz="4500" spc="70" dirty="0"/>
              <a:t>a</a:t>
            </a:r>
            <a:r>
              <a:rPr sz="4500" spc="-165" dirty="0"/>
              <a:t> </a:t>
            </a:r>
            <a:r>
              <a:rPr sz="4500" spc="100" dirty="0"/>
              <a:t>c</a:t>
            </a:r>
            <a:r>
              <a:rPr sz="4500" spc="-240" dirty="0"/>
              <a:t>ol</a:t>
            </a:r>
            <a:r>
              <a:rPr sz="4500" spc="-285" dirty="0"/>
              <a:t>l</a:t>
            </a:r>
            <a:r>
              <a:rPr sz="4500" spc="-160" dirty="0"/>
              <a:t>e</a:t>
            </a:r>
            <a:r>
              <a:rPr sz="4500" spc="65" dirty="0"/>
              <a:t>c</a:t>
            </a:r>
            <a:r>
              <a:rPr sz="4500" spc="-225" dirty="0"/>
              <a:t>t</a:t>
            </a:r>
            <a:r>
              <a:rPr sz="4500" spc="-295" dirty="0"/>
              <a:t>i</a:t>
            </a:r>
            <a:r>
              <a:rPr sz="4500" spc="-240" dirty="0"/>
              <a:t>on</a:t>
            </a:r>
            <a:endParaRPr sz="4500"/>
          </a:p>
        </p:txBody>
      </p:sp>
      <p:sp>
        <p:nvSpPr>
          <p:cNvPr id="3" name="object 3"/>
          <p:cNvSpPr/>
          <p:nvPr/>
        </p:nvSpPr>
        <p:spPr>
          <a:xfrm>
            <a:off x="491289" y="1985628"/>
            <a:ext cx="14575155" cy="819150"/>
          </a:xfrm>
          <a:custGeom>
            <a:avLst/>
            <a:gdLst/>
            <a:ahLst/>
            <a:cxnLst/>
            <a:rect l="l" t="t" r="r" b="b"/>
            <a:pathLst>
              <a:path w="14575155" h="819150">
                <a:moveTo>
                  <a:pt x="14498413" y="818815"/>
                </a:moveTo>
                <a:lnTo>
                  <a:pt x="76505" y="818815"/>
                </a:lnTo>
                <a:lnTo>
                  <a:pt x="71180" y="818290"/>
                </a:lnTo>
                <a:lnTo>
                  <a:pt x="31920" y="802028"/>
                </a:lnTo>
                <a:lnTo>
                  <a:pt x="4175" y="763301"/>
                </a:lnTo>
                <a:lnTo>
                  <a:pt x="0" y="742310"/>
                </a:lnTo>
                <a:lnTo>
                  <a:pt x="0" y="736934"/>
                </a:lnTo>
                <a:lnTo>
                  <a:pt x="0" y="76505"/>
                </a:lnTo>
                <a:lnTo>
                  <a:pt x="16786" y="31920"/>
                </a:lnTo>
                <a:lnTo>
                  <a:pt x="55513" y="4175"/>
                </a:lnTo>
                <a:lnTo>
                  <a:pt x="76505" y="0"/>
                </a:lnTo>
                <a:lnTo>
                  <a:pt x="14498413" y="0"/>
                </a:lnTo>
                <a:lnTo>
                  <a:pt x="14542998" y="16786"/>
                </a:lnTo>
                <a:lnTo>
                  <a:pt x="14570742" y="55513"/>
                </a:lnTo>
                <a:lnTo>
                  <a:pt x="14574918" y="76505"/>
                </a:lnTo>
                <a:lnTo>
                  <a:pt x="14574918" y="742310"/>
                </a:lnTo>
                <a:lnTo>
                  <a:pt x="14558132" y="786895"/>
                </a:lnTo>
                <a:lnTo>
                  <a:pt x="14519404" y="814639"/>
                </a:lnTo>
                <a:lnTo>
                  <a:pt x="14503737" y="818290"/>
                </a:lnTo>
                <a:lnTo>
                  <a:pt x="14498413" y="818815"/>
                </a:lnTo>
                <a:close/>
              </a:path>
            </a:pathLst>
          </a:custGeom>
          <a:solidFill>
            <a:srgbClr val="F6F2EB"/>
          </a:solidFill>
        </p:spPr>
        <p:txBody>
          <a:bodyPr wrap="square" lIns="0" tIns="0" rIns="0" bIns="0" rtlCol="0"/>
          <a:lstStyle/>
          <a:p>
            <a:endParaRPr/>
          </a:p>
        </p:txBody>
      </p:sp>
      <p:sp>
        <p:nvSpPr>
          <p:cNvPr id="4" name="object 4"/>
          <p:cNvSpPr/>
          <p:nvPr/>
        </p:nvSpPr>
        <p:spPr>
          <a:xfrm>
            <a:off x="491289" y="3050088"/>
            <a:ext cx="14575155" cy="3275329"/>
          </a:xfrm>
          <a:custGeom>
            <a:avLst/>
            <a:gdLst/>
            <a:ahLst/>
            <a:cxnLst/>
            <a:rect l="l" t="t" r="r" b="b"/>
            <a:pathLst>
              <a:path w="14575155" h="3275329">
                <a:moveTo>
                  <a:pt x="14498413" y="3275262"/>
                </a:moveTo>
                <a:lnTo>
                  <a:pt x="76505" y="3275262"/>
                </a:lnTo>
                <a:lnTo>
                  <a:pt x="71180" y="3274737"/>
                </a:lnTo>
                <a:lnTo>
                  <a:pt x="31920" y="3258475"/>
                </a:lnTo>
                <a:lnTo>
                  <a:pt x="4175" y="3219747"/>
                </a:lnTo>
                <a:lnTo>
                  <a:pt x="0" y="3198757"/>
                </a:lnTo>
                <a:lnTo>
                  <a:pt x="0" y="3193381"/>
                </a:lnTo>
                <a:lnTo>
                  <a:pt x="0" y="76505"/>
                </a:lnTo>
                <a:lnTo>
                  <a:pt x="16786" y="31919"/>
                </a:lnTo>
                <a:lnTo>
                  <a:pt x="55513" y="4175"/>
                </a:lnTo>
                <a:lnTo>
                  <a:pt x="76505" y="0"/>
                </a:lnTo>
                <a:lnTo>
                  <a:pt x="14498413" y="0"/>
                </a:lnTo>
                <a:lnTo>
                  <a:pt x="14542998" y="16786"/>
                </a:lnTo>
                <a:lnTo>
                  <a:pt x="14570742" y="55513"/>
                </a:lnTo>
                <a:lnTo>
                  <a:pt x="14574918" y="76505"/>
                </a:lnTo>
                <a:lnTo>
                  <a:pt x="14574918" y="3198757"/>
                </a:lnTo>
                <a:lnTo>
                  <a:pt x="14558132" y="3243341"/>
                </a:lnTo>
                <a:lnTo>
                  <a:pt x="14519404" y="3271085"/>
                </a:lnTo>
                <a:lnTo>
                  <a:pt x="14503737" y="3274737"/>
                </a:lnTo>
                <a:lnTo>
                  <a:pt x="14498413" y="3275262"/>
                </a:lnTo>
                <a:close/>
              </a:path>
            </a:pathLst>
          </a:custGeom>
          <a:solidFill>
            <a:srgbClr val="04182D"/>
          </a:solidFill>
        </p:spPr>
        <p:txBody>
          <a:bodyPr wrap="square" lIns="0" tIns="0" rIns="0" bIns="0" rtlCol="0"/>
          <a:lstStyle/>
          <a:p>
            <a:endParaRPr/>
          </a:p>
        </p:txBody>
      </p:sp>
      <p:sp>
        <p:nvSpPr>
          <p:cNvPr id="5" name="object 5"/>
          <p:cNvSpPr txBox="1"/>
          <p:nvPr/>
        </p:nvSpPr>
        <p:spPr>
          <a:xfrm>
            <a:off x="478589" y="1174582"/>
            <a:ext cx="4357370" cy="1393190"/>
          </a:xfrm>
          <a:prstGeom prst="rect">
            <a:avLst/>
          </a:prstGeom>
        </p:spPr>
        <p:txBody>
          <a:bodyPr vert="horz" wrap="square" lIns="0" tIns="15875" rIns="0" bIns="0" rtlCol="0">
            <a:spAutoFit/>
          </a:bodyPr>
          <a:lstStyle/>
          <a:p>
            <a:pPr marL="12700">
              <a:lnSpc>
                <a:spcPct val="100000"/>
              </a:lnSpc>
              <a:spcBef>
                <a:spcPts val="125"/>
              </a:spcBef>
            </a:pPr>
            <a:r>
              <a:rPr sz="2550" b="1" spc="-170" dirty="0">
                <a:solidFill>
                  <a:srgbClr val="04182D"/>
                </a:solidFill>
                <a:latin typeface="Tahoma"/>
                <a:cs typeface="Tahoma"/>
              </a:rPr>
              <a:t>P</a:t>
            </a:r>
            <a:r>
              <a:rPr sz="2550" b="1" spc="-30" dirty="0">
                <a:solidFill>
                  <a:srgbClr val="04182D"/>
                </a:solidFill>
                <a:latin typeface="Tahoma"/>
                <a:cs typeface="Tahoma"/>
              </a:rPr>
              <a:t>e</a:t>
            </a:r>
            <a:r>
              <a:rPr sz="2550" b="1" spc="-60" dirty="0">
                <a:solidFill>
                  <a:srgbClr val="04182D"/>
                </a:solidFill>
                <a:latin typeface="Tahoma"/>
                <a:cs typeface="Tahoma"/>
              </a:rPr>
              <a:t>e</a:t>
            </a:r>
            <a:r>
              <a:rPr sz="2550" b="1" spc="-95" dirty="0">
                <a:solidFill>
                  <a:srgbClr val="04182D"/>
                </a:solidFill>
                <a:latin typeface="Tahoma"/>
                <a:cs typeface="Tahoma"/>
              </a:rPr>
              <a:t>ki</a:t>
            </a:r>
            <a:r>
              <a:rPr sz="2550" b="1" spc="-150" dirty="0">
                <a:solidFill>
                  <a:srgbClr val="04182D"/>
                </a:solidFill>
                <a:latin typeface="Tahoma"/>
                <a:cs typeface="Tahoma"/>
              </a:rPr>
              <a:t>n</a:t>
            </a:r>
            <a:r>
              <a:rPr sz="2550" b="1" spc="10" dirty="0">
                <a:solidFill>
                  <a:srgbClr val="04182D"/>
                </a:solidFill>
                <a:latin typeface="Tahoma"/>
                <a:cs typeface="Tahoma"/>
              </a:rPr>
              <a:t>g</a:t>
            </a:r>
            <a:r>
              <a:rPr sz="2550" b="1" spc="5" dirty="0">
                <a:solidFill>
                  <a:srgbClr val="04182D"/>
                </a:solidFill>
                <a:latin typeface="Tahoma"/>
                <a:cs typeface="Tahoma"/>
              </a:rPr>
              <a:t> </a:t>
            </a:r>
            <a:r>
              <a:rPr sz="2550" b="1" spc="50" dirty="0">
                <a:solidFill>
                  <a:srgbClr val="04182D"/>
                </a:solidFill>
                <a:latin typeface="Tahoma"/>
                <a:cs typeface="Tahoma"/>
              </a:rPr>
              <a:t>a</a:t>
            </a:r>
            <a:r>
              <a:rPr sz="2550" b="1" spc="-70" dirty="0">
                <a:solidFill>
                  <a:srgbClr val="04182D"/>
                </a:solidFill>
                <a:latin typeface="Tahoma"/>
                <a:cs typeface="Tahoma"/>
              </a:rPr>
              <a:t>t</a:t>
            </a:r>
            <a:r>
              <a:rPr sz="2550" b="1" spc="5" dirty="0">
                <a:solidFill>
                  <a:srgbClr val="04182D"/>
                </a:solidFill>
                <a:latin typeface="Tahoma"/>
                <a:cs typeface="Tahoma"/>
              </a:rPr>
              <a:t> </a:t>
            </a:r>
            <a:r>
              <a:rPr sz="2550" b="1" spc="-95" dirty="0">
                <a:solidFill>
                  <a:srgbClr val="04182D"/>
                </a:solidFill>
                <a:latin typeface="Tahoma"/>
                <a:cs typeface="Tahoma"/>
              </a:rPr>
              <a:t>t</a:t>
            </a:r>
            <a:r>
              <a:rPr sz="2550" b="1" spc="-114" dirty="0">
                <a:solidFill>
                  <a:srgbClr val="04182D"/>
                </a:solidFill>
                <a:latin typeface="Tahoma"/>
                <a:cs typeface="Tahoma"/>
              </a:rPr>
              <a:t>h</a:t>
            </a:r>
            <a:r>
              <a:rPr sz="2550" b="1" spc="-30" dirty="0">
                <a:solidFill>
                  <a:srgbClr val="04182D"/>
                </a:solidFill>
                <a:latin typeface="Tahoma"/>
                <a:cs typeface="Tahoma"/>
              </a:rPr>
              <a:t>e</a:t>
            </a:r>
            <a:r>
              <a:rPr sz="2550" b="1" spc="5" dirty="0">
                <a:solidFill>
                  <a:srgbClr val="04182D"/>
                </a:solidFill>
                <a:latin typeface="Tahoma"/>
                <a:cs typeface="Tahoma"/>
              </a:rPr>
              <a:t> </a:t>
            </a:r>
            <a:r>
              <a:rPr sz="2550" b="1" dirty="0">
                <a:solidFill>
                  <a:srgbClr val="04182D"/>
                </a:solidFill>
                <a:latin typeface="Tahoma"/>
                <a:cs typeface="Tahoma"/>
              </a:rPr>
              <a:t>f</a:t>
            </a:r>
            <a:r>
              <a:rPr sz="2550" b="1" spc="-95" dirty="0">
                <a:solidFill>
                  <a:srgbClr val="04182D"/>
                </a:solidFill>
                <a:latin typeface="Tahoma"/>
                <a:cs typeface="Tahoma"/>
              </a:rPr>
              <a:t>i</a:t>
            </a:r>
            <a:r>
              <a:rPr sz="2550" b="1" spc="-120" dirty="0">
                <a:solidFill>
                  <a:srgbClr val="04182D"/>
                </a:solidFill>
                <a:latin typeface="Tahoma"/>
                <a:cs typeface="Tahoma"/>
              </a:rPr>
              <a:t>r</a:t>
            </a:r>
            <a:r>
              <a:rPr sz="2550" b="1" spc="-145" dirty="0">
                <a:solidFill>
                  <a:srgbClr val="04182D"/>
                </a:solidFill>
                <a:latin typeface="Tahoma"/>
                <a:cs typeface="Tahoma"/>
              </a:rPr>
              <a:t>s</a:t>
            </a:r>
            <a:r>
              <a:rPr sz="2550" b="1" spc="-70" dirty="0">
                <a:solidFill>
                  <a:srgbClr val="04182D"/>
                </a:solidFill>
                <a:latin typeface="Tahoma"/>
                <a:cs typeface="Tahoma"/>
              </a:rPr>
              <a:t>t</a:t>
            </a:r>
            <a:r>
              <a:rPr sz="2550" b="1" spc="5" dirty="0">
                <a:solidFill>
                  <a:srgbClr val="04182D"/>
                </a:solidFill>
                <a:latin typeface="Tahoma"/>
                <a:cs typeface="Tahoma"/>
              </a:rPr>
              <a:t> </a:t>
            </a:r>
            <a:r>
              <a:rPr sz="2550" b="1" spc="-640" dirty="0">
                <a:solidFill>
                  <a:srgbClr val="04182D"/>
                </a:solidFill>
                <a:latin typeface="Tahoma"/>
                <a:cs typeface="Tahoma"/>
              </a:rPr>
              <a:t>1</a:t>
            </a:r>
            <a:r>
              <a:rPr sz="2550" b="1" spc="80" dirty="0">
                <a:solidFill>
                  <a:srgbClr val="04182D"/>
                </a:solidFill>
                <a:latin typeface="Tahoma"/>
                <a:cs typeface="Tahoma"/>
              </a:rPr>
              <a:t>0</a:t>
            </a:r>
            <a:r>
              <a:rPr sz="2550" b="1" spc="5" dirty="0">
                <a:solidFill>
                  <a:srgbClr val="04182D"/>
                </a:solidFill>
                <a:latin typeface="Tahoma"/>
                <a:cs typeface="Tahoma"/>
              </a:rPr>
              <a:t> </a:t>
            </a:r>
            <a:r>
              <a:rPr sz="2550" b="1" spc="-114" dirty="0">
                <a:solidFill>
                  <a:srgbClr val="04182D"/>
                </a:solidFill>
                <a:latin typeface="Tahoma"/>
                <a:cs typeface="Tahoma"/>
              </a:rPr>
              <a:t>it</a:t>
            </a:r>
            <a:r>
              <a:rPr sz="2550" b="1" spc="-60" dirty="0">
                <a:solidFill>
                  <a:srgbClr val="04182D"/>
                </a:solidFill>
                <a:latin typeface="Tahoma"/>
                <a:cs typeface="Tahoma"/>
              </a:rPr>
              <a:t>e</a:t>
            </a:r>
            <a:r>
              <a:rPr sz="2550" b="1" spc="-120" dirty="0">
                <a:solidFill>
                  <a:srgbClr val="04182D"/>
                </a:solidFill>
                <a:latin typeface="Tahoma"/>
                <a:cs typeface="Tahoma"/>
              </a:rPr>
              <a:t>m</a:t>
            </a:r>
            <a:r>
              <a:rPr sz="2550" b="1" spc="-105" dirty="0">
                <a:solidFill>
                  <a:srgbClr val="04182D"/>
                </a:solidFill>
                <a:latin typeface="Tahoma"/>
                <a:cs typeface="Tahoma"/>
              </a:rPr>
              <a:t>s</a:t>
            </a:r>
            <a:endParaRPr sz="2550">
              <a:latin typeface="Tahoma"/>
              <a:cs typeface="Tahoma"/>
            </a:endParaRPr>
          </a:p>
          <a:p>
            <a:pPr>
              <a:lnSpc>
                <a:spcPct val="100000"/>
              </a:lnSpc>
              <a:spcBef>
                <a:spcPts val="30"/>
              </a:spcBef>
            </a:pPr>
            <a:endParaRPr sz="4100">
              <a:latin typeface="Tahoma"/>
              <a:cs typeface="Tahoma"/>
            </a:endParaRPr>
          </a:p>
          <a:p>
            <a:pPr marL="175895">
              <a:lnSpc>
                <a:spcPct val="100000"/>
              </a:lnSpc>
            </a:pPr>
            <a:r>
              <a:rPr sz="2250" dirty="0">
                <a:solidFill>
                  <a:srgbClr val="04182D"/>
                </a:solidFill>
                <a:latin typeface="Courier New"/>
                <a:cs typeface="Courier New"/>
              </a:rPr>
              <a:t>collection.peek()</a:t>
            </a:r>
            <a:endParaRPr sz="2250">
              <a:latin typeface="Courier New"/>
              <a:cs typeface="Courier New"/>
            </a:endParaRPr>
          </a:p>
        </p:txBody>
      </p:sp>
      <p:sp>
        <p:nvSpPr>
          <p:cNvPr id="6" name="object 6"/>
          <p:cNvSpPr txBox="1"/>
          <p:nvPr/>
        </p:nvSpPr>
        <p:spPr>
          <a:xfrm>
            <a:off x="642352" y="3115175"/>
            <a:ext cx="7419340" cy="2973705"/>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FFFFFF"/>
                </a:solidFill>
                <a:latin typeface="Courier New"/>
                <a:cs typeface="Courier New"/>
              </a:rPr>
              <a:t>{'ids':</a:t>
            </a:r>
            <a:r>
              <a:rPr sz="2250" spc="15" dirty="0">
                <a:solidFill>
                  <a:srgbClr val="FFFFFF"/>
                </a:solidFill>
                <a:latin typeface="Courier New"/>
                <a:cs typeface="Courier New"/>
              </a:rPr>
              <a:t> </a:t>
            </a:r>
            <a:r>
              <a:rPr sz="2250" dirty="0">
                <a:solidFill>
                  <a:srgbClr val="FFFFFF"/>
                </a:solidFill>
                <a:latin typeface="Courier New"/>
                <a:cs typeface="Courier New"/>
              </a:rPr>
              <a:t>['my-doc',</a:t>
            </a:r>
            <a:r>
              <a:rPr sz="2250" spc="15" dirty="0">
                <a:solidFill>
                  <a:srgbClr val="FFFFFF"/>
                </a:solidFill>
                <a:latin typeface="Courier New"/>
                <a:cs typeface="Courier New"/>
              </a:rPr>
              <a:t> </a:t>
            </a:r>
            <a:r>
              <a:rPr sz="2250" dirty="0">
                <a:solidFill>
                  <a:srgbClr val="FFFFFF"/>
                </a:solidFill>
                <a:latin typeface="Courier New"/>
                <a:cs typeface="Courier New"/>
              </a:rPr>
              <a:t>'my-doc-1',</a:t>
            </a:r>
            <a:r>
              <a:rPr sz="2250" spc="15" dirty="0">
                <a:solidFill>
                  <a:srgbClr val="FFFFFF"/>
                </a:solidFill>
                <a:latin typeface="Courier New"/>
                <a:cs typeface="Courier New"/>
              </a:rPr>
              <a:t> </a:t>
            </a:r>
            <a:r>
              <a:rPr sz="2250" dirty="0">
                <a:solidFill>
                  <a:srgbClr val="FFFFFF"/>
                </a:solidFill>
                <a:latin typeface="Courier New"/>
                <a:cs typeface="Courier New"/>
              </a:rPr>
              <a:t>'my-doc-2'],</a:t>
            </a:r>
            <a:endParaRPr sz="2250">
              <a:latin typeface="Courier New"/>
              <a:cs typeface="Courier New"/>
            </a:endParaRPr>
          </a:p>
          <a:p>
            <a:pPr marL="184150" marR="348615">
              <a:lnSpc>
                <a:spcPct val="143300"/>
              </a:lnSpc>
            </a:pPr>
            <a:r>
              <a:rPr sz="2250" dirty="0">
                <a:solidFill>
                  <a:srgbClr val="FFFFFF"/>
                </a:solidFill>
                <a:latin typeface="Courier New"/>
                <a:cs typeface="Courier New"/>
              </a:rPr>
              <a:t>'embeddings': [[...],</a:t>
            </a:r>
            <a:r>
              <a:rPr sz="2250" spc="5" dirty="0">
                <a:solidFill>
                  <a:srgbClr val="FFFFFF"/>
                </a:solidFill>
                <a:latin typeface="Courier New"/>
                <a:cs typeface="Courier New"/>
              </a:rPr>
              <a:t> </a:t>
            </a:r>
            <a:r>
              <a:rPr sz="2250" dirty="0">
                <a:solidFill>
                  <a:srgbClr val="FFFFFF"/>
                </a:solidFill>
                <a:latin typeface="Courier New"/>
                <a:cs typeface="Courier New"/>
              </a:rPr>
              <a:t>[...], [...]], </a:t>
            </a:r>
            <a:r>
              <a:rPr sz="2250" spc="5" dirty="0">
                <a:solidFill>
                  <a:srgbClr val="FFFFFF"/>
                </a:solidFill>
                <a:latin typeface="Courier New"/>
                <a:cs typeface="Courier New"/>
              </a:rPr>
              <a:t> </a:t>
            </a:r>
            <a:r>
              <a:rPr sz="2250" dirty="0">
                <a:solidFill>
                  <a:srgbClr val="FFFFFF"/>
                </a:solidFill>
                <a:latin typeface="Courier New"/>
                <a:cs typeface="Courier New"/>
              </a:rPr>
              <a:t>'documents':</a:t>
            </a:r>
            <a:r>
              <a:rPr sz="2250" spc="5" dirty="0">
                <a:solidFill>
                  <a:srgbClr val="FFFFFF"/>
                </a:solidFill>
                <a:latin typeface="Courier New"/>
                <a:cs typeface="Courier New"/>
              </a:rPr>
              <a:t> </a:t>
            </a:r>
            <a:r>
              <a:rPr sz="2250" dirty="0">
                <a:solidFill>
                  <a:srgbClr val="FFFFFF"/>
                </a:solidFill>
                <a:latin typeface="Courier New"/>
                <a:cs typeface="Courier New"/>
              </a:rPr>
              <a:t>['This</a:t>
            </a:r>
            <a:r>
              <a:rPr sz="2250" spc="5" dirty="0">
                <a:solidFill>
                  <a:srgbClr val="FFFFFF"/>
                </a:solidFill>
                <a:latin typeface="Courier New"/>
                <a:cs typeface="Courier New"/>
              </a:rPr>
              <a:t> </a:t>
            </a:r>
            <a:r>
              <a:rPr sz="2250" dirty="0">
                <a:solidFill>
                  <a:srgbClr val="FFFFFF"/>
                </a:solidFill>
                <a:latin typeface="Courier New"/>
                <a:cs typeface="Courier New"/>
              </a:rPr>
              <a:t>is</a:t>
            </a:r>
            <a:r>
              <a:rPr sz="2250" spc="5" dirty="0">
                <a:solidFill>
                  <a:srgbClr val="FFFFFF"/>
                </a:solidFill>
                <a:latin typeface="Courier New"/>
                <a:cs typeface="Courier New"/>
              </a:rPr>
              <a:t> </a:t>
            </a:r>
            <a:r>
              <a:rPr sz="2250" dirty="0">
                <a:solidFill>
                  <a:srgbClr val="FFFFFF"/>
                </a:solidFill>
                <a:latin typeface="Courier New"/>
                <a:cs typeface="Courier New"/>
              </a:rPr>
              <a:t>the</a:t>
            </a:r>
            <a:r>
              <a:rPr sz="2250" spc="5" dirty="0">
                <a:solidFill>
                  <a:srgbClr val="FFFFFF"/>
                </a:solidFill>
                <a:latin typeface="Courier New"/>
                <a:cs typeface="Courier New"/>
              </a:rPr>
              <a:t> </a:t>
            </a:r>
            <a:r>
              <a:rPr sz="2250" dirty="0">
                <a:solidFill>
                  <a:srgbClr val="FFFFFF"/>
                </a:solidFill>
                <a:latin typeface="Courier New"/>
                <a:cs typeface="Courier New"/>
              </a:rPr>
              <a:t>source</a:t>
            </a:r>
            <a:r>
              <a:rPr sz="2250" spc="10" dirty="0">
                <a:solidFill>
                  <a:srgbClr val="FFFFFF"/>
                </a:solidFill>
                <a:latin typeface="Courier New"/>
                <a:cs typeface="Courier New"/>
              </a:rPr>
              <a:t> </a:t>
            </a:r>
            <a:r>
              <a:rPr sz="2250" dirty="0">
                <a:solidFill>
                  <a:srgbClr val="FFFFFF"/>
                </a:solidFill>
                <a:latin typeface="Courier New"/>
                <a:cs typeface="Courier New"/>
              </a:rPr>
              <a:t>text',</a:t>
            </a:r>
            <a:endParaRPr sz="2250">
              <a:latin typeface="Courier New"/>
              <a:cs typeface="Courier New"/>
            </a:endParaRPr>
          </a:p>
          <a:p>
            <a:pPr marL="356235" marR="3271520">
              <a:lnSpc>
                <a:spcPct val="143300"/>
              </a:lnSpc>
            </a:pPr>
            <a:r>
              <a:rPr sz="2250" dirty="0">
                <a:solidFill>
                  <a:srgbClr val="FFFFFF"/>
                </a:solidFill>
                <a:latin typeface="Courier New"/>
                <a:cs typeface="Courier New"/>
              </a:rPr>
              <a:t>'This is document 1', </a:t>
            </a:r>
            <a:r>
              <a:rPr sz="2250" spc="5" dirty="0">
                <a:solidFill>
                  <a:srgbClr val="FFFFFF"/>
                </a:solidFill>
                <a:latin typeface="Courier New"/>
                <a:cs typeface="Courier New"/>
              </a:rPr>
              <a:t> </a:t>
            </a:r>
            <a:r>
              <a:rPr sz="2250" dirty="0">
                <a:solidFill>
                  <a:srgbClr val="FFFFFF"/>
                </a:solidFill>
                <a:latin typeface="Courier New"/>
                <a:cs typeface="Courier New"/>
              </a:rPr>
              <a:t>'This</a:t>
            </a:r>
            <a:r>
              <a:rPr sz="2250" spc="-10" dirty="0">
                <a:solidFill>
                  <a:srgbClr val="FFFFFF"/>
                </a:solidFill>
                <a:latin typeface="Courier New"/>
                <a:cs typeface="Courier New"/>
              </a:rPr>
              <a:t> </a:t>
            </a:r>
            <a:r>
              <a:rPr sz="2250" dirty="0">
                <a:solidFill>
                  <a:srgbClr val="FFFFFF"/>
                </a:solidFill>
                <a:latin typeface="Courier New"/>
                <a:cs typeface="Courier New"/>
              </a:rPr>
              <a:t>is</a:t>
            </a:r>
            <a:r>
              <a:rPr sz="2250" spc="-10" dirty="0">
                <a:solidFill>
                  <a:srgbClr val="FFFFFF"/>
                </a:solidFill>
                <a:latin typeface="Courier New"/>
                <a:cs typeface="Courier New"/>
              </a:rPr>
              <a:t> </a:t>
            </a:r>
            <a:r>
              <a:rPr sz="2250" dirty="0">
                <a:solidFill>
                  <a:srgbClr val="FFFFFF"/>
                </a:solidFill>
                <a:latin typeface="Courier New"/>
                <a:cs typeface="Courier New"/>
              </a:rPr>
              <a:t>document</a:t>
            </a:r>
            <a:r>
              <a:rPr sz="2250" spc="-10" dirty="0">
                <a:solidFill>
                  <a:srgbClr val="FFFFFF"/>
                </a:solidFill>
                <a:latin typeface="Courier New"/>
                <a:cs typeface="Courier New"/>
              </a:rPr>
              <a:t> </a:t>
            </a:r>
            <a:r>
              <a:rPr sz="2250" dirty="0">
                <a:solidFill>
                  <a:srgbClr val="FFFFFF"/>
                </a:solidFill>
                <a:latin typeface="Courier New"/>
                <a:cs typeface="Courier New"/>
              </a:rPr>
              <a:t>2'],</a:t>
            </a:r>
            <a:endParaRPr sz="2250">
              <a:latin typeface="Courier New"/>
              <a:cs typeface="Courier New"/>
            </a:endParaRPr>
          </a:p>
          <a:p>
            <a:pPr marL="184150">
              <a:lnSpc>
                <a:spcPct val="100000"/>
              </a:lnSpc>
              <a:spcBef>
                <a:spcPts val="1170"/>
              </a:spcBef>
            </a:pPr>
            <a:r>
              <a:rPr sz="2250" dirty="0">
                <a:solidFill>
                  <a:srgbClr val="FFFFFF"/>
                </a:solidFill>
                <a:latin typeface="Courier New"/>
                <a:cs typeface="Courier New"/>
              </a:rPr>
              <a:t>'metadatas': [None, None,</a:t>
            </a:r>
            <a:r>
              <a:rPr sz="2250" spc="5" dirty="0">
                <a:solidFill>
                  <a:srgbClr val="FFFFFF"/>
                </a:solidFill>
                <a:latin typeface="Courier New"/>
                <a:cs typeface="Courier New"/>
              </a:rPr>
              <a:t> </a:t>
            </a:r>
            <a:r>
              <a:rPr sz="2250" dirty="0">
                <a:solidFill>
                  <a:srgbClr val="FFFFFF"/>
                </a:solidFill>
                <a:latin typeface="Courier New"/>
                <a:cs typeface="Courier New"/>
              </a:rPr>
              <a:t>None]}</a:t>
            </a:r>
            <a:endParaRPr sz="2250">
              <a:latin typeface="Courier New"/>
              <a:cs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73"/>
            <a:ext cx="4227830" cy="713740"/>
          </a:xfrm>
          <a:prstGeom prst="rect">
            <a:avLst/>
          </a:prstGeom>
        </p:spPr>
        <p:txBody>
          <a:bodyPr vert="horz" wrap="square" lIns="0" tIns="13970" rIns="0" bIns="0" rtlCol="0">
            <a:spAutoFit/>
          </a:bodyPr>
          <a:lstStyle/>
          <a:p>
            <a:pPr marL="12700">
              <a:lnSpc>
                <a:spcPct val="100000"/>
              </a:lnSpc>
              <a:spcBef>
                <a:spcPts val="110"/>
              </a:spcBef>
            </a:pPr>
            <a:r>
              <a:rPr sz="4500" spc="-670" dirty="0"/>
              <a:t>R</a:t>
            </a:r>
            <a:r>
              <a:rPr sz="4500" spc="-235" dirty="0"/>
              <a:t>e</a:t>
            </a:r>
            <a:r>
              <a:rPr sz="4500" spc="-220" dirty="0"/>
              <a:t>t</a:t>
            </a:r>
            <a:r>
              <a:rPr sz="4500" spc="-240" dirty="0"/>
              <a:t>r</a:t>
            </a:r>
            <a:r>
              <a:rPr sz="4500" spc="-295" dirty="0"/>
              <a:t>i</a:t>
            </a:r>
            <a:r>
              <a:rPr sz="4500" spc="-215" dirty="0"/>
              <a:t>e</a:t>
            </a:r>
            <a:r>
              <a:rPr sz="4500" spc="-325" dirty="0"/>
              <a:t>v</a:t>
            </a:r>
            <a:r>
              <a:rPr sz="4500" spc="-260" dirty="0"/>
              <a:t>i</a:t>
            </a:r>
            <a:r>
              <a:rPr sz="4500" spc="-365" dirty="0"/>
              <a:t>n</a:t>
            </a:r>
            <a:r>
              <a:rPr sz="4500" spc="-5" dirty="0"/>
              <a:t>g</a:t>
            </a:r>
            <a:r>
              <a:rPr sz="4500" spc="-165" dirty="0"/>
              <a:t> </a:t>
            </a:r>
            <a:r>
              <a:rPr sz="4500" spc="-285" dirty="0"/>
              <a:t>i</a:t>
            </a:r>
            <a:r>
              <a:rPr sz="4500" spc="-290" dirty="0"/>
              <a:t>t</a:t>
            </a:r>
            <a:r>
              <a:rPr sz="4500" spc="-204" dirty="0"/>
              <a:t>e</a:t>
            </a:r>
            <a:r>
              <a:rPr sz="4500" spc="-315" dirty="0"/>
              <a:t>m</a:t>
            </a:r>
            <a:r>
              <a:rPr sz="4500" spc="-195" dirty="0"/>
              <a:t>s</a:t>
            </a:r>
            <a:endParaRPr sz="4500"/>
          </a:p>
        </p:txBody>
      </p:sp>
      <p:sp>
        <p:nvSpPr>
          <p:cNvPr id="3" name="object 3"/>
          <p:cNvSpPr/>
          <p:nvPr/>
        </p:nvSpPr>
        <p:spPr>
          <a:xfrm>
            <a:off x="491289" y="1166800"/>
            <a:ext cx="14575155" cy="675640"/>
          </a:xfrm>
          <a:custGeom>
            <a:avLst/>
            <a:gdLst/>
            <a:ahLst/>
            <a:cxnLst/>
            <a:rect l="l" t="t" r="r" b="b"/>
            <a:pathLst>
              <a:path w="14575155" h="675639">
                <a:moveTo>
                  <a:pt x="14498413" y="675522"/>
                </a:moveTo>
                <a:lnTo>
                  <a:pt x="76505" y="675522"/>
                </a:lnTo>
                <a:lnTo>
                  <a:pt x="71180" y="674998"/>
                </a:lnTo>
                <a:lnTo>
                  <a:pt x="31920" y="658736"/>
                </a:lnTo>
                <a:lnTo>
                  <a:pt x="4175" y="620008"/>
                </a:lnTo>
                <a:lnTo>
                  <a:pt x="0" y="599017"/>
                </a:lnTo>
                <a:lnTo>
                  <a:pt x="0" y="593641"/>
                </a:lnTo>
                <a:lnTo>
                  <a:pt x="0" y="76505"/>
                </a:lnTo>
                <a:lnTo>
                  <a:pt x="16786" y="31920"/>
                </a:lnTo>
                <a:lnTo>
                  <a:pt x="55513" y="4175"/>
                </a:lnTo>
                <a:lnTo>
                  <a:pt x="76505" y="0"/>
                </a:lnTo>
                <a:lnTo>
                  <a:pt x="14498413" y="0"/>
                </a:lnTo>
                <a:lnTo>
                  <a:pt x="14542998" y="16786"/>
                </a:lnTo>
                <a:lnTo>
                  <a:pt x="14570742" y="55513"/>
                </a:lnTo>
                <a:lnTo>
                  <a:pt x="14574918" y="76505"/>
                </a:lnTo>
                <a:lnTo>
                  <a:pt x="14574918" y="599017"/>
                </a:lnTo>
                <a:lnTo>
                  <a:pt x="14558132" y="643602"/>
                </a:lnTo>
                <a:lnTo>
                  <a:pt x="14519404" y="671347"/>
                </a:lnTo>
                <a:lnTo>
                  <a:pt x="14503737" y="674998"/>
                </a:lnTo>
                <a:lnTo>
                  <a:pt x="14498413" y="675522"/>
                </a:lnTo>
                <a:close/>
              </a:path>
            </a:pathLst>
          </a:custGeom>
          <a:solidFill>
            <a:srgbClr val="F6F2EB"/>
          </a:solidFill>
        </p:spPr>
        <p:txBody>
          <a:bodyPr wrap="square" lIns="0" tIns="0" rIns="0" bIns="0" rtlCol="0"/>
          <a:lstStyle/>
          <a:p>
            <a:endParaRPr/>
          </a:p>
        </p:txBody>
      </p:sp>
      <p:sp>
        <p:nvSpPr>
          <p:cNvPr id="4" name="object 4"/>
          <p:cNvSpPr/>
          <p:nvPr/>
        </p:nvSpPr>
        <p:spPr>
          <a:xfrm>
            <a:off x="491289" y="2087968"/>
            <a:ext cx="14575155" cy="2600325"/>
          </a:xfrm>
          <a:custGeom>
            <a:avLst/>
            <a:gdLst/>
            <a:ahLst/>
            <a:cxnLst/>
            <a:rect l="l" t="t" r="r" b="b"/>
            <a:pathLst>
              <a:path w="14575155" h="2600325">
                <a:moveTo>
                  <a:pt x="14498413" y="2599739"/>
                </a:moveTo>
                <a:lnTo>
                  <a:pt x="76505" y="2599739"/>
                </a:lnTo>
                <a:lnTo>
                  <a:pt x="71180" y="2599214"/>
                </a:lnTo>
                <a:lnTo>
                  <a:pt x="31920" y="2582952"/>
                </a:lnTo>
                <a:lnTo>
                  <a:pt x="4175" y="2544225"/>
                </a:lnTo>
                <a:lnTo>
                  <a:pt x="0" y="2523234"/>
                </a:lnTo>
                <a:lnTo>
                  <a:pt x="0" y="2517858"/>
                </a:lnTo>
                <a:lnTo>
                  <a:pt x="0" y="76505"/>
                </a:lnTo>
                <a:lnTo>
                  <a:pt x="16786" y="31920"/>
                </a:lnTo>
                <a:lnTo>
                  <a:pt x="55513" y="4175"/>
                </a:lnTo>
                <a:lnTo>
                  <a:pt x="76505" y="0"/>
                </a:lnTo>
                <a:lnTo>
                  <a:pt x="14498413" y="0"/>
                </a:lnTo>
                <a:lnTo>
                  <a:pt x="14542998" y="16786"/>
                </a:lnTo>
                <a:lnTo>
                  <a:pt x="14570742" y="55513"/>
                </a:lnTo>
                <a:lnTo>
                  <a:pt x="14574918" y="76505"/>
                </a:lnTo>
                <a:lnTo>
                  <a:pt x="14574918" y="2523234"/>
                </a:lnTo>
                <a:lnTo>
                  <a:pt x="14558132" y="2567818"/>
                </a:lnTo>
                <a:lnTo>
                  <a:pt x="14519404" y="2595563"/>
                </a:lnTo>
                <a:lnTo>
                  <a:pt x="14503737" y="2599214"/>
                </a:lnTo>
                <a:lnTo>
                  <a:pt x="14498413" y="2599739"/>
                </a:lnTo>
                <a:close/>
              </a:path>
            </a:pathLst>
          </a:custGeom>
          <a:solidFill>
            <a:srgbClr val="04182D"/>
          </a:solidFill>
        </p:spPr>
        <p:txBody>
          <a:bodyPr wrap="square" lIns="0" tIns="0" rIns="0" bIns="0" rtlCol="0"/>
          <a:lstStyle/>
          <a:p>
            <a:endParaRPr/>
          </a:p>
        </p:txBody>
      </p:sp>
      <p:sp>
        <p:nvSpPr>
          <p:cNvPr id="5" name="object 5"/>
          <p:cNvSpPr txBox="1"/>
          <p:nvPr/>
        </p:nvSpPr>
        <p:spPr>
          <a:xfrm>
            <a:off x="612606" y="1348978"/>
            <a:ext cx="3828415" cy="307975"/>
          </a:xfrm>
          <a:prstGeom prst="rect">
            <a:avLst/>
          </a:prstGeom>
        </p:spPr>
        <p:txBody>
          <a:bodyPr vert="horz" wrap="square" lIns="0" tIns="12700" rIns="0" bIns="0" rtlCol="0">
            <a:spAutoFit/>
          </a:bodyPr>
          <a:lstStyle/>
          <a:p>
            <a:pPr marL="12700">
              <a:lnSpc>
                <a:spcPct val="100000"/>
              </a:lnSpc>
              <a:spcBef>
                <a:spcPts val="100"/>
              </a:spcBef>
            </a:pPr>
            <a:r>
              <a:rPr sz="1850" spc="-5" dirty="0">
                <a:solidFill>
                  <a:srgbClr val="04182D"/>
                </a:solidFill>
                <a:latin typeface="Courier New"/>
                <a:cs typeface="Courier New"/>
              </a:rPr>
              <a:t>collection.get(ids=[</a:t>
            </a:r>
            <a:r>
              <a:rPr sz="1850" spc="-5" dirty="0">
                <a:solidFill>
                  <a:srgbClr val="BE2F72"/>
                </a:solidFill>
                <a:latin typeface="Courier New"/>
                <a:cs typeface="Courier New"/>
              </a:rPr>
              <a:t>"s59"</a:t>
            </a:r>
            <a:r>
              <a:rPr sz="1850" spc="-5" dirty="0">
                <a:solidFill>
                  <a:srgbClr val="04182D"/>
                </a:solidFill>
                <a:latin typeface="Courier New"/>
                <a:cs typeface="Courier New"/>
              </a:rPr>
              <a:t>])</a:t>
            </a:r>
            <a:endParaRPr sz="1850">
              <a:latin typeface="Courier New"/>
              <a:cs typeface="Courier New"/>
            </a:endParaRPr>
          </a:p>
        </p:txBody>
      </p:sp>
      <p:sp>
        <p:nvSpPr>
          <p:cNvPr id="6" name="object 6"/>
          <p:cNvSpPr txBox="1"/>
          <p:nvPr/>
        </p:nvSpPr>
        <p:spPr>
          <a:xfrm>
            <a:off x="612606" y="2142738"/>
            <a:ext cx="14252575" cy="2359025"/>
          </a:xfrm>
          <a:prstGeom prst="rect">
            <a:avLst/>
          </a:prstGeom>
        </p:spPr>
        <p:txBody>
          <a:bodyPr vert="horz" wrap="square" lIns="0" tIns="119380" rIns="0" bIns="0" rtlCol="0">
            <a:spAutoFit/>
          </a:bodyPr>
          <a:lstStyle/>
          <a:p>
            <a:pPr marL="12700">
              <a:lnSpc>
                <a:spcPct val="100000"/>
              </a:lnSpc>
              <a:spcBef>
                <a:spcPts val="940"/>
              </a:spcBef>
            </a:pPr>
            <a:r>
              <a:rPr sz="1850" spc="-5" dirty="0">
                <a:solidFill>
                  <a:srgbClr val="FFFFFF"/>
                </a:solidFill>
                <a:latin typeface="Courier New"/>
                <a:cs typeface="Courier New"/>
              </a:rPr>
              <a:t>{'ids':</a:t>
            </a:r>
            <a:r>
              <a:rPr sz="1850" spc="-65" dirty="0">
                <a:solidFill>
                  <a:srgbClr val="FFFFFF"/>
                </a:solidFill>
                <a:latin typeface="Courier New"/>
                <a:cs typeface="Courier New"/>
              </a:rPr>
              <a:t> </a:t>
            </a:r>
            <a:r>
              <a:rPr sz="1850" spc="-5" dirty="0">
                <a:solidFill>
                  <a:srgbClr val="FFFFFF"/>
                </a:solidFill>
                <a:latin typeface="Courier New"/>
                <a:cs typeface="Courier New"/>
              </a:rPr>
              <a:t>['s59'],</a:t>
            </a:r>
            <a:endParaRPr sz="1850">
              <a:latin typeface="Courier New"/>
              <a:cs typeface="Courier New"/>
            </a:endParaRPr>
          </a:p>
          <a:p>
            <a:pPr marL="153035" marR="11273790">
              <a:lnSpc>
                <a:spcPts val="3060"/>
              </a:lnSpc>
              <a:spcBef>
                <a:spcPts val="245"/>
              </a:spcBef>
            </a:pPr>
            <a:r>
              <a:rPr sz="1850" spc="-5" dirty="0">
                <a:solidFill>
                  <a:srgbClr val="FFFFFF"/>
                </a:solidFill>
                <a:latin typeface="Courier New"/>
                <a:cs typeface="Courier New"/>
              </a:rPr>
              <a:t>'embeddings': None, </a:t>
            </a:r>
            <a:r>
              <a:rPr sz="1850" spc="-1100" dirty="0">
                <a:solidFill>
                  <a:srgbClr val="FFFFFF"/>
                </a:solidFill>
                <a:latin typeface="Courier New"/>
                <a:cs typeface="Courier New"/>
              </a:rPr>
              <a:t> </a:t>
            </a:r>
            <a:r>
              <a:rPr sz="1850" spc="-5" dirty="0">
                <a:solidFill>
                  <a:srgbClr val="FFFFFF"/>
                </a:solidFill>
                <a:latin typeface="Courier New"/>
                <a:cs typeface="Courier New"/>
              </a:rPr>
              <a:t>'metadatas':</a:t>
            </a:r>
            <a:r>
              <a:rPr sz="1850" spc="-95" dirty="0">
                <a:solidFill>
                  <a:srgbClr val="FFFFFF"/>
                </a:solidFill>
                <a:latin typeface="Courier New"/>
                <a:cs typeface="Courier New"/>
              </a:rPr>
              <a:t> </a:t>
            </a:r>
            <a:r>
              <a:rPr sz="1850" spc="-5" dirty="0">
                <a:solidFill>
                  <a:srgbClr val="FFFFFF"/>
                </a:solidFill>
                <a:latin typeface="Courier New"/>
                <a:cs typeface="Courier New"/>
              </a:rPr>
              <a:t>[None],</a:t>
            </a:r>
            <a:endParaRPr sz="1850">
              <a:latin typeface="Courier New"/>
              <a:cs typeface="Courier New"/>
            </a:endParaRPr>
          </a:p>
          <a:p>
            <a:pPr marL="153035" marR="5080">
              <a:lnSpc>
                <a:spcPts val="3060"/>
              </a:lnSpc>
              <a:spcBef>
                <a:spcPts val="5"/>
              </a:spcBef>
            </a:pPr>
            <a:r>
              <a:rPr sz="1850" spc="-5" dirty="0">
                <a:solidFill>
                  <a:srgbClr val="FFFFFF"/>
                </a:solidFill>
                <a:latin typeface="Courier New"/>
                <a:cs typeface="Courier New"/>
              </a:rPr>
              <a:t>'documents': ['Title: Naruto Shippûden the Movie: The Will of Fire (Movie)\nDescription: When ...'], </a:t>
            </a:r>
            <a:r>
              <a:rPr sz="1850" spc="-1100" dirty="0">
                <a:solidFill>
                  <a:srgbClr val="FFFFFF"/>
                </a:solidFill>
                <a:latin typeface="Courier New"/>
                <a:cs typeface="Courier New"/>
              </a:rPr>
              <a:t> </a:t>
            </a:r>
            <a:r>
              <a:rPr sz="1850" spc="-5" dirty="0">
                <a:solidFill>
                  <a:srgbClr val="FFFFFF"/>
                </a:solidFill>
                <a:latin typeface="Courier New"/>
                <a:cs typeface="Courier New"/>
              </a:rPr>
              <a:t>'uris':</a:t>
            </a:r>
            <a:r>
              <a:rPr sz="1850" spc="-10" dirty="0">
                <a:solidFill>
                  <a:srgbClr val="FFFFFF"/>
                </a:solidFill>
                <a:latin typeface="Courier New"/>
                <a:cs typeface="Courier New"/>
              </a:rPr>
              <a:t> </a:t>
            </a:r>
            <a:r>
              <a:rPr sz="1850" spc="-5" dirty="0">
                <a:solidFill>
                  <a:srgbClr val="FFFFFF"/>
                </a:solidFill>
                <a:latin typeface="Courier New"/>
                <a:cs typeface="Courier New"/>
              </a:rPr>
              <a:t>None,</a:t>
            </a:r>
            <a:endParaRPr sz="1850">
              <a:latin typeface="Courier New"/>
              <a:cs typeface="Courier New"/>
            </a:endParaRPr>
          </a:p>
          <a:p>
            <a:pPr marL="153035">
              <a:lnSpc>
                <a:spcPct val="100000"/>
              </a:lnSpc>
              <a:spcBef>
                <a:spcPts val="605"/>
              </a:spcBef>
            </a:pPr>
            <a:r>
              <a:rPr sz="1850" spc="-5" dirty="0">
                <a:solidFill>
                  <a:srgbClr val="FFFFFF"/>
                </a:solidFill>
                <a:latin typeface="Courier New"/>
                <a:cs typeface="Courier New"/>
              </a:rPr>
              <a:t>'data':</a:t>
            </a:r>
            <a:r>
              <a:rPr sz="1850" spc="-100" dirty="0">
                <a:solidFill>
                  <a:srgbClr val="FFFFFF"/>
                </a:solidFill>
                <a:latin typeface="Courier New"/>
                <a:cs typeface="Courier New"/>
              </a:rPr>
              <a:t> </a:t>
            </a:r>
            <a:r>
              <a:rPr sz="1850" spc="-5" dirty="0">
                <a:solidFill>
                  <a:srgbClr val="FFFFFF"/>
                </a:solidFill>
                <a:latin typeface="Courier New"/>
                <a:cs typeface="Courier New"/>
              </a:rPr>
              <a:t>None}</a:t>
            </a:r>
            <a:endParaRPr sz="1850">
              <a:latin typeface="Courier New"/>
              <a:cs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73"/>
            <a:ext cx="3923665" cy="713740"/>
          </a:xfrm>
          <a:prstGeom prst="rect">
            <a:avLst/>
          </a:prstGeom>
        </p:spPr>
        <p:txBody>
          <a:bodyPr vert="horz" wrap="square" lIns="0" tIns="13970" rIns="0" bIns="0" rtlCol="0">
            <a:spAutoFit/>
          </a:bodyPr>
          <a:lstStyle/>
          <a:p>
            <a:pPr marL="12700">
              <a:lnSpc>
                <a:spcPct val="100000"/>
              </a:lnSpc>
              <a:spcBef>
                <a:spcPts val="110"/>
              </a:spcBef>
            </a:pPr>
            <a:r>
              <a:rPr sz="4500" spc="-165" dirty="0"/>
              <a:t>N</a:t>
            </a:r>
            <a:r>
              <a:rPr sz="4500" spc="-235" dirty="0"/>
              <a:t>e</a:t>
            </a:r>
            <a:r>
              <a:rPr sz="4500" spc="-220" dirty="0"/>
              <a:t>t</a:t>
            </a:r>
            <a:r>
              <a:rPr sz="4500" spc="-95" dirty="0"/>
              <a:t>f</a:t>
            </a:r>
            <a:r>
              <a:rPr sz="4500" spc="-240" dirty="0"/>
              <a:t>l</a:t>
            </a:r>
            <a:r>
              <a:rPr sz="4500" spc="-260" dirty="0"/>
              <a:t>i</a:t>
            </a:r>
            <a:r>
              <a:rPr sz="4500" spc="-285" dirty="0"/>
              <a:t>x</a:t>
            </a:r>
            <a:r>
              <a:rPr sz="4500" spc="-165" dirty="0"/>
              <a:t> </a:t>
            </a:r>
            <a:r>
              <a:rPr sz="4500" spc="-185" dirty="0"/>
              <a:t>d</a:t>
            </a:r>
            <a:r>
              <a:rPr sz="4500" spc="-15" dirty="0"/>
              <a:t>a</a:t>
            </a:r>
            <a:r>
              <a:rPr sz="4500" spc="-290" dirty="0"/>
              <a:t>t</a:t>
            </a:r>
            <a:r>
              <a:rPr sz="4500" spc="-15" dirty="0"/>
              <a:t>a</a:t>
            </a:r>
            <a:r>
              <a:rPr sz="4500" spc="-280" dirty="0"/>
              <a:t>s</a:t>
            </a:r>
            <a:r>
              <a:rPr sz="4500" spc="-235" dirty="0"/>
              <a:t>e</a:t>
            </a:r>
            <a:r>
              <a:rPr sz="4500" spc="-135" dirty="0"/>
              <a:t>t</a:t>
            </a:r>
            <a:endParaRPr sz="4500"/>
          </a:p>
        </p:txBody>
      </p:sp>
      <p:sp>
        <p:nvSpPr>
          <p:cNvPr id="3" name="object 3"/>
          <p:cNvSpPr/>
          <p:nvPr/>
        </p:nvSpPr>
        <p:spPr>
          <a:xfrm>
            <a:off x="491289" y="1985616"/>
            <a:ext cx="14575155" cy="1801495"/>
          </a:xfrm>
          <a:custGeom>
            <a:avLst/>
            <a:gdLst/>
            <a:ahLst/>
            <a:cxnLst/>
            <a:rect l="l" t="t" r="r" b="b"/>
            <a:pathLst>
              <a:path w="14575155" h="1801495">
                <a:moveTo>
                  <a:pt x="14498413" y="1801394"/>
                </a:moveTo>
                <a:lnTo>
                  <a:pt x="76505" y="1801394"/>
                </a:lnTo>
                <a:lnTo>
                  <a:pt x="71180" y="1800869"/>
                </a:lnTo>
                <a:lnTo>
                  <a:pt x="31920" y="1784607"/>
                </a:lnTo>
                <a:lnTo>
                  <a:pt x="4175" y="1745880"/>
                </a:lnTo>
                <a:lnTo>
                  <a:pt x="0" y="1724889"/>
                </a:lnTo>
                <a:lnTo>
                  <a:pt x="0" y="1719512"/>
                </a:lnTo>
                <a:lnTo>
                  <a:pt x="0" y="76505"/>
                </a:lnTo>
                <a:lnTo>
                  <a:pt x="16786" y="31920"/>
                </a:lnTo>
                <a:lnTo>
                  <a:pt x="55513" y="4175"/>
                </a:lnTo>
                <a:lnTo>
                  <a:pt x="76505" y="0"/>
                </a:lnTo>
                <a:lnTo>
                  <a:pt x="14498413" y="0"/>
                </a:lnTo>
                <a:lnTo>
                  <a:pt x="14542998" y="16786"/>
                </a:lnTo>
                <a:lnTo>
                  <a:pt x="14570742" y="55513"/>
                </a:lnTo>
                <a:lnTo>
                  <a:pt x="14574918" y="76505"/>
                </a:lnTo>
                <a:lnTo>
                  <a:pt x="14574918" y="1724889"/>
                </a:lnTo>
                <a:lnTo>
                  <a:pt x="14558132" y="1769473"/>
                </a:lnTo>
                <a:lnTo>
                  <a:pt x="14519404" y="1797218"/>
                </a:lnTo>
                <a:lnTo>
                  <a:pt x="14503737" y="1800869"/>
                </a:lnTo>
                <a:lnTo>
                  <a:pt x="14498413" y="1801394"/>
                </a:lnTo>
                <a:close/>
              </a:path>
            </a:pathLst>
          </a:custGeom>
          <a:solidFill>
            <a:srgbClr val="04182D"/>
          </a:solidFill>
        </p:spPr>
        <p:txBody>
          <a:bodyPr wrap="square" lIns="0" tIns="0" rIns="0" bIns="0" rtlCol="0"/>
          <a:lstStyle/>
          <a:p>
            <a:endParaRPr/>
          </a:p>
        </p:txBody>
      </p:sp>
      <p:sp>
        <p:nvSpPr>
          <p:cNvPr id="4" name="object 4"/>
          <p:cNvSpPr/>
          <p:nvPr/>
        </p:nvSpPr>
        <p:spPr>
          <a:xfrm>
            <a:off x="491289" y="4032655"/>
            <a:ext cx="14575155" cy="1801495"/>
          </a:xfrm>
          <a:custGeom>
            <a:avLst/>
            <a:gdLst/>
            <a:ahLst/>
            <a:cxnLst/>
            <a:rect l="l" t="t" r="r" b="b"/>
            <a:pathLst>
              <a:path w="14575155" h="1801495">
                <a:moveTo>
                  <a:pt x="14498413" y="1801394"/>
                </a:moveTo>
                <a:lnTo>
                  <a:pt x="76505" y="1801394"/>
                </a:lnTo>
                <a:lnTo>
                  <a:pt x="71180" y="1800869"/>
                </a:lnTo>
                <a:lnTo>
                  <a:pt x="31920" y="1784607"/>
                </a:lnTo>
                <a:lnTo>
                  <a:pt x="4175" y="1745880"/>
                </a:lnTo>
                <a:lnTo>
                  <a:pt x="0" y="1724889"/>
                </a:lnTo>
                <a:lnTo>
                  <a:pt x="0" y="1719512"/>
                </a:lnTo>
                <a:lnTo>
                  <a:pt x="0" y="76505"/>
                </a:lnTo>
                <a:lnTo>
                  <a:pt x="16786" y="31920"/>
                </a:lnTo>
                <a:lnTo>
                  <a:pt x="55513" y="4175"/>
                </a:lnTo>
                <a:lnTo>
                  <a:pt x="76505" y="0"/>
                </a:lnTo>
                <a:lnTo>
                  <a:pt x="14498413" y="0"/>
                </a:lnTo>
                <a:lnTo>
                  <a:pt x="14542998" y="16786"/>
                </a:lnTo>
                <a:lnTo>
                  <a:pt x="14570742" y="55513"/>
                </a:lnTo>
                <a:lnTo>
                  <a:pt x="14574918" y="76505"/>
                </a:lnTo>
                <a:lnTo>
                  <a:pt x="14574918" y="1724889"/>
                </a:lnTo>
                <a:lnTo>
                  <a:pt x="14558132" y="1769473"/>
                </a:lnTo>
                <a:lnTo>
                  <a:pt x="14519404" y="1797217"/>
                </a:lnTo>
                <a:lnTo>
                  <a:pt x="14503737" y="1800869"/>
                </a:lnTo>
                <a:lnTo>
                  <a:pt x="14498413" y="1801394"/>
                </a:lnTo>
                <a:close/>
              </a:path>
            </a:pathLst>
          </a:custGeom>
          <a:solidFill>
            <a:srgbClr val="04182D"/>
          </a:solidFill>
        </p:spPr>
        <p:txBody>
          <a:bodyPr wrap="square" lIns="0" tIns="0" rIns="0" bIns="0" rtlCol="0"/>
          <a:lstStyle/>
          <a:p>
            <a:endParaRPr/>
          </a:p>
        </p:txBody>
      </p:sp>
      <p:sp>
        <p:nvSpPr>
          <p:cNvPr id="5" name="object 5"/>
          <p:cNvSpPr txBox="1"/>
          <p:nvPr/>
        </p:nvSpPr>
        <p:spPr>
          <a:xfrm>
            <a:off x="642352" y="2050703"/>
            <a:ext cx="13782040" cy="3546475"/>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FFFFFF"/>
                </a:solidFill>
                <a:latin typeface="Courier New"/>
                <a:cs typeface="Courier New"/>
              </a:rPr>
              <a:t>Title:</a:t>
            </a:r>
            <a:r>
              <a:rPr sz="2250" spc="-5" dirty="0">
                <a:solidFill>
                  <a:srgbClr val="FFFFFF"/>
                </a:solidFill>
                <a:latin typeface="Courier New"/>
                <a:cs typeface="Courier New"/>
              </a:rPr>
              <a:t> </a:t>
            </a:r>
            <a:r>
              <a:rPr sz="2250" dirty="0">
                <a:solidFill>
                  <a:srgbClr val="FFFFFF"/>
                </a:solidFill>
                <a:latin typeface="Courier New"/>
                <a:cs typeface="Courier New"/>
              </a:rPr>
              <a:t>Kota Factory (TV</a:t>
            </a:r>
            <a:r>
              <a:rPr sz="2250" spc="-5" dirty="0">
                <a:solidFill>
                  <a:srgbClr val="FFFFFF"/>
                </a:solidFill>
                <a:latin typeface="Courier New"/>
                <a:cs typeface="Courier New"/>
              </a:rPr>
              <a:t> </a:t>
            </a:r>
            <a:r>
              <a:rPr sz="2250" dirty="0">
                <a:solidFill>
                  <a:srgbClr val="FFFFFF"/>
                </a:solidFill>
                <a:latin typeface="Courier New"/>
                <a:cs typeface="Courier New"/>
              </a:rPr>
              <a:t>Show)</a:t>
            </a:r>
            <a:endParaRPr sz="2250">
              <a:latin typeface="Courier New"/>
              <a:cs typeface="Courier New"/>
            </a:endParaRPr>
          </a:p>
          <a:p>
            <a:pPr marL="12700" marR="864235">
              <a:lnSpc>
                <a:spcPct val="143300"/>
              </a:lnSpc>
            </a:pPr>
            <a:r>
              <a:rPr sz="2250" dirty="0">
                <a:solidFill>
                  <a:srgbClr val="FFFFFF"/>
                </a:solidFill>
                <a:latin typeface="Courier New"/>
                <a:cs typeface="Courier New"/>
              </a:rPr>
              <a:t>Description:</a:t>
            </a:r>
            <a:r>
              <a:rPr sz="2250" spc="10" dirty="0">
                <a:solidFill>
                  <a:srgbClr val="FFFFFF"/>
                </a:solidFill>
                <a:latin typeface="Courier New"/>
                <a:cs typeface="Courier New"/>
              </a:rPr>
              <a:t> </a:t>
            </a:r>
            <a:r>
              <a:rPr sz="2250" dirty="0">
                <a:solidFill>
                  <a:srgbClr val="FFFFFF"/>
                </a:solidFill>
                <a:latin typeface="Courier New"/>
                <a:cs typeface="Courier New"/>
              </a:rPr>
              <a:t>In</a:t>
            </a:r>
            <a:r>
              <a:rPr sz="2250" spc="15" dirty="0">
                <a:solidFill>
                  <a:srgbClr val="FFFFFF"/>
                </a:solidFill>
                <a:latin typeface="Courier New"/>
                <a:cs typeface="Courier New"/>
              </a:rPr>
              <a:t> </a:t>
            </a:r>
            <a:r>
              <a:rPr sz="2250" dirty="0">
                <a:solidFill>
                  <a:srgbClr val="FFFFFF"/>
                </a:solidFill>
                <a:latin typeface="Courier New"/>
                <a:cs typeface="Courier New"/>
              </a:rPr>
              <a:t>a</a:t>
            </a:r>
            <a:r>
              <a:rPr sz="2250" spc="10" dirty="0">
                <a:solidFill>
                  <a:srgbClr val="FFFFFF"/>
                </a:solidFill>
                <a:latin typeface="Courier New"/>
                <a:cs typeface="Courier New"/>
              </a:rPr>
              <a:t> </a:t>
            </a:r>
            <a:r>
              <a:rPr sz="2250" dirty="0">
                <a:solidFill>
                  <a:srgbClr val="FFFFFF"/>
                </a:solidFill>
                <a:latin typeface="Courier New"/>
                <a:cs typeface="Courier New"/>
              </a:rPr>
              <a:t>city</a:t>
            </a:r>
            <a:r>
              <a:rPr sz="2250" spc="15" dirty="0">
                <a:solidFill>
                  <a:srgbClr val="FFFFFF"/>
                </a:solidFill>
                <a:latin typeface="Courier New"/>
                <a:cs typeface="Courier New"/>
              </a:rPr>
              <a:t> </a:t>
            </a:r>
            <a:r>
              <a:rPr sz="2250" dirty="0">
                <a:solidFill>
                  <a:srgbClr val="FFFFFF"/>
                </a:solidFill>
                <a:latin typeface="Courier New"/>
                <a:cs typeface="Courier New"/>
              </a:rPr>
              <a:t>of</a:t>
            </a:r>
            <a:r>
              <a:rPr sz="2250" spc="10" dirty="0">
                <a:solidFill>
                  <a:srgbClr val="FFFFFF"/>
                </a:solidFill>
                <a:latin typeface="Courier New"/>
                <a:cs typeface="Courier New"/>
              </a:rPr>
              <a:t> </a:t>
            </a:r>
            <a:r>
              <a:rPr sz="2250" dirty="0">
                <a:solidFill>
                  <a:srgbClr val="FFFFFF"/>
                </a:solidFill>
                <a:latin typeface="Courier New"/>
                <a:cs typeface="Courier New"/>
              </a:rPr>
              <a:t>coaching</a:t>
            </a:r>
            <a:r>
              <a:rPr sz="2250" spc="15" dirty="0">
                <a:solidFill>
                  <a:srgbClr val="FFFFFF"/>
                </a:solidFill>
                <a:latin typeface="Courier New"/>
                <a:cs typeface="Courier New"/>
              </a:rPr>
              <a:t> </a:t>
            </a:r>
            <a:r>
              <a:rPr sz="2250" dirty="0">
                <a:solidFill>
                  <a:srgbClr val="FFFFFF"/>
                </a:solidFill>
                <a:latin typeface="Courier New"/>
                <a:cs typeface="Courier New"/>
              </a:rPr>
              <a:t>centers</a:t>
            </a:r>
            <a:r>
              <a:rPr sz="2250" spc="10" dirty="0">
                <a:solidFill>
                  <a:srgbClr val="FFFFFF"/>
                </a:solidFill>
                <a:latin typeface="Courier New"/>
                <a:cs typeface="Courier New"/>
              </a:rPr>
              <a:t> </a:t>
            </a:r>
            <a:r>
              <a:rPr sz="2250" dirty="0">
                <a:solidFill>
                  <a:srgbClr val="FFFFFF"/>
                </a:solidFill>
                <a:latin typeface="Courier New"/>
                <a:cs typeface="Courier New"/>
              </a:rPr>
              <a:t>known</a:t>
            </a:r>
            <a:r>
              <a:rPr sz="2250" spc="15" dirty="0">
                <a:solidFill>
                  <a:srgbClr val="FFFFFF"/>
                </a:solidFill>
                <a:latin typeface="Courier New"/>
                <a:cs typeface="Courier New"/>
              </a:rPr>
              <a:t> </a:t>
            </a:r>
            <a:r>
              <a:rPr sz="2250" dirty="0">
                <a:solidFill>
                  <a:srgbClr val="FFFFFF"/>
                </a:solidFill>
                <a:latin typeface="Courier New"/>
                <a:cs typeface="Courier New"/>
              </a:rPr>
              <a:t>to</a:t>
            </a:r>
            <a:r>
              <a:rPr sz="2250" spc="10" dirty="0">
                <a:solidFill>
                  <a:srgbClr val="FFFFFF"/>
                </a:solidFill>
                <a:latin typeface="Courier New"/>
                <a:cs typeface="Courier New"/>
              </a:rPr>
              <a:t> </a:t>
            </a:r>
            <a:r>
              <a:rPr sz="2250" dirty="0">
                <a:solidFill>
                  <a:srgbClr val="FFFFFF"/>
                </a:solidFill>
                <a:latin typeface="Courier New"/>
                <a:cs typeface="Courier New"/>
              </a:rPr>
              <a:t>train</a:t>
            </a:r>
            <a:r>
              <a:rPr sz="2250" spc="15" dirty="0">
                <a:solidFill>
                  <a:srgbClr val="FFFFFF"/>
                </a:solidFill>
                <a:latin typeface="Courier New"/>
                <a:cs typeface="Courier New"/>
              </a:rPr>
              <a:t> </a:t>
            </a:r>
            <a:r>
              <a:rPr sz="2250" dirty="0">
                <a:solidFill>
                  <a:srgbClr val="FFFFFF"/>
                </a:solidFill>
                <a:latin typeface="Courier New"/>
                <a:cs typeface="Courier New"/>
              </a:rPr>
              <a:t>India's</a:t>
            </a:r>
            <a:r>
              <a:rPr sz="2250" spc="10" dirty="0">
                <a:solidFill>
                  <a:srgbClr val="FFFFFF"/>
                </a:solidFill>
                <a:latin typeface="Courier New"/>
                <a:cs typeface="Courier New"/>
              </a:rPr>
              <a:t> </a:t>
            </a:r>
            <a:r>
              <a:rPr sz="2250" dirty="0">
                <a:solidFill>
                  <a:srgbClr val="FFFFFF"/>
                </a:solidFill>
                <a:latin typeface="Courier New"/>
                <a:cs typeface="Courier New"/>
              </a:rPr>
              <a:t>finest... </a:t>
            </a:r>
            <a:r>
              <a:rPr sz="2250" spc="-1335" dirty="0">
                <a:solidFill>
                  <a:srgbClr val="FFFFFF"/>
                </a:solidFill>
                <a:latin typeface="Courier New"/>
                <a:cs typeface="Courier New"/>
              </a:rPr>
              <a:t> </a:t>
            </a:r>
            <a:r>
              <a:rPr sz="2250" dirty="0">
                <a:solidFill>
                  <a:srgbClr val="FFFFFF"/>
                </a:solidFill>
                <a:latin typeface="Courier New"/>
                <a:cs typeface="Courier New"/>
              </a:rPr>
              <a:t>Categories:</a:t>
            </a:r>
            <a:r>
              <a:rPr sz="2250" spc="5" dirty="0">
                <a:solidFill>
                  <a:srgbClr val="FFFFFF"/>
                </a:solidFill>
                <a:latin typeface="Courier New"/>
                <a:cs typeface="Courier New"/>
              </a:rPr>
              <a:t> </a:t>
            </a:r>
            <a:r>
              <a:rPr sz="2250" dirty="0">
                <a:solidFill>
                  <a:srgbClr val="FFFFFF"/>
                </a:solidFill>
                <a:latin typeface="Courier New"/>
                <a:cs typeface="Courier New"/>
              </a:rPr>
              <a:t>International</a:t>
            </a:r>
            <a:r>
              <a:rPr sz="2250" spc="5" dirty="0">
                <a:solidFill>
                  <a:srgbClr val="FFFFFF"/>
                </a:solidFill>
                <a:latin typeface="Courier New"/>
                <a:cs typeface="Courier New"/>
              </a:rPr>
              <a:t> </a:t>
            </a:r>
            <a:r>
              <a:rPr sz="2250" dirty="0">
                <a:solidFill>
                  <a:srgbClr val="FFFFFF"/>
                </a:solidFill>
                <a:latin typeface="Courier New"/>
                <a:cs typeface="Courier New"/>
              </a:rPr>
              <a:t>TV</a:t>
            </a:r>
            <a:r>
              <a:rPr sz="2250" spc="10" dirty="0">
                <a:solidFill>
                  <a:srgbClr val="FFFFFF"/>
                </a:solidFill>
                <a:latin typeface="Courier New"/>
                <a:cs typeface="Courier New"/>
              </a:rPr>
              <a:t> </a:t>
            </a:r>
            <a:r>
              <a:rPr sz="2250" dirty="0">
                <a:solidFill>
                  <a:srgbClr val="FFFFFF"/>
                </a:solidFill>
                <a:latin typeface="Courier New"/>
                <a:cs typeface="Courier New"/>
              </a:rPr>
              <a:t>Shows,</a:t>
            </a:r>
            <a:r>
              <a:rPr sz="2250" spc="5" dirty="0">
                <a:solidFill>
                  <a:srgbClr val="FFFFFF"/>
                </a:solidFill>
                <a:latin typeface="Courier New"/>
                <a:cs typeface="Courier New"/>
              </a:rPr>
              <a:t> </a:t>
            </a:r>
            <a:r>
              <a:rPr sz="2250" dirty="0">
                <a:solidFill>
                  <a:srgbClr val="FFFFFF"/>
                </a:solidFill>
                <a:latin typeface="Courier New"/>
                <a:cs typeface="Courier New"/>
              </a:rPr>
              <a:t>Romantic</a:t>
            </a:r>
            <a:r>
              <a:rPr sz="2250" spc="5" dirty="0">
                <a:solidFill>
                  <a:srgbClr val="FFFFFF"/>
                </a:solidFill>
                <a:latin typeface="Courier New"/>
                <a:cs typeface="Courier New"/>
              </a:rPr>
              <a:t> </a:t>
            </a:r>
            <a:r>
              <a:rPr sz="2250" dirty="0">
                <a:solidFill>
                  <a:srgbClr val="FFFFFF"/>
                </a:solidFill>
                <a:latin typeface="Courier New"/>
                <a:cs typeface="Courier New"/>
              </a:rPr>
              <a:t>TV</a:t>
            </a:r>
            <a:r>
              <a:rPr sz="2250" spc="10" dirty="0">
                <a:solidFill>
                  <a:srgbClr val="FFFFFF"/>
                </a:solidFill>
                <a:latin typeface="Courier New"/>
                <a:cs typeface="Courier New"/>
              </a:rPr>
              <a:t> </a:t>
            </a:r>
            <a:r>
              <a:rPr sz="2250" dirty="0">
                <a:solidFill>
                  <a:srgbClr val="FFFFFF"/>
                </a:solidFill>
                <a:latin typeface="Courier New"/>
                <a:cs typeface="Courier New"/>
              </a:rPr>
              <a:t>Shows,</a:t>
            </a:r>
            <a:r>
              <a:rPr sz="2250" spc="5" dirty="0">
                <a:solidFill>
                  <a:srgbClr val="FFFFFF"/>
                </a:solidFill>
                <a:latin typeface="Courier New"/>
                <a:cs typeface="Courier New"/>
              </a:rPr>
              <a:t> </a:t>
            </a:r>
            <a:r>
              <a:rPr sz="2250" dirty="0">
                <a:solidFill>
                  <a:srgbClr val="FFFFFF"/>
                </a:solidFill>
                <a:latin typeface="Courier New"/>
                <a:cs typeface="Courier New"/>
              </a:rPr>
              <a:t>TV</a:t>
            </a:r>
            <a:r>
              <a:rPr sz="2250" spc="5" dirty="0">
                <a:solidFill>
                  <a:srgbClr val="FFFFFF"/>
                </a:solidFill>
                <a:latin typeface="Courier New"/>
                <a:cs typeface="Courier New"/>
              </a:rPr>
              <a:t> </a:t>
            </a:r>
            <a:r>
              <a:rPr sz="2250" dirty="0">
                <a:solidFill>
                  <a:srgbClr val="FFFFFF"/>
                </a:solidFill>
                <a:latin typeface="Courier New"/>
                <a:cs typeface="Courier New"/>
              </a:rPr>
              <a:t>Comedies</a:t>
            </a:r>
            <a:endParaRPr sz="2250">
              <a:latin typeface="Courier New"/>
              <a:cs typeface="Courier New"/>
            </a:endParaRPr>
          </a:p>
          <a:p>
            <a:pPr>
              <a:lnSpc>
                <a:spcPct val="100000"/>
              </a:lnSpc>
            </a:pPr>
            <a:endParaRPr sz="2800">
              <a:latin typeface="Courier New"/>
              <a:cs typeface="Courier New"/>
            </a:endParaRPr>
          </a:p>
          <a:p>
            <a:pPr marL="12700">
              <a:lnSpc>
                <a:spcPct val="100000"/>
              </a:lnSpc>
              <a:spcBef>
                <a:spcPts val="2510"/>
              </a:spcBef>
            </a:pPr>
            <a:r>
              <a:rPr sz="2250" dirty="0">
                <a:solidFill>
                  <a:srgbClr val="FFFFFF"/>
                </a:solidFill>
                <a:latin typeface="Courier New"/>
                <a:cs typeface="Courier New"/>
              </a:rPr>
              <a:t>Title:</a:t>
            </a:r>
            <a:r>
              <a:rPr sz="2250" spc="5" dirty="0">
                <a:solidFill>
                  <a:srgbClr val="FFFFFF"/>
                </a:solidFill>
                <a:latin typeface="Courier New"/>
                <a:cs typeface="Courier New"/>
              </a:rPr>
              <a:t> </a:t>
            </a:r>
            <a:r>
              <a:rPr sz="2250" dirty="0">
                <a:solidFill>
                  <a:srgbClr val="FFFFFF"/>
                </a:solidFill>
                <a:latin typeface="Courier New"/>
                <a:cs typeface="Courier New"/>
              </a:rPr>
              <a:t>The</a:t>
            </a:r>
            <a:r>
              <a:rPr sz="2250" spc="5" dirty="0">
                <a:solidFill>
                  <a:srgbClr val="FFFFFF"/>
                </a:solidFill>
                <a:latin typeface="Courier New"/>
                <a:cs typeface="Courier New"/>
              </a:rPr>
              <a:t> </a:t>
            </a:r>
            <a:r>
              <a:rPr sz="2250" dirty="0">
                <a:solidFill>
                  <a:srgbClr val="FFFFFF"/>
                </a:solidFill>
                <a:latin typeface="Courier New"/>
                <a:cs typeface="Courier New"/>
              </a:rPr>
              <a:t>Last</a:t>
            </a:r>
            <a:r>
              <a:rPr sz="2250" spc="5" dirty="0">
                <a:solidFill>
                  <a:srgbClr val="FFFFFF"/>
                </a:solidFill>
                <a:latin typeface="Courier New"/>
                <a:cs typeface="Courier New"/>
              </a:rPr>
              <a:t> </a:t>
            </a:r>
            <a:r>
              <a:rPr sz="2250" dirty="0">
                <a:solidFill>
                  <a:srgbClr val="FFFFFF"/>
                </a:solidFill>
                <a:latin typeface="Courier New"/>
                <a:cs typeface="Courier New"/>
              </a:rPr>
              <a:t>Letter</a:t>
            </a:r>
            <a:r>
              <a:rPr sz="2250" spc="5" dirty="0">
                <a:solidFill>
                  <a:srgbClr val="FFFFFF"/>
                </a:solidFill>
                <a:latin typeface="Courier New"/>
                <a:cs typeface="Courier New"/>
              </a:rPr>
              <a:t> </a:t>
            </a:r>
            <a:r>
              <a:rPr sz="2250" dirty="0">
                <a:solidFill>
                  <a:srgbClr val="FFFFFF"/>
                </a:solidFill>
                <a:latin typeface="Courier New"/>
                <a:cs typeface="Courier New"/>
              </a:rPr>
              <a:t>From</a:t>
            </a:r>
            <a:r>
              <a:rPr sz="2250" spc="10" dirty="0">
                <a:solidFill>
                  <a:srgbClr val="FFFFFF"/>
                </a:solidFill>
                <a:latin typeface="Courier New"/>
                <a:cs typeface="Courier New"/>
              </a:rPr>
              <a:t> </a:t>
            </a:r>
            <a:r>
              <a:rPr sz="2250" dirty="0">
                <a:solidFill>
                  <a:srgbClr val="FFFFFF"/>
                </a:solidFill>
                <a:latin typeface="Courier New"/>
                <a:cs typeface="Courier New"/>
              </a:rPr>
              <a:t>Your</a:t>
            </a:r>
            <a:r>
              <a:rPr sz="2250" spc="5" dirty="0">
                <a:solidFill>
                  <a:srgbClr val="FFFFFF"/>
                </a:solidFill>
                <a:latin typeface="Courier New"/>
                <a:cs typeface="Courier New"/>
              </a:rPr>
              <a:t> </a:t>
            </a:r>
            <a:r>
              <a:rPr sz="2250" dirty="0">
                <a:solidFill>
                  <a:srgbClr val="FFFFFF"/>
                </a:solidFill>
                <a:latin typeface="Courier New"/>
                <a:cs typeface="Courier New"/>
              </a:rPr>
              <a:t>Lover</a:t>
            </a:r>
            <a:r>
              <a:rPr sz="2250" spc="5" dirty="0">
                <a:solidFill>
                  <a:srgbClr val="FFFFFF"/>
                </a:solidFill>
                <a:latin typeface="Courier New"/>
                <a:cs typeface="Courier New"/>
              </a:rPr>
              <a:t> </a:t>
            </a:r>
            <a:r>
              <a:rPr sz="2250" dirty="0">
                <a:solidFill>
                  <a:srgbClr val="FFFFFF"/>
                </a:solidFill>
                <a:latin typeface="Courier New"/>
                <a:cs typeface="Courier New"/>
              </a:rPr>
              <a:t>(Movie)</a:t>
            </a:r>
            <a:endParaRPr sz="2250">
              <a:latin typeface="Courier New"/>
              <a:cs typeface="Courier New"/>
            </a:endParaRPr>
          </a:p>
          <a:p>
            <a:pPr marL="12700" marR="5080">
              <a:lnSpc>
                <a:spcPct val="143300"/>
              </a:lnSpc>
            </a:pPr>
            <a:r>
              <a:rPr sz="2250" dirty="0">
                <a:solidFill>
                  <a:srgbClr val="FFFFFF"/>
                </a:solidFill>
                <a:latin typeface="Courier New"/>
                <a:cs typeface="Courier New"/>
              </a:rPr>
              <a:t>Description:</a:t>
            </a:r>
            <a:r>
              <a:rPr sz="2250" spc="10" dirty="0">
                <a:solidFill>
                  <a:srgbClr val="FFFFFF"/>
                </a:solidFill>
                <a:latin typeface="Courier New"/>
                <a:cs typeface="Courier New"/>
              </a:rPr>
              <a:t> </a:t>
            </a:r>
            <a:r>
              <a:rPr sz="2250" dirty="0">
                <a:solidFill>
                  <a:srgbClr val="FFFFFF"/>
                </a:solidFill>
                <a:latin typeface="Courier New"/>
                <a:cs typeface="Courier New"/>
              </a:rPr>
              <a:t>After</a:t>
            </a:r>
            <a:r>
              <a:rPr sz="2250" spc="15" dirty="0">
                <a:solidFill>
                  <a:srgbClr val="FFFFFF"/>
                </a:solidFill>
                <a:latin typeface="Courier New"/>
                <a:cs typeface="Courier New"/>
              </a:rPr>
              <a:t> </a:t>
            </a:r>
            <a:r>
              <a:rPr sz="2250" dirty="0">
                <a:solidFill>
                  <a:srgbClr val="FFFFFF"/>
                </a:solidFill>
                <a:latin typeface="Courier New"/>
                <a:cs typeface="Courier New"/>
              </a:rPr>
              <a:t>finding</a:t>
            </a:r>
            <a:r>
              <a:rPr sz="2250" spc="10" dirty="0">
                <a:solidFill>
                  <a:srgbClr val="FFFFFF"/>
                </a:solidFill>
                <a:latin typeface="Courier New"/>
                <a:cs typeface="Courier New"/>
              </a:rPr>
              <a:t> </a:t>
            </a:r>
            <a:r>
              <a:rPr sz="2250" dirty="0">
                <a:solidFill>
                  <a:srgbClr val="FFFFFF"/>
                </a:solidFill>
                <a:latin typeface="Courier New"/>
                <a:cs typeface="Courier New"/>
              </a:rPr>
              <a:t>a</a:t>
            </a:r>
            <a:r>
              <a:rPr sz="2250" spc="15" dirty="0">
                <a:solidFill>
                  <a:srgbClr val="FFFFFF"/>
                </a:solidFill>
                <a:latin typeface="Courier New"/>
                <a:cs typeface="Courier New"/>
              </a:rPr>
              <a:t> </a:t>
            </a:r>
            <a:r>
              <a:rPr sz="2250" dirty="0">
                <a:solidFill>
                  <a:srgbClr val="FFFFFF"/>
                </a:solidFill>
                <a:latin typeface="Courier New"/>
                <a:cs typeface="Courier New"/>
              </a:rPr>
              <a:t>trove</a:t>
            </a:r>
            <a:r>
              <a:rPr sz="2250" spc="10" dirty="0">
                <a:solidFill>
                  <a:srgbClr val="FFFFFF"/>
                </a:solidFill>
                <a:latin typeface="Courier New"/>
                <a:cs typeface="Courier New"/>
              </a:rPr>
              <a:t> </a:t>
            </a:r>
            <a:r>
              <a:rPr sz="2250" dirty="0">
                <a:solidFill>
                  <a:srgbClr val="FFFFFF"/>
                </a:solidFill>
                <a:latin typeface="Courier New"/>
                <a:cs typeface="Courier New"/>
              </a:rPr>
              <a:t>of</a:t>
            </a:r>
            <a:r>
              <a:rPr sz="2250" spc="15" dirty="0">
                <a:solidFill>
                  <a:srgbClr val="FFFFFF"/>
                </a:solidFill>
                <a:latin typeface="Courier New"/>
                <a:cs typeface="Courier New"/>
              </a:rPr>
              <a:t> </a:t>
            </a:r>
            <a:r>
              <a:rPr sz="2250" dirty="0">
                <a:solidFill>
                  <a:srgbClr val="FFFFFF"/>
                </a:solidFill>
                <a:latin typeface="Courier New"/>
                <a:cs typeface="Courier New"/>
              </a:rPr>
              <a:t>love</a:t>
            </a:r>
            <a:r>
              <a:rPr sz="2250" spc="10" dirty="0">
                <a:solidFill>
                  <a:srgbClr val="FFFFFF"/>
                </a:solidFill>
                <a:latin typeface="Courier New"/>
                <a:cs typeface="Courier New"/>
              </a:rPr>
              <a:t> </a:t>
            </a:r>
            <a:r>
              <a:rPr sz="2250" dirty="0">
                <a:solidFill>
                  <a:srgbClr val="FFFFFF"/>
                </a:solidFill>
                <a:latin typeface="Courier New"/>
                <a:cs typeface="Courier New"/>
              </a:rPr>
              <a:t>letters</a:t>
            </a:r>
            <a:r>
              <a:rPr sz="2250" spc="15" dirty="0">
                <a:solidFill>
                  <a:srgbClr val="FFFFFF"/>
                </a:solidFill>
                <a:latin typeface="Courier New"/>
                <a:cs typeface="Courier New"/>
              </a:rPr>
              <a:t> </a:t>
            </a:r>
            <a:r>
              <a:rPr sz="2250" dirty="0">
                <a:solidFill>
                  <a:srgbClr val="FFFFFF"/>
                </a:solidFill>
                <a:latin typeface="Courier New"/>
                <a:cs typeface="Courier New"/>
              </a:rPr>
              <a:t>from</a:t>
            </a:r>
            <a:r>
              <a:rPr sz="2250" spc="10" dirty="0">
                <a:solidFill>
                  <a:srgbClr val="FFFFFF"/>
                </a:solidFill>
                <a:latin typeface="Courier New"/>
                <a:cs typeface="Courier New"/>
              </a:rPr>
              <a:t> </a:t>
            </a:r>
            <a:r>
              <a:rPr sz="2250" dirty="0">
                <a:solidFill>
                  <a:srgbClr val="FFFFFF"/>
                </a:solidFill>
                <a:latin typeface="Courier New"/>
                <a:cs typeface="Courier New"/>
              </a:rPr>
              <a:t>1965,</a:t>
            </a:r>
            <a:r>
              <a:rPr sz="2250" spc="15" dirty="0">
                <a:solidFill>
                  <a:srgbClr val="FFFFFF"/>
                </a:solidFill>
                <a:latin typeface="Courier New"/>
                <a:cs typeface="Courier New"/>
              </a:rPr>
              <a:t> </a:t>
            </a:r>
            <a:r>
              <a:rPr sz="2250" dirty="0">
                <a:solidFill>
                  <a:srgbClr val="FFFFFF"/>
                </a:solidFill>
                <a:latin typeface="Courier New"/>
                <a:cs typeface="Courier New"/>
              </a:rPr>
              <a:t>a</a:t>
            </a:r>
            <a:r>
              <a:rPr sz="2250" spc="15" dirty="0">
                <a:solidFill>
                  <a:srgbClr val="FFFFFF"/>
                </a:solidFill>
                <a:latin typeface="Courier New"/>
                <a:cs typeface="Courier New"/>
              </a:rPr>
              <a:t> </a:t>
            </a:r>
            <a:r>
              <a:rPr sz="2250" dirty="0">
                <a:solidFill>
                  <a:srgbClr val="FFFFFF"/>
                </a:solidFill>
                <a:latin typeface="Courier New"/>
                <a:cs typeface="Courier New"/>
              </a:rPr>
              <a:t>reporter</a:t>
            </a:r>
            <a:r>
              <a:rPr sz="2250" spc="10" dirty="0">
                <a:solidFill>
                  <a:srgbClr val="FFFFFF"/>
                </a:solidFill>
                <a:latin typeface="Courier New"/>
                <a:cs typeface="Courier New"/>
              </a:rPr>
              <a:t> </a:t>
            </a:r>
            <a:r>
              <a:rPr sz="2250" dirty="0">
                <a:solidFill>
                  <a:srgbClr val="FFFFFF"/>
                </a:solidFill>
                <a:latin typeface="Courier New"/>
                <a:cs typeface="Courier New"/>
              </a:rPr>
              <a:t>sets... </a:t>
            </a:r>
            <a:r>
              <a:rPr sz="2250" spc="-1335" dirty="0">
                <a:solidFill>
                  <a:srgbClr val="FFFFFF"/>
                </a:solidFill>
                <a:latin typeface="Courier New"/>
                <a:cs typeface="Courier New"/>
              </a:rPr>
              <a:t> </a:t>
            </a:r>
            <a:r>
              <a:rPr sz="2250" dirty="0">
                <a:solidFill>
                  <a:srgbClr val="FFFFFF"/>
                </a:solidFill>
                <a:latin typeface="Courier New"/>
                <a:cs typeface="Courier New"/>
              </a:rPr>
              <a:t>Categories: Dramas, Romantic Movies</a:t>
            </a:r>
            <a:endParaRPr sz="2250">
              <a:latin typeface="Courier New"/>
              <a:cs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8589" y="273885"/>
            <a:ext cx="6607175" cy="713740"/>
          </a:xfrm>
          <a:prstGeom prst="rect">
            <a:avLst/>
          </a:prstGeom>
        </p:spPr>
        <p:txBody>
          <a:bodyPr vert="horz" wrap="square" lIns="0" tIns="13970" rIns="0" bIns="0" rtlCol="0">
            <a:spAutoFit/>
          </a:bodyPr>
          <a:lstStyle/>
          <a:p>
            <a:pPr marL="12700">
              <a:lnSpc>
                <a:spcPct val="100000"/>
              </a:lnSpc>
              <a:spcBef>
                <a:spcPts val="110"/>
              </a:spcBef>
            </a:pPr>
            <a:r>
              <a:rPr sz="4500" b="1" spc="-355" dirty="0">
                <a:solidFill>
                  <a:srgbClr val="04182D"/>
                </a:solidFill>
                <a:latin typeface="Tahoma"/>
                <a:cs typeface="Tahoma"/>
              </a:rPr>
              <a:t>S</a:t>
            </a:r>
            <a:r>
              <a:rPr sz="4500" b="1" spc="-204" dirty="0">
                <a:solidFill>
                  <a:srgbClr val="04182D"/>
                </a:solidFill>
                <a:latin typeface="Tahoma"/>
                <a:cs typeface="Tahoma"/>
              </a:rPr>
              <a:t>e</a:t>
            </a:r>
            <a:r>
              <a:rPr sz="4500" b="1" spc="-300" dirty="0">
                <a:solidFill>
                  <a:srgbClr val="04182D"/>
                </a:solidFill>
                <a:latin typeface="Tahoma"/>
                <a:cs typeface="Tahoma"/>
              </a:rPr>
              <a:t>m</a:t>
            </a:r>
            <a:r>
              <a:rPr sz="4500" b="1" spc="-15" dirty="0">
                <a:solidFill>
                  <a:srgbClr val="04182D"/>
                </a:solidFill>
                <a:latin typeface="Tahoma"/>
                <a:cs typeface="Tahoma"/>
              </a:rPr>
              <a:t>a</a:t>
            </a:r>
            <a:r>
              <a:rPr sz="4500" b="1" spc="-400" dirty="0">
                <a:solidFill>
                  <a:srgbClr val="04182D"/>
                </a:solidFill>
                <a:latin typeface="Tahoma"/>
                <a:cs typeface="Tahoma"/>
              </a:rPr>
              <a:t>n</a:t>
            </a:r>
            <a:r>
              <a:rPr sz="4500" b="1" spc="-225" dirty="0">
                <a:solidFill>
                  <a:srgbClr val="04182D"/>
                </a:solidFill>
                <a:latin typeface="Tahoma"/>
                <a:cs typeface="Tahoma"/>
              </a:rPr>
              <a:t>t</a:t>
            </a:r>
            <a:r>
              <a:rPr sz="4500" b="1" spc="-295" dirty="0">
                <a:solidFill>
                  <a:srgbClr val="04182D"/>
                </a:solidFill>
                <a:latin typeface="Tahoma"/>
                <a:cs typeface="Tahoma"/>
              </a:rPr>
              <a:t>i</a:t>
            </a:r>
            <a:r>
              <a:rPr sz="4500" b="1" spc="185" dirty="0">
                <a:solidFill>
                  <a:srgbClr val="04182D"/>
                </a:solidFill>
                <a:latin typeface="Tahoma"/>
                <a:cs typeface="Tahoma"/>
              </a:rPr>
              <a:t>c</a:t>
            </a:r>
            <a:r>
              <a:rPr sz="4500" b="1" spc="-165" dirty="0">
                <a:solidFill>
                  <a:srgbClr val="04182D"/>
                </a:solidFill>
                <a:latin typeface="Tahoma"/>
                <a:cs typeface="Tahoma"/>
              </a:rPr>
              <a:t> </a:t>
            </a:r>
            <a:r>
              <a:rPr sz="4500" b="1" spc="-280" dirty="0">
                <a:solidFill>
                  <a:srgbClr val="04182D"/>
                </a:solidFill>
                <a:latin typeface="Tahoma"/>
                <a:cs typeface="Tahoma"/>
              </a:rPr>
              <a:t>s</a:t>
            </a:r>
            <a:r>
              <a:rPr sz="4500" b="1" spc="-160" dirty="0">
                <a:solidFill>
                  <a:srgbClr val="04182D"/>
                </a:solidFill>
                <a:latin typeface="Tahoma"/>
                <a:cs typeface="Tahoma"/>
              </a:rPr>
              <a:t>e</a:t>
            </a:r>
            <a:r>
              <a:rPr sz="4500" b="1" spc="-15" dirty="0">
                <a:solidFill>
                  <a:srgbClr val="04182D"/>
                </a:solidFill>
                <a:latin typeface="Tahoma"/>
                <a:cs typeface="Tahoma"/>
              </a:rPr>
              <a:t>a</a:t>
            </a:r>
            <a:r>
              <a:rPr sz="4500" b="1" spc="-315" dirty="0">
                <a:solidFill>
                  <a:srgbClr val="04182D"/>
                </a:solidFill>
                <a:latin typeface="Tahoma"/>
                <a:cs typeface="Tahoma"/>
              </a:rPr>
              <a:t>r</a:t>
            </a:r>
            <a:r>
              <a:rPr sz="4500" b="1" spc="100" dirty="0">
                <a:solidFill>
                  <a:srgbClr val="04182D"/>
                </a:solidFill>
                <a:latin typeface="Tahoma"/>
                <a:cs typeface="Tahoma"/>
              </a:rPr>
              <a:t>c</a:t>
            </a:r>
            <a:r>
              <a:rPr sz="4500" b="1" spc="-225" dirty="0">
                <a:solidFill>
                  <a:srgbClr val="04182D"/>
                </a:solidFill>
                <a:latin typeface="Tahoma"/>
                <a:cs typeface="Tahoma"/>
              </a:rPr>
              <a:t>h</a:t>
            </a:r>
            <a:r>
              <a:rPr sz="4500" b="1" spc="-165" dirty="0">
                <a:solidFill>
                  <a:srgbClr val="04182D"/>
                </a:solidFill>
                <a:latin typeface="Tahoma"/>
                <a:cs typeface="Tahoma"/>
              </a:rPr>
              <a:t> </a:t>
            </a:r>
            <a:r>
              <a:rPr sz="4500" b="1" spc="-204" dirty="0">
                <a:solidFill>
                  <a:srgbClr val="04182D"/>
                </a:solidFill>
                <a:latin typeface="Tahoma"/>
                <a:cs typeface="Tahoma"/>
              </a:rPr>
              <a:t>e</a:t>
            </a:r>
            <a:r>
              <a:rPr sz="4500" b="1" spc="-365" dirty="0">
                <a:solidFill>
                  <a:srgbClr val="04182D"/>
                </a:solidFill>
                <a:latin typeface="Tahoma"/>
                <a:cs typeface="Tahoma"/>
              </a:rPr>
              <a:t>n</a:t>
            </a:r>
            <a:r>
              <a:rPr sz="4500" b="1" spc="-90" dirty="0">
                <a:solidFill>
                  <a:srgbClr val="04182D"/>
                </a:solidFill>
                <a:latin typeface="Tahoma"/>
                <a:cs typeface="Tahoma"/>
              </a:rPr>
              <a:t>g</a:t>
            </a:r>
            <a:r>
              <a:rPr sz="4500" b="1" spc="-260" dirty="0">
                <a:solidFill>
                  <a:srgbClr val="04182D"/>
                </a:solidFill>
                <a:latin typeface="Tahoma"/>
                <a:cs typeface="Tahoma"/>
              </a:rPr>
              <a:t>i</a:t>
            </a:r>
            <a:r>
              <a:rPr sz="4500" b="1" spc="-325" dirty="0">
                <a:solidFill>
                  <a:srgbClr val="04182D"/>
                </a:solidFill>
                <a:latin typeface="Tahoma"/>
                <a:cs typeface="Tahoma"/>
              </a:rPr>
              <a:t>n</a:t>
            </a:r>
            <a:r>
              <a:rPr sz="4500" b="1" spc="-160" dirty="0">
                <a:solidFill>
                  <a:srgbClr val="04182D"/>
                </a:solidFill>
                <a:latin typeface="Tahoma"/>
                <a:cs typeface="Tahoma"/>
              </a:rPr>
              <a:t>e</a:t>
            </a:r>
            <a:r>
              <a:rPr sz="4500" b="1" spc="-195" dirty="0">
                <a:solidFill>
                  <a:srgbClr val="04182D"/>
                </a:solidFill>
                <a:latin typeface="Tahoma"/>
                <a:cs typeface="Tahoma"/>
              </a:rPr>
              <a:t>s</a:t>
            </a:r>
            <a:endParaRPr sz="4500">
              <a:latin typeface="Tahoma"/>
              <a:cs typeface="Tahoma"/>
            </a:endParaRPr>
          </a:p>
        </p:txBody>
      </p:sp>
      <p:pic>
        <p:nvPicPr>
          <p:cNvPr id="3" name="object 3"/>
          <p:cNvPicPr/>
          <p:nvPr/>
        </p:nvPicPr>
        <p:blipFill>
          <a:blip r:embed="rId2" cstate="print"/>
          <a:stretch>
            <a:fillRect/>
          </a:stretch>
        </p:blipFill>
        <p:spPr>
          <a:xfrm>
            <a:off x="511759" y="1351045"/>
            <a:ext cx="102352" cy="102351"/>
          </a:xfrm>
          <a:prstGeom prst="rect">
            <a:avLst/>
          </a:prstGeom>
        </p:spPr>
      </p:pic>
      <p:sp>
        <p:nvSpPr>
          <p:cNvPr id="4" name="object 4"/>
          <p:cNvSpPr txBox="1"/>
          <p:nvPr/>
        </p:nvSpPr>
        <p:spPr>
          <a:xfrm>
            <a:off x="847056" y="1174582"/>
            <a:ext cx="7715884" cy="418465"/>
          </a:xfrm>
          <a:prstGeom prst="rect">
            <a:avLst/>
          </a:prstGeom>
        </p:spPr>
        <p:txBody>
          <a:bodyPr vert="horz" wrap="square" lIns="0" tIns="15875" rIns="0" bIns="0" rtlCol="0">
            <a:spAutoFit/>
          </a:bodyPr>
          <a:lstStyle/>
          <a:p>
            <a:pPr marL="12700">
              <a:lnSpc>
                <a:spcPct val="100000"/>
              </a:lnSpc>
              <a:spcBef>
                <a:spcPts val="125"/>
              </a:spcBef>
            </a:pPr>
            <a:r>
              <a:rPr sz="2550" spc="80" dirty="0">
                <a:solidFill>
                  <a:srgbClr val="04182D"/>
                </a:solidFill>
                <a:latin typeface="Tahoma"/>
                <a:cs typeface="Tahoma"/>
              </a:rPr>
              <a:t>Use</a:t>
            </a:r>
            <a:r>
              <a:rPr sz="2550" spc="-50" dirty="0">
                <a:solidFill>
                  <a:srgbClr val="04182D"/>
                </a:solidFill>
                <a:latin typeface="Tahoma"/>
                <a:cs typeface="Tahoma"/>
              </a:rPr>
              <a:t> </a:t>
            </a:r>
            <a:r>
              <a:rPr sz="2550" b="1" spc="-65" dirty="0">
                <a:solidFill>
                  <a:srgbClr val="04182D"/>
                </a:solidFill>
                <a:latin typeface="Tahoma"/>
                <a:cs typeface="Tahoma"/>
              </a:rPr>
              <a:t>embeddings</a:t>
            </a:r>
            <a:r>
              <a:rPr sz="2550" b="1" dirty="0">
                <a:solidFill>
                  <a:srgbClr val="04182D"/>
                </a:solidFill>
                <a:latin typeface="Tahoma"/>
                <a:cs typeface="Tahoma"/>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95" dirty="0">
                <a:solidFill>
                  <a:srgbClr val="04182D"/>
                </a:solidFill>
                <a:latin typeface="Tahoma"/>
                <a:cs typeface="Tahoma"/>
              </a:rPr>
              <a:t>understand</a:t>
            </a:r>
            <a:r>
              <a:rPr sz="2550" spc="-45" dirty="0">
                <a:solidFill>
                  <a:srgbClr val="04182D"/>
                </a:solidFill>
                <a:latin typeface="Tahoma"/>
                <a:cs typeface="Tahoma"/>
              </a:rPr>
              <a:t> </a:t>
            </a:r>
            <a:r>
              <a:rPr sz="2550" spc="65" dirty="0">
                <a:solidFill>
                  <a:srgbClr val="04182D"/>
                </a:solidFill>
                <a:latin typeface="Tahoma"/>
                <a:cs typeface="Tahoma"/>
              </a:rPr>
              <a:t>intent</a:t>
            </a:r>
            <a:r>
              <a:rPr sz="2550" spc="-50" dirty="0">
                <a:solidFill>
                  <a:srgbClr val="04182D"/>
                </a:solidFill>
                <a:latin typeface="Tahoma"/>
                <a:cs typeface="Tahoma"/>
              </a:rPr>
              <a:t> </a:t>
            </a:r>
            <a:r>
              <a:rPr sz="2550" spc="160" dirty="0">
                <a:solidFill>
                  <a:srgbClr val="04182D"/>
                </a:solidFill>
                <a:latin typeface="Tahoma"/>
                <a:cs typeface="Tahoma"/>
              </a:rPr>
              <a:t>and</a:t>
            </a:r>
            <a:r>
              <a:rPr sz="2550" spc="-50" dirty="0">
                <a:solidFill>
                  <a:srgbClr val="04182D"/>
                </a:solidFill>
                <a:latin typeface="Tahoma"/>
                <a:cs typeface="Tahoma"/>
              </a:rPr>
              <a:t> </a:t>
            </a:r>
            <a:r>
              <a:rPr sz="2550" spc="100" dirty="0">
                <a:solidFill>
                  <a:srgbClr val="04182D"/>
                </a:solidFill>
                <a:latin typeface="Tahoma"/>
                <a:cs typeface="Tahoma"/>
              </a:rPr>
              <a:t>context</a:t>
            </a:r>
            <a:endParaRPr sz="2550">
              <a:latin typeface="Tahoma"/>
              <a:cs typeface="Tahoma"/>
            </a:endParaRPr>
          </a:p>
        </p:txBody>
      </p:sp>
      <p:pic>
        <p:nvPicPr>
          <p:cNvPr id="5" name="object 5"/>
          <p:cNvPicPr/>
          <p:nvPr/>
        </p:nvPicPr>
        <p:blipFill>
          <a:blip r:embed="rId3" cstate="print"/>
          <a:stretch>
            <a:fillRect/>
          </a:stretch>
        </p:blipFill>
        <p:spPr>
          <a:xfrm>
            <a:off x="1558502" y="2152119"/>
            <a:ext cx="12571230" cy="445845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73"/>
            <a:ext cx="7245984"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345" dirty="0"/>
              <a:t>s</a:t>
            </a:r>
            <a:r>
              <a:rPr sz="4500" spc="-225" dirty="0"/>
              <a:t>t</a:t>
            </a:r>
            <a:r>
              <a:rPr sz="4500" spc="-260" dirty="0"/>
              <a:t>i</a:t>
            </a:r>
            <a:r>
              <a:rPr sz="4500" spc="-300" dirty="0"/>
              <a:t>m</a:t>
            </a:r>
            <a:r>
              <a:rPr sz="4500" spc="-15" dirty="0"/>
              <a:t>a</a:t>
            </a:r>
            <a:r>
              <a:rPr sz="4500" spc="-225" dirty="0"/>
              <a:t>t</a:t>
            </a:r>
            <a:r>
              <a:rPr sz="4500" spc="-260" dirty="0"/>
              <a:t>i</a:t>
            </a:r>
            <a:r>
              <a:rPr sz="4500" spc="-365" dirty="0"/>
              <a:t>n</a:t>
            </a:r>
            <a:r>
              <a:rPr sz="4500" spc="-5" dirty="0"/>
              <a:t>g</a:t>
            </a:r>
            <a:r>
              <a:rPr sz="4500" spc="-165" dirty="0"/>
              <a:t> </a:t>
            </a:r>
            <a:r>
              <a:rPr sz="4500" spc="-204"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5" dirty="0"/>
              <a:t>g</a:t>
            </a:r>
            <a:r>
              <a:rPr sz="4500" spc="-165" dirty="0"/>
              <a:t> </a:t>
            </a:r>
            <a:r>
              <a:rPr sz="4500" spc="100" dirty="0"/>
              <a:t>c</a:t>
            </a:r>
            <a:r>
              <a:rPr sz="4500" spc="-195" dirty="0"/>
              <a:t>o</a:t>
            </a:r>
            <a:r>
              <a:rPr sz="4500" spc="-345" dirty="0"/>
              <a:t>s</a:t>
            </a:r>
            <a:r>
              <a:rPr sz="4500" spc="-135" dirty="0"/>
              <a:t>t</a:t>
            </a:r>
            <a:endParaRPr sz="4500"/>
          </a:p>
        </p:txBody>
      </p:sp>
      <p:sp>
        <p:nvSpPr>
          <p:cNvPr id="3" name="object 3"/>
          <p:cNvSpPr/>
          <p:nvPr/>
        </p:nvSpPr>
        <p:spPr>
          <a:xfrm>
            <a:off x="491289" y="1821852"/>
            <a:ext cx="14575155" cy="819150"/>
          </a:xfrm>
          <a:custGeom>
            <a:avLst/>
            <a:gdLst/>
            <a:ahLst/>
            <a:cxnLst/>
            <a:rect l="l" t="t" r="r" b="b"/>
            <a:pathLst>
              <a:path w="14575155" h="819150">
                <a:moveTo>
                  <a:pt x="14498413" y="818815"/>
                </a:moveTo>
                <a:lnTo>
                  <a:pt x="76505" y="818815"/>
                </a:lnTo>
                <a:lnTo>
                  <a:pt x="71180" y="818291"/>
                </a:lnTo>
                <a:lnTo>
                  <a:pt x="31920" y="802028"/>
                </a:lnTo>
                <a:lnTo>
                  <a:pt x="4175" y="763301"/>
                </a:lnTo>
                <a:lnTo>
                  <a:pt x="0" y="742310"/>
                </a:lnTo>
                <a:lnTo>
                  <a:pt x="0" y="736934"/>
                </a:lnTo>
                <a:lnTo>
                  <a:pt x="0" y="76504"/>
                </a:lnTo>
                <a:lnTo>
                  <a:pt x="16786" y="31920"/>
                </a:lnTo>
                <a:lnTo>
                  <a:pt x="55513" y="4175"/>
                </a:lnTo>
                <a:lnTo>
                  <a:pt x="76505" y="0"/>
                </a:lnTo>
                <a:lnTo>
                  <a:pt x="14498413" y="0"/>
                </a:lnTo>
                <a:lnTo>
                  <a:pt x="14542998" y="16786"/>
                </a:lnTo>
                <a:lnTo>
                  <a:pt x="14570742" y="55513"/>
                </a:lnTo>
                <a:lnTo>
                  <a:pt x="14574918" y="76504"/>
                </a:lnTo>
                <a:lnTo>
                  <a:pt x="14574918" y="742310"/>
                </a:lnTo>
                <a:lnTo>
                  <a:pt x="14558132" y="786895"/>
                </a:lnTo>
                <a:lnTo>
                  <a:pt x="14519404" y="814639"/>
                </a:lnTo>
                <a:lnTo>
                  <a:pt x="14503737" y="818291"/>
                </a:lnTo>
                <a:lnTo>
                  <a:pt x="14498413" y="818815"/>
                </a:lnTo>
                <a:close/>
              </a:path>
            </a:pathLst>
          </a:custGeom>
          <a:solidFill>
            <a:srgbClr val="F6F2EB"/>
          </a:solidFill>
        </p:spPr>
        <p:txBody>
          <a:bodyPr wrap="square" lIns="0" tIns="0" rIns="0" bIns="0" rtlCol="0"/>
          <a:lstStyle/>
          <a:p>
            <a:endParaRPr/>
          </a:p>
        </p:txBody>
      </p:sp>
      <p:pic>
        <p:nvPicPr>
          <p:cNvPr id="4" name="object 4"/>
          <p:cNvPicPr/>
          <p:nvPr/>
        </p:nvPicPr>
        <p:blipFill>
          <a:blip r:embed="rId2" cstate="print"/>
          <a:stretch>
            <a:fillRect/>
          </a:stretch>
        </p:blipFill>
        <p:spPr>
          <a:xfrm>
            <a:off x="511759" y="1351034"/>
            <a:ext cx="102352" cy="102351"/>
          </a:xfrm>
          <a:prstGeom prst="rect">
            <a:avLst/>
          </a:prstGeom>
        </p:spPr>
      </p:pic>
      <p:sp>
        <p:nvSpPr>
          <p:cNvPr id="5" name="object 5"/>
          <p:cNvSpPr/>
          <p:nvPr/>
        </p:nvSpPr>
        <p:spPr>
          <a:xfrm>
            <a:off x="3909844" y="1207741"/>
            <a:ext cx="3848735" cy="429895"/>
          </a:xfrm>
          <a:custGeom>
            <a:avLst/>
            <a:gdLst/>
            <a:ahLst/>
            <a:cxnLst/>
            <a:rect l="l" t="t" r="r" b="b"/>
            <a:pathLst>
              <a:path w="3848734" h="429894">
                <a:moveTo>
                  <a:pt x="3771928" y="429878"/>
                </a:moveTo>
                <a:lnTo>
                  <a:pt x="76505" y="429878"/>
                </a:lnTo>
                <a:lnTo>
                  <a:pt x="71180" y="429353"/>
                </a:lnTo>
                <a:lnTo>
                  <a:pt x="31920" y="413091"/>
                </a:lnTo>
                <a:lnTo>
                  <a:pt x="4175" y="374363"/>
                </a:lnTo>
                <a:lnTo>
                  <a:pt x="0" y="353373"/>
                </a:lnTo>
                <a:lnTo>
                  <a:pt x="0" y="347996"/>
                </a:lnTo>
                <a:lnTo>
                  <a:pt x="0" y="76505"/>
                </a:lnTo>
                <a:lnTo>
                  <a:pt x="16786" y="31920"/>
                </a:lnTo>
                <a:lnTo>
                  <a:pt x="55514" y="4175"/>
                </a:lnTo>
                <a:lnTo>
                  <a:pt x="76505" y="0"/>
                </a:lnTo>
                <a:lnTo>
                  <a:pt x="3771928" y="0"/>
                </a:lnTo>
                <a:lnTo>
                  <a:pt x="3816512" y="16786"/>
                </a:lnTo>
                <a:lnTo>
                  <a:pt x="3844258" y="55513"/>
                </a:lnTo>
                <a:lnTo>
                  <a:pt x="3848433" y="76505"/>
                </a:lnTo>
                <a:lnTo>
                  <a:pt x="3848433" y="353373"/>
                </a:lnTo>
                <a:lnTo>
                  <a:pt x="3831647" y="397957"/>
                </a:lnTo>
                <a:lnTo>
                  <a:pt x="3792918" y="425702"/>
                </a:lnTo>
                <a:lnTo>
                  <a:pt x="3777253" y="429353"/>
                </a:lnTo>
                <a:lnTo>
                  <a:pt x="3771928" y="429878"/>
                </a:lnTo>
                <a:close/>
              </a:path>
            </a:pathLst>
          </a:custGeom>
          <a:solidFill>
            <a:srgbClr val="EFEBE3"/>
          </a:solidFill>
        </p:spPr>
        <p:txBody>
          <a:bodyPr wrap="square" lIns="0" tIns="0" rIns="0" bIns="0" rtlCol="0"/>
          <a:lstStyle/>
          <a:p>
            <a:endParaRPr/>
          </a:p>
        </p:txBody>
      </p:sp>
      <p:pic>
        <p:nvPicPr>
          <p:cNvPr id="6" name="object 6"/>
          <p:cNvPicPr/>
          <p:nvPr/>
        </p:nvPicPr>
        <p:blipFill>
          <a:blip r:embed="rId3" cstate="print"/>
          <a:stretch>
            <a:fillRect/>
          </a:stretch>
        </p:blipFill>
        <p:spPr>
          <a:xfrm>
            <a:off x="511759" y="3070546"/>
            <a:ext cx="102352" cy="102351"/>
          </a:xfrm>
          <a:prstGeom prst="rect">
            <a:avLst/>
          </a:prstGeom>
        </p:spPr>
      </p:pic>
      <p:sp>
        <p:nvSpPr>
          <p:cNvPr id="7" name="object 7"/>
          <p:cNvSpPr/>
          <p:nvPr/>
        </p:nvSpPr>
        <p:spPr>
          <a:xfrm>
            <a:off x="4360193" y="2927254"/>
            <a:ext cx="1453515" cy="429895"/>
          </a:xfrm>
          <a:custGeom>
            <a:avLst/>
            <a:gdLst/>
            <a:ahLst/>
            <a:cxnLst/>
            <a:rect l="l" t="t" r="r" b="b"/>
            <a:pathLst>
              <a:path w="1453514" h="429895">
                <a:moveTo>
                  <a:pt x="1376893" y="429877"/>
                </a:moveTo>
                <a:lnTo>
                  <a:pt x="76505" y="429877"/>
                </a:lnTo>
                <a:lnTo>
                  <a:pt x="71180" y="429353"/>
                </a:lnTo>
                <a:lnTo>
                  <a:pt x="31920" y="413091"/>
                </a:lnTo>
                <a:lnTo>
                  <a:pt x="4174" y="374363"/>
                </a:lnTo>
                <a:lnTo>
                  <a:pt x="0" y="353372"/>
                </a:lnTo>
                <a:lnTo>
                  <a:pt x="0" y="347996"/>
                </a:lnTo>
                <a:lnTo>
                  <a:pt x="0" y="76504"/>
                </a:lnTo>
                <a:lnTo>
                  <a:pt x="16786" y="31919"/>
                </a:lnTo>
                <a:lnTo>
                  <a:pt x="55514" y="4174"/>
                </a:lnTo>
                <a:lnTo>
                  <a:pt x="76505" y="0"/>
                </a:lnTo>
                <a:lnTo>
                  <a:pt x="1376893" y="0"/>
                </a:lnTo>
                <a:lnTo>
                  <a:pt x="1421476" y="16786"/>
                </a:lnTo>
                <a:lnTo>
                  <a:pt x="1449222" y="55513"/>
                </a:lnTo>
                <a:lnTo>
                  <a:pt x="1453397" y="76504"/>
                </a:lnTo>
                <a:lnTo>
                  <a:pt x="1453397" y="353372"/>
                </a:lnTo>
                <a:lnTo>
                  <a:pt x="1436611" y="397957"/>
                </a:lnTo>
                <a:lnTo>
                  <a:pt x="1397882" y="425702"/>
                </a:lnTo>
                <a:lnTo>
                  <a:pt x="1382218" y="429353"/>
                </a:lnTo>
                <a:lnTo>
                  <a:pt x="1376893" y="429877"/>
                </a:lnTo>
                <a:close/>
              </a:path>
            </a:pathLst>
          </a:custGeom>
          <a:solidFill>
            <a:srgbClr val="EFEBE3"/>
          </a:solidFill>
        </p:spPr>
        <p:txBody>
          <a:bodyPr wrap="square" lIns="0" tIns="0" rIns="0" bIns="0" rtlCol="0"/>
          <a:lstStyle/>
          <a:p>
            <a:endParaRPr/>
          </a:p>
        </p:txBody>
      </p:sp>
      <p:pic>
        <p:nvPicPr>
          <p:cNvPr id="8" name="object 8"/>
          <p:cNvPicPr/>
          <p:nvPr/>
        </p:nvPicPr>
        <p:blipFill>
          <a:blip r:embed="rId4" cstate="print"/>
          <a:stretch>
            <a:fillRect/>
          </a:stretch>
        </p:blipFill>
        <p:spPr>
          <a:xfrm>
            <a:off x="869991" y="3551601"/>
            <a:ext cx="122822" cy="122822"/>
          </a:xfrm>
          <a:prstGeom prst="rect">
            <a:avLst/>
          </a:prstGeom>
        </p:spPr>
      </p:pic>
      <p:sp>
        <p:nvSpPr>
          <p:cNvPr id="9" name="object 9"/>
          <p:cNvSpPr/>
          <p:nvPr/>
        </p:nvSpPr>
        <p:spPr>
          <a:xfrm>
            <a:off x="1269164" y="3418543"/>
            <a:ext cx="3521075" cy="429895"/>
          </a:xfrm>
          <a:custGeom>
            <a:avLst/>
            <a:gdLst/>
            <a:ahLst/>
            <a:cxnLst/>
            <a:rect l="l" t="t" r="r" b="b"/>
            <a:pathLst>
              <a:path w="3521075" h="429895">
                <a:moveTo>
                  <a:pt x="3444402" y="429877"/>
                </a:moveTo>
                <a:lnTo>
                  <a:pt x="76505" y="429877"/>
                </a:lnTo>
                <a:lnTo>
                  <a:pt x="71180" y="429353"/>
                </a:lnTo>
                <a:lnTo>
                  <a:pt x="31920" y="413091"/>
                </a:lnTo>
                <a:lnTo>
                  <a:pt x="4175" y="374363"/>
                </a:lnTo>
                <a:lnTo>
                  <a:pt x="0" y="353372"/>
                </a:lnTo>
                <a:lnTo>
                  <a:pt x="0" y="347996"/>
                </a:lnTo>
                <a:lnTo>
                  <a:pt x="0" y="76505"/>
                </a:lnTo>
                <a:lnTo>
                  <a:pt x="16786" y="31919"/>
                </a:lnTo>
                <a:lnTo>
                  <a:pt x="55514" y="4174"/>
                </a:lnTo>
                <a:lnTo>
                  <a:pt x="76505" y="0"/>
                </a:lnTo>
                <a:lnTo>
                  <a:pt x="3444402" y="0"/>
                </a:lnTo>
                <a:lnTo>
                  <a:pt x="3488986" y="16786"/>
                </a:lnTo>
                <a:lnTo>
                  <a:pt x="3516731" y="55513"/>
                </a:lnTo>
                <a:lnTo>
                  <a:pt x="3520907" y="76505"/>
                </a:lnTo>
                <a:lnTo>
                  <a:pt x="3520907" y="353372"/>
                </a:lnTo>
                <a:lnTo>
                  <a:pt x="3504120" y="397957"/>
                </a:lnTo>
                <a:lnTo>
                  <a:pt x="3465393" y="425702"/>
                </a:lnTo>
                <a:lnTo>
                  <a:pt x="3449726" y="429353"/>
                </a:lnTo>
                <a:lnTo>
                  <a:pt x="3444402" y="429877"/>
                </a:lnTo>
                <a:close/>
              </a:path>
            </a:pathLst>
          </a:custGeom>
          <a:solidFill>
            <a:srgbClr val="EFEBE3"/>
          </a:solidFill>
        </p:spPr>
        <p:txBody>
          <a:bodyPr wrap="square" lIns="0" tIns="0" rIns="0" bIns="0" rtlCol="0"/>
          <a:lstStyle/>
          <a:p>
            <a:endParaRPr/>
          </a:p>
        </p:txBody>
      </p:sp>
      <p:sp>
        <p:nvSpPr>
          <p:cNvPr id="10" name="object 10"/>
          <p:cNvSpPr txBox="1"/>
          <p:nvPr/>
        </p:nvSpPr>
        <p:spPr>
          <a:xfrm>
            <a:off x="642352" y="1174571"/>
            <a:ext cx="11365865" cy="2621280"/>
          </a:xfrm>
          <a:prstGeom prst="rect">
            <a:avLst/>
          </a:prstGeom>
        </p:spPr>
        <p:txBody>
          <a:bodyPr vert="horz" wrap="square" lIns="0" tIns="15875" rIns="0" bIns="0" rtlCol="0">
            <a:spAutoFit/>
          </a:bodyPr>
          <a:lstStyle/>
          <a:p>
            <a:pPr marL="217170">
              <a:lnSpc>
                <a:spcPct val="100000"/>
              </a:lnSpc>
              <a:spcBef>
                <a:spcPts val="125"/>
              </a:spcBef>
            </a:pPr>
            <a:r>
              <a:rPr sz="2550" spc="135" dirty="0">
                <a:solidFill>
                  <a:srgbClr val="04182D"/>
                </a:solidFill>
                <a:latin typeface="Tahoma"/>
                <a:cs typeface="Tahoma"/>
              </a:rPr>
              <a:t>Embedding</a:t>
            </a:r>
            <a:r>
              <a:rPr sz="2550" spc="-40" dirty="0">
                <a:solidFill>
                  <a:srgbClr val="04182D"/>
                </a:solidFill>
                <a:latin typeface="Tahoma"/>
                <a:cs typeface="Tahoma"/>
              </a:rPr>
              <a:t> </a:t>
            </a:r>
            <a:r>
              <a:rPr sz="2550" spc="120" dirty="0">
                <a:solidFill>
                  <a:srgbClr val="04182D"/>
                </a:solidFill>
                <a:latin typeface="Tahoma"/>
                <a:cs typeface="Tahoma"/>
              </a:rPr>
              <a:t>model</a:t>
            </a:r>
            <a:r>
              <a:rPr sz="2550" spc="-35" dirty="0">
                <a:solidFill>
                  <a:srgbClr val="04182D"/>
                </a:solidFill>
                <a:latin typeface="Tahoma"/>
                <a:cs typeface="Tahoma"/>
              </a:rPr>
              <a:t> </a:t>
            </a:r>
            <a:r>
              <a:rPr sz="2550" spc="-145" dirty="0">
                <a:solidFill>
                  <a:srgbClr val="04182D"/>
                </a:solidFill>
                <a:latin typeface="Tahoma"/>
                <a:cs typeface="Tahoma"/>
              </a:rPr>
              <a:t>(</a:t>
            </a:r>
            <a:r>
              <a:rPr sz="2550" spc="-140" dirty="0">
                <a:solidFill>
                  <a:srgbClr val="04182D"/>
                </a:solidFill>
                <a:latin typeface="Tahoma"/>
                <a:cs typeface="Tahoma"/>
              </a:rPr>
              <a:t> </a:t>
            </a:r>
            <a:r>
              <a:rPr sz="2250" dirty="0">
                <a:solidFill>
                  <a:srgbClr val="04182D"/>
                </a:solidFill>
                <a:latin typeface="Courier New"/>
                <a:cs typeface="Courier New"/>
              </a:rPr>
              <a:t>text-embedding-3-small</a:t>
            </a:r>
            <a:r>
              <a:rPr sz="2250" spc="-365" dirty="0">
                <a:solidFill>
                  <a:srgbClr val="04182D"/>
                </a:solidFill>
                <a:latin typeface="Courier New"/>
                <a:cs typeface="Courier New"/>
              </a:rPr>
              <a:t> </a:t>
            </a:r>
            <a:r>
              <a:rPr sz="2550" spc="-140" dirty="0">
                <a:solidFill>
                  <a:srgbClr val="04182D"/>
                </a:solidFill>
                <a:latin typeface="Tahoma"/>
                <a:cs typeface="Tahoma"/>
              </a:rPr>
              <a:t>)</a:t>
            </a:r>
            <a:r>
              <a:rPr sz="2550" spc="-40" dirty="0">
                <a:solidFill>
                  <a:srgbClr val="04182D"/>
                </a:solidFill>
                <a:latin typeface="Tahoma"/>
                <a:cs typeface="Tahoma"/>
              </a:rPr>
              <a:t> </a:t>
            </a:r>
            <a:r>
              <a:rPr sz="2550" spc="120" dirty="0">
                <a:solidFill>
                  <a:srgbClr val="04182D"/>
                </a:solidFill>
                <a:latin typeface="Tahoma"/>
                <a:cs typeface="Tahoma"/>
              </a:rPr>
              <a:t>costs</a:t>
            </a:r>
            <a:r>
              <a:rPr sz="2550" spc="-35" dirty="0">
                <a:solidFill>
                  <a:srgbClr val="04182D"/>
                </a:solidFill>
                <a:latin typeface="Tahoma"/>
                <a:cs typeface="Tahoma"/>
              </a:rPr>
              <a:t> </a:t>
            </a:r>
            <a:r>
              <a:rPr sz="2550" spc="105" dirty="0">
                <a:solidFill>
                  <a:srgbClr val="04182D"/>
                </a:solidFill>
                <a:latin typeface="Tahoma"/>
                <a:cs typeface="Tahoma"/>
              </a:rPr>
              <a:t>$0.00002/1k</a:t>
            </a:r>
            <a:r>
              <a:rPr sz="2550" spc="-35" dirty="0">
                <a:solidFill>
                  <a:srgbClr val="04182D"/>
                </a:solidFill>
                <a:latin typeface="Tahoma"/>
                <a:cs typeface="Tahoma"/>
              </a:rPr>
              <a:t> </a:t>
            </a:r>
            <a:r>
              <a:rPr sz="2550" spc="75" dirty="0">
                <a:solidFill>
                  <a:srgbClr val="04182D"/>
                </a:solidFill>
                <a:latin typeface="Tahoma"/>
                <a:cs typeface="Tahoma"/>
              </a:rPr>
              <a:t>tokens</a:t>
            </a:r>
            <a:endParaRPr sz="2550">
              <a:latin typeface="Tahoma"/>
              <a:cs typeface="Tahoma"/>
            </a:endParaRPr>
          </a:p>
          <a:p>
            <a:pPr>
              <a:lnSpc>
                <a:spcPct val="100000"/>
              </a:lnSpc>
              <a:spcBef>
                <a:spcPts val="5"/>
              </a:spcBef>
            </a:pPr>
            <a:endParaRPr sz="3050">
              <a:latin typeface="Tahoma"/>
              <a:cs typeface="Tahoma"/>
            </a:endParaRPr>
          </a:p>
          <a:p>
            <a:pPr marL="12700">
              <a:lnSpc>
                <a:spcPct val="100000"/>
              </a:lnSpc>
              <a:spcBef>
                <a:spcPts val="5"/>
              </a:spcBef>
            </a:pPr>
            <a:r>
              <a:rPr sz="2250" dirty="0">
                <a:solidFill>
                  <a:srgbClr val="04182D"/>
                </a:solidFill>
                <a:latin typeface="Courier New"/>
                <a:cs typeface="Courier New"/>
              </a:rPr>
              <a:t>cost</a:t>
            </a:r>
            <a:r>
              <a:rPr sz="2250" spc="-5" dirty="0">
                <a:solidFill>
                  <a:srgbClr val="04182D"/>
                </a:solidFill>
                <a:latin typeface="Courier New"/>
                <a:cs typeface="Courier New"/>
              </a:rPr>
              <a:t> </a:t>
            </a:r>
            <a:r>
              <a:rPr sz="2250" dirty="0">
                <a:solidFill>
                  <a:srgbClr val="04182D"/>
                </a:solidFill>
                <a:latin typeface="Courier New"/>
                <a:cs typeface="Courier New"/>
              </a:rPr>
              <a:t>= </a:t>
            </a:r>
            <a:r>
              <a:rPr sz="2250" dirty="0">
                <a:solidFill>
                  <a:srgbClr val="BE2F72"/>
                </a:solidFill>
                <a:latin typeface="Courier New"/>
                <a:cs typeface="Courier New"/>
              </a:rPr>
              <a:t>0.00002 </a:t>
            </a:r>
            <a:r>
              <a:rPr sz="2250" dirty="0">
                <a:solidFill>
                  <a:srgbClr val="04182D"/>
                </a:solidFill>
                <a:latin typeface="Courier New"/>
                <a:cs typeface="Courier New"/>
              </a:rPr>
              <a:t>* </a:t>
            </a:r>
            <a:r>
              <a:rPr sz="2250" dirty="0">
                <a:solidFill>
                  <a:srgbClr val="008600"/>
                </a:solidFill>
                <a:latin typeface="Courier New"/>
                <a:cs typeface="Courier New"/>
              </a:rPr>
              <a:t>len</a:t>
            </a:r>
            <a:r>
              <a:rPr sz="2250" dirty="0">
                <a:solidFill>
                  <a:srgbClr val="04182D"/>
                </a:solidFill>
                <a:latin typeface="Courier New"/>
                <a:cs typeface="Courier New"/>
              </a:rPr>
              <a:t>(tokens)/</a:t>
            </a:r>
            <a:r>
              <a:rPr sz="2250" dirty="0">
                <a:solidFill>
                  <a:srgbClr val="BE2F72"/>
                </a:solidFill>
                <a:latin typeface="Courier New"/>
                <a:cs typeface="Courier New"/>
              </a:rPr>
              <a:t>1000</a:t>
            </a:r>
            <a:endParaRPr sz="2250">
              <a:latin typeface="Courier New"/>
              <a:cs typeface="Courier New"/>
            </a:endParaRPr>
          </a:p>
          <a:p>
            <a:pPr>
              <a:lnSpc>
                <a:spcPct val="100000"/>
              </a:lnSpc>
              <a:spcBef>
                <a:spcPts val="10"/>
              </a:spcBef>
            </a:pPr>
            <a:endParaRPr sz="3600">
              <a:latin typeface="Courier New"/>
              <a:cs typeface="Courier New"/>
            </a:endParaRPr>
          </a:p>
          <a:p>
            <a:pPr marL="217170">
              <a:lnSpc>
                <a:spcPct val="100000"/>
              </a:lnSpc>
              <a:tabLst>
                <a:tab pos="3759200" algn="l"/>
              </a:tabLst>
            </a:pPr>
            <a:r>
              <a:rPr sz="2550" spc="150" dirty="0">
                <a:solidFill>
                  <a:srgbClr val="04182D"/>
                </a:solidFill>
                <a:latin typeface="Tahoma"/>
                <a:cs typeface="Tahoma"/>
              </a:rPr>
              <a:t>Count</a:t>
            </a:r>
            <a:r>
              <a:rPr sz="2550" spc="-45" dirty="0">
                <a:solidFill>
                  <a:srgbClr val="04182D"/>
                </a:solidFill>
                <a:latin typeface="Tahoma"/>
                <a:cs typeface="Tahoma"/>
              </a:rPr>
              <a:t> </a:t>
            </a:r>
            <a:r>
              <a:rPr sz="2550" spc="75" dirty="0">
                <a:solidFill>
                  <a:srgbClr val="04182D"/>
                </a:solidFill>
                <a:latin typeface="Tahoma"/>
                <a:cs typeface="Tahoma"/>
              </a:rPr>
              <a:t>tokens</a:t>
            </a:r>
            <a:r>
              <a:rPr sz="2550" spc="-40" dirty="0">
                <a:solidFill>
                  <a:srgbClr val="04182D"/>
                </a:solidFill>
                <a:latin typeface="Tahoma"/>
                <a:cs typeface="Tahoma"/>
              </a:rPr>
              <a:t> </a:t>
            </a:r>
            <a:r>
              <a:rPr sz="2550" spc="70" dirty="0">
                <a:solidFill>
                  <a:srgbClr val="04182D"/>
                </a:solidFill>
                <a:latin typeface="Tahoma"/>
                <a:cs typeface="Tahoma"/>
              </a:rPr>
              <a:t>with</a:t>
            </a:r>
            <a:r>
              <a:rPr sz="2550" spc="-40" dirty="0">
                <a:solidFill>
                  <a:srgbClr val="04182D"/>
                </a:solidFill>
                <a:latin typeface="Tahoma"/>
                <a:cs typeface="Tahoma"/>
              </a:rPr>
              <a:t> </a:t>
            </a:r>
            <a:r>
              <a:rPr sz="2550" spc="100" dirty="0">
                <a:solidFill>
                  <a:srgbClr val="04182D"/>
                </a:solidFill>
                <a:latin typeface="Tahoma"/>
                <a:cs typeface="Tahoma"/>
              </a:rPr>
              <a:t>the	</a:t>
            </a:r>
            <a:r>
              <a:rPr sz="2250" dirty="0">
                <a:solidFill>
                  <a:srgbClr val="04182D"/>
                </a:solidFill>
                <a:latin typeface="Courier New"/>
                <a:cs typeface="Courier New"/>
              </a:rPr>
              <a:t>tiktoken</a:t>
            </a:r>
            <a:r>
              <a:rPr sz="2250" spc="325" dirty="0">
                <a:solidFill>
                  <a:srgbClr val="04182D"/>
                </a:solidFill>
                <a:latin typeface="Courier New"/>
                <a:cs typeface="Courier New"/>
              </a:rPr>
              <a:t> </a:t>
            </a:r>
            <a:r>
              <a:rPr sz="2550" spc="105" dirty="0">
                <a:solidFill>
                  <a:srgbClr val="04182D"/>
                </a:solidFill>
                <a:latin typeface="Tahoma"/>
                <a:cs typeface="Tahoma"/>
              </a:rPr>
              <a:t>library</a:t>
            </a:r>
            <a:endParaRPr sz="2550">
              <a:latin typeface="Tahoma"/>
              <a:cs typeface="Tahoma"/>
            </a:endParaRPr>
          </a:p>
          <a:p>
            <a:pPr marL="667385">
              <a:lnSpc>
                <a:spcPct val="100000"/>
              </a:lnSpc>
              <a:spcBef>
                <a:spcPts val="1110"/>
              </a:spcBef>
            </a:pPr>
            <a:r>
              <a:rPr sz="2250" dirty="0">
                <a:solidFill>
                  <a:srgbClr val="04182D"/>
                </a:solidFill>
                <a:latin typeface="Courier New"/>
                <a:cs typeface="Courier New"/>
              </a:rPr>
              <a:t>pip</a:t>
            </a:r>
            <a:r>
              <a:rPr sz="2250" spc="-15" dirty="0">
                <a:solidFill>
                  <a:srgbClr val="04182D"/>
                </a:solidFill>
                <a:latin typeface="Courier New"/>
                <a:cs typeface="Courier New"/>
              </a:rPr>
              <a:t> </a:t>
            </a:r>
            <a:r>
              <a:rPr sz="2250" dirty="0">
                <a:solidFill>
                  <a:srgbClr val="04182D"/>
                </a:solidFill>
                <a:latin typeface="Courier New"/>
                <a:cs typeface="Courier New"/>
              </a:rPr>
              <a:t>install</a:t>
            </a:r>
            <a:r>
              <a:rPr sz="2250" spc="-15" dirty="0">
                <a:solidFill>
                  <a:srgbClr val="04182D"/>
                </a:solidFill>
                <a:latin typeface="Courier New"/>
                <a:cs typeface="Courier New"/>
              </a:rPr>
              <a:t> </a:t>
            </a:r>
            <a:r>
              <a:rPr sz="2250" dirty="0">
                <a:solidFill>
                  <a:srgbClr val="04182D"/>
                </a:solidFill>
                <a:latin typeface="Courier New"/>
                <a:cs typeface="Courier New"/>
              </a:rPr>
              <a:t>tiktoken</a:t>
            </a:r>
            <a:endParaRPr sz="2250">
              <a:latin typeface="Courier New"/>
              <a:cs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7245984" cy="713740"/>
          </a:xfrm>
          <a:prstGeom prst="rect">
            <a:avLst/>
          </a:prstGeom>
        </p:spPr>
        <p:txBody>
          <a:bodyPr vert="horz" wrap="square" lIns="0" tIns="13970" rIns="0" bIns="0" rtlCol="0">
            <a:spAutoFit/>
          </a:bodyPr>
          <a:lstStyle/>
          <a:p>
            <a:pPr marL="12700">
              <a:lnSpc>
                <a:spcPct val="100000"/>
              </a:lnSpc>
              <a:spcBef>
                <a:spcPts val="110"/>
              </a:spcBef>
            </a:pPr>
            <a:r>
              <a:rPr sz="4500" spc="-45" dirty="0"/>
              <a:t>E</a:t>
            </a:r>
            <a:r>
              <a:rPr sz="4500" spc="-345" dirty="0"/>
              <a:t>s</a:t>
            </a:r>
            <a:r>
              <a:rPr sz="4500" spc="-225" dirty="0"/>
              <a:t>t</a:t>
            </a:r>
            <a:r>
              <a:rPr sz="4500" spc="-260" dirty="0"/>
              <a:t>i</a:t>
            </a:r>
            <a:r>
              <a:rPr sz="4500" spc="-300" dirty="0"/>
              <a:t>m</a:t>
            </a:r>
            <a:r>
              <a:rPr sz="4500" spc="-15" dirty="0"/>
              <a:t>a</a:t>
            </a:r>
            <a:r>
              <a:rPr sz="4500" spc="-225" dirty="0"/>
              <a:t>t</a:t>
            </a:r>
            <a:r>
              <a:rPr sz="4500" spc="-260" dirty="0"/>
              <a:t>i</a:t>
            </a:r>
            <a:r>
              <a:rPr sz="4500" spc="-365" dirty="0"/>
              <a:t>n</a:t>
            </a:r>
            <a:r>
              <a:rPr sz="4500" spc="-5" dirty="0"/>
              <a:t>g</a:t>
            </a:r>
            <a:r>
              <a:rPr sz="4500" spc="-165" dirty="0"/>
              <a:t> </a:t>
            </a:r>
            <a:r>
              <a:rPr sz="4500" spc="-204" dirty="0"/>
              <a:t>e</a:t>
            </a:r>
            <a:r>
              <a:rPr sz="4500" spc="-305" dirty="0"/>
              <a:t>m</a:t>
            </a:r>
            <a:r>
              <a:rPr sz="4500" spc="-150" dirty="0"/>
              <a:t>b</a:t>
            </a:r>
            <a:r>
              <a:rPr sz="4500" spc="-160" dirty="0"/>
              <a:t>e</a:t>
            </a:r>
            <a:r>
              <a:rPr sz="4500" spc="-185" dirty="0"/>
              <a:t>d</a:t>
            </a:r>
            <a:r>
              <a:rPr sz="4500" spc="-140" dirty="0"/>
              <a:t>d</a:t>
            </a:r>
            <a:r>
              <a:rPr sz="4500" spc="-260" dirty="0"/>
              <a:t>i</a:t>
            </a:r>
            <a:r>
              <a:rPr sz="4500" spc="-365" dirty="0"/>
              <a:t>n</a:t>
            </a:r>
            <a:r>
              <a:rPr sz="4500" spc="-5" dirty="0"/>
              <a:t>g</a:t>
            </a:r>
            <a:r>
              <a:rPr sz="4500" spc="-165" dirty="0"/>
              <a:t> </a:t>
            </a:r>
            <a:r>
              <a:rPr sz="4500" spc="100" dirty="0"/>
              <a:t>c</a:t>
            </a:r>
            <a:r>
              <a:rPr sz="4500" spc="-195" dirty="0"/>
              <a:t>o</a:t>
            </a:r>
            <a:r>
              <a:rPr sz="4500" spc="-345" dirty="0"/>
              <a:t>s</a:t>
            </a:r>
            <a:r>
              <a:rPr sz="4500" spc="-135" dirty="0"/>
              <a:t>t</a:t>
            </a:r>
            <a:endParaRPr sz="4500"/>
          </a:p>
        </p:txBody>
      </p:sp>
      <p:grpSp>
        <p:nvGrpSpPr>
          <p:cNvPr id="3" name="object 3"/>
          <p:cNvGrpSpPr/>
          <p:nvPr/>
        </p:nvGrpSpPr>
        <p:grpSpPr>
          <a:xfrm>
            <a:off x="491289" y="1166812"/>
            <a:ext cx="14575155" cy="4810760"/>
            <a:chOff x="491289" y="1166812"/>
            <a:chExt cx="14575155" cy="4810760"/>
          </a:xfrm>
        </p:grpSpPr>
        <p:sp>
          <p:nvSpPr>
            <p:cNvPr id="4" name="object 4"/>
            <p:cNvSpPr/>
            <p:nvPr/>
          </p:nvSpPr>
          <p:spPr>
            <a:xfrm>
              <a:off x="491289" y="1166812"/>
              <a:ext cx="14575155" cy="4810760"/>
            </a:xfrm>
            <a:custGeom>
              <a:avLst/>
              <a:gdLst/>
              <a:ahLst/>
              <a:cxnLst/>
              <a:rect l="l" t="t" r="r" b="b"/>
              <a:pathLst>
                <a:path w="14575155" h="4810760">
                  <a:moveTo>
                    <a:pt x="14498413" y="4810541"/>
                  </a:moveTo>
                  <a:lnTo>
                    <a:pt x="76505" y="4810541"/>
                  </a:lnTo>
                  <a:lnTo>
                    <a:pt x="71180" y="4810016"/>
                  </a:lnTo>
                  <a:lnTo>
                    <a:pt x="31920" y="4793754"/>
                  </a:lnTo>
                  <a:lnTo>
                    <a:pt x="4175" y="4755027"/>
                  </a:lnTo>
                  <a:lnTo>
                    <a:pt x="0" y="4734036"/>
                  </a:lnTo>
                  <a:lnTo>
                    <a:pt x="0" y="4728660"/>
                  </a:lnTo>
                  <a:lnTo>
                    <a:pt x="0" y="76505"/>
                  </a:lnTo>
                  <a:lnTo>
                    <a:pt x="16786" y="31920"/>
                  </a:lnTo>
                  <a:lnTo>
                    <a:pt x="55513" y="4175"/>
                  </a:lnTo>
                  <a:lnTo>
                    <a:pt x="76505" y="0"/>
                  </a:lnTo>
                  <a:lnTo>
                    <a:pt x="14498413" y="0"/>
                  </a:lnTo>
                  <a:lnTo>
                    <a:pt x="14542998" y="16786"/>
                  </a:lnTo>
                  <a:lnTo>
                    <a:pt x="14570742" y="55513"/>
                  </a:lnTo>
                  <a:lnTo>
                    <a:pt x="14574918" y="76505"/>
                  </a:lnTo>
                  <a:lnTo>
                    <a:pt x="14574918" y="4734036"/>
                  </a:lnTo>
                  <a:lnTo>
                    <a:pt x="14558132" y="4778620"/>
                  </a:lnTo>
                  <a:lnTo>
                    <a:pt x="14519404" y="4806365"/>
                  </a:lnTo>
                  <a:lnTo>
                    <a:pt x="14503737" y="4810016"/>
                  </a:lnTo>
                  <a:lnTo>
                    <a:pt x="14498413" y="4810541"/>
                  </a:lnTo>
                  <a:close/>
                </a:path>
              </a:pathLst>
            </a:custGeom>
            <a:solidFill>
              <a:srgbClr val="F6F2EB"/>
            </a:solidFill>
          </p:spPr>
          <p:txBody>
            <a:bodyPr wrap="square" lIns="0" tIns="0" rIns="0" bIns="0" rtlCol="0"/>
            <a:lstStyle/>
            <a:p>
              <a:endParaRPr/>
            </a:p>
          </p:txBody>
        </p:sp>
        <p:sp>
          <p:nvSpPr>
            <p:cNvPr id="5" name="object 5"/>
            <p:cNvSpPr/>
            <p:nvPr/>
          </p:nvSpPr>
          <p:spPr>
            <a:xfrm>
              <a:off x="668528" y="1418094"/>
              <a:ext cx="8456295" cy="2023745"/>
            </a:xfrm>
            <a:custGeom>
              <a:avLst/>
              <a:gdLst/>
              <a:ahLst/>
              <a:cxnLst/>
              <a:rect l="l" t="t" r="r" b="b"/>
              <a:pathLst>
                <a:path w="8456295" h="2023745">
                  <a:moveTo>
                    <a:pt x="94322" y="15684"/>
                  </a:moveTo>
                  <a:lnTo>
                    <a:pt x="92125" y="10363"/>
                  </a:lnTo>
                  <a:lnTo>
                    <a:pt x="87744" y="6248"/>
                  </a:lnTo>
                  <a:lnTo>
                    <a:pt x="83350" y="2082"/>
                  </a:lnTo>
                  <a:lnTo>
                    <a:pt x="77774" y="0"/>
                  </a:lnTo>
                  <a:lnTo>
                    <a:pt x="58762" y="0"/>
                  </a:lnTo>
                  <a:lnTo>
                    <a:pt x="53174" y="2082"/>
                  </a:lnTo>
                  <a:lnTo>
                    <a:pt x="48793" y="6248"/>
                  </a:lnTo>
                  <a:lnTo>
                    <a:pt x="44399" y="10363"/>
                  </a:lnTo>
                  <a:lnTo>
                    <a:pt x="42214" y="15684"/>
                  </a:lnTo>
                  <a:lnTo>
                    <a:pt x="42227" y="28803"/>
                  </a:lnTo>
                  <a:lnTo>
                    <a:pt x="44361" y="34023"/>
                  </a:lnTo>
                  <a:lnTo>
                    <a:pt x="48653" y="38011"/>
                  </a:lnTo>
                  <a:lnTo>
                    <a:pt x="52997" y="41960"/>
                  </a:lnTo>
                  <a:lnTo>
                    <a:pt x="58623" y="43929"/>
                  </a:lnTo>
                  <a:lnTo>
                    <a:pt x="77685" y="43929"/>
                  </a:lnTo>
                  <a:lnTo>
                    <a:pt x="83248" y="41960"/>
                  </a:lnTo>
                  <a:lnTo>
                    <a:pt x="92113" y="34074"/>
                  </a:lnTo>
                  <a:lnTo>
                    <a:pt x="94322" y="28803"/>
                  </a:lnTo>
                  <a:lnTo>
                    <a:pt x="94322" y="15684"/>
                  </a:lnTo>
                  <a:close/>
                </a:path>
                <a:path w="8456295" h="2023745">
                  <a:moveTo>
                    <a:pt x="139255" y="185915"/>
                  </a:moveTo>
                  <a:lnTo>
                    <a:pt x="88874" y="185915"/>
                  </a:lnTo>
                  <a:lnTo>
                    <a:pt x="88874" y="58483"/>
                  </a:lnTo>
                  <a:lnTo>
                    <a:pt x="6781" y="58483"/>
                  </a:lnTo>
                  <a:lnTo>
                    <a:pt x="6781" y="92125"/>
                  </a:lnTo>
                  <a:lnTo>
                    <a:pt x="53047" y="92125"/>
                  </a:lnTo>
                  <a:lnTo>
                    <a:pt x="53047" y="185915"/>
                  </a:lnTo>
                  <a:lnTo>
                    <a:pt x="0" y="185915"/>
                  </a:lnTo>
                  <a:lnTo>
                    <a:pt x="0" y="219544"/>
                  </a:lnTo>
                  <a:lnTo>
                    <a:pt x="139255" y="219544"/>
                  </a:lnTo>
                  <a:lnTo>
                    <a:pt x="139255" y="185915"/>
                  </a:lnTo>
                  <a:close/>
                </a:path>
                <a:path w="8456295" h="2023745">
                  <a:moveTo>
                    <a:pt x="298183" y="100101"/>
                  </a:moveTo>
                  <a:lnTo>
                    <a:pt x="297599" y="90779"/>
                  </a:lnTo>
                  <a:lnTo>
                    <a:pt x="296583" y="85877"/>
                  </a:lnTo>
                  <a:lnTo>
                    <a:pt x="295859" y="82346"/>
                  </a:lnTo>
                  <a:lnTo>
                    <a:pt x="295262" y="80822"/>
                  </a:lnTo>
                  <a:lnTo>
                    <a:pt x="292950" y="74828"/>
                  </a:lnTo>
                  <a:lnTo>
                    <a:pt x="288874" y="68199"/>
                  </a:lnTo>
                  <a:lnTo>
                    <a:pt x="283794" y="62750"/>
                  </a:lnTo>
                  <a:lnTo>
                    <a:pt x="277761" y="58877"/>
                  </a:lnTo>
                  <a:lnTo>
                    <a:pt x="270789" y="56540"/>
                  </a:lnTo>
                  <a:lnTo>
                    <a:pt x="262890" y="55765"/>
                  </a:lnTo>
                  <a:lnTo>
                    <a:pt x="254952" y="55765"/>
                  </a:lnTo>
                  <a:lnTo>
                    <a:pt x="248285" y="58064"/>
                  </a:lnTo>
                  <a:lnTo>
                    <a:pt x="242887" y="62674"/>
                  </a:lnTo>
                  <a:lnTo>
                    <a:pt x="237515" y="67284"/>
                  </a:lnTo>
                  <a:lnTo>
                    <a:pt x="237236" y="68173"/>
                  </a:lnTo>
                  <a:lnTo>
                    <a:pt x="236702" y="66687"/>
                  </a:lnTo>
                  <a:lnTo>
                    <a:pt x="232003" y="62750"/>
                  </a:lnTo>
                  <a:lnTo>
                    <a:pt x="226377" y="57962"/>
                  </a:lnTo>
                  <a:lnTo>
                    <a:pt x="220040" y="55765"/>
                  </a:lnTo>
                  <a:lnTo>
                    <a:pt x="204571" y="55765"/>
                  </a:lnTo>
                  <a:lnTo>
                    <a:pt x="197954" y="58089"/>
                  </a:lnTo>
                  <a:lnTo>
                    <a:pt x="191312" y="63893"/>
                  </a:lnTo>
                  <a:lnTo>
                    <a:pt x="192303" y="58483"/>
                  </a:lnTo>
                  <a:lnTo>
                    <a:pt x="159461" y="58483"/>
                  </a:lnTo>
                  <a:lnTo>
                    <a:pt x="159461" y="219544"/>
                  </a:lnTo>
                  <a:lnTo>
                    <a:pt x="193357" y="219544"/>
                  </a:lnTo>
                  <a:lnTo>
                    <a:pt x="193357" y="94653"/>
                  </a:lnTo>
                  <a:lnTo>
                    <a:pt x="194183" y="91147"/>
                  </a:lnTo>
                  <a:lnTo>
                    <a:pt x="197510" y="86931"/>
                  </a:lnTo>
                  <a:lnTo>
                    <a:pt x="199898" y="85877"/>
                  </a:lnTo>
                  <a:lnTo>
                    <a:pt x="206286" y="85877"/>
                  </a:lnTo>
                  <a:lnTo>
                    <a:pt x="208826" y="87007"/>
                  </a:lnTo>
                  <a:lnTo>
                    <a:pt x="210540" y="89128"/>
                  </a:lnTo>
                  <a:lnTo>
                    <a:pt x="212458" y="91478"/>
                  </a:lnTo>
                  <a:lnTo>
                    <a:pt x="213283" y="94653"/>
                  </a:lnTo>
                  <a:lnTo>
                    <a:pt x="213372" y="219544"/>
                  </a:lnTo>
                  <a:lnTo>
                    <a:pt x="244271" y="219544"/>
                  </a:lnTo>
                  <a:lnTo>
                    <a:pt x="244297" y="94653"/>
                  </a:lnTo>
                  <a:lnTo>
                    <a:pt x="245186" y="91262"/>
                  </a:lnTo>
                  <a:lnTo>
                    <a:pt x="246888" y="89268"/>
                  </a:lnTo>
                  <a:lnTo>
                    <a:pt x="248780" y="87007"/>
                  </a:lnTo>
                  <a:lnTo>
                    <a:pt x="251307" y="85877"/>
                  </a:lnTo>
                  <a:lnTo>
                    <a:pt x="257683" y="85877"/>
                  </a:lnTo>
                  <a:lnTo>
                    <a:pt x="260019" y="86931"/>
                  </a:lnTo>
                  <a:lnTo>
                    <a:pt x="261708" y="89128"/>
                  </a:lnTo>
                  <a:lnTo>
                    <a:pt x="263448" y="91414"/>
                  </a:lnTo>
                  <a:lnTo>
                    <a:pt x="264210" y="94653"/>
                  </a:lnTo>
                  <a:lnTo>
                    <a:pt x="264287" y="219544"/>
                  </a:lnTo>
                  <a:lnTo>
                    <a:pt x="298183" y="219544"/>
                  </a:lnTo>
                  <a:lnTo>
                    <a:pt x="298183" y="100101"/>
                  </a:lnTo>
                  <a:close/>
                </a:path>
                <a:path w="8456295" h="2023745">
                  <a:moveTo>
                    <a:pt x="455510" y="116979"/>
                  </a:moveTo>
                  <a:lnTo>
                    <a:pt x="440893" y="72517"/>
                  </a:lnTo>
                  <a:lnTo>
                    <a:pt x="419760" y="58801"/>
                  </a:lnTo>
                  <a:lnTo>
                    <a:pt x="419760" y="108432"/>
                  </a:lnTo>
                  <a:lnTo>
                    <a:pt x="419760" y="169608"/>
                  </a:lnTo>
                  <a:lnTo>
                    <a:pt x="417474" y="177177"/>
                  </a:lnTo>
                  <a:lnTo>
                    <a:pt x="408343" y="187198"/>
                  </a:lnTo>
                  <a:lnTo>
                    <a:pt x="401701" y="189699"/>
                  </a:lnTo>
                  <a:lnTo>
                    <a:pt x="384467" y="189699"/>
                  </a:lnTo>
                  <a:lnTo>
                    <a:pt x="365645" y="169202"/>
                  </a:lnTo>
                  <a:lnTo>
                    <a:pt x="365645" y="108826"/>
                  </a:lnTo>
                  <a:lnTo>
                    <a:pt x="368071" y="101358"/>
                  </a:lnTo>
                  <a:lnTo>
                    <a:pt x="376428" y="92392"/>
                  </a:lnTo>
                  <a:lnTo>
                    <a:pt x="377774" y="90944"/>
                  </a:lnTo>
                  <a:lnTo>
                    <a:pt x="384467" y="88328"/>
                  </a:lnTo>
                  <a:lnTo>
                    <a:pt x="401701" y="88328"/>
                  </a:lnTo>
                  <a:lnTo>
                    <a:pt x="408343" y="90843"/>
                  </a:lnTo>
                  <a:lnTo>
                    <a:pt x="417474" y="100850"/>
                  </a:lnTo>
                  <a:lnTo>
                    <a:pt x="419760" y="108432"/>
                  </a:lnTo>
                  <a:lnTo>
                    <a:pt x="419760" y="58801"/>
                  </a:lnTo>
                  <a:lnTo>
                    <a:pt x="413080" y="56807"/>
                  </a:lnTo>
                  <a:lnTo>
                    <a:pt x="401142" y="55765"/>
                  </a:lnTo>
                  <a:lnTo>
                    <a:pt x="392150" y="56362"/>
                  </a:lnTo>
                  <a:lnTo>
                    <a:pt x="363537" y="71996"/>
                  </a:lnTo>
                  <a:lnTo>
                    <a:pt x="365645" y="58483"/>
                  </a:lnTo>
                  <a:lnTo>
                    <a:pt x="329895" y="58483"/>
                  </a:lnTo>
                  <a:lnTo>
                    <a:pt x="329895" y="268528"/>
                  </a:lnTo>
                  <a:lnTo>
                    <a:pt x="365645" y="268528"/>
                  </a:lnTo>
                  <a:lnTo>
                    <a:pt x="365645" y="219278"/>
                  </a:lnTo>
                  <a:lnTo>
                    <a:pt x="363537" y="206121"/>
                  </a:lnTo>
                  <a:lnTo>
                    <a:pt x="364185" y="207264"/>
                  </a:lnTo>
                  <a:lnTo>
                    <a:pt x="401142" y="222262"/>
                  </a:lnTo>
                  <a:lnTo>
                    <a:pt x="413080" y="221221"/>
                  </a:lnTo>
                  <a:lnTo>
                    <a:pt x="447294" y="196443"/>
                  </a:lnTo>
                  <a:lnTo>
                    <a:pt x="450227" y="189699"/>
                  </a:lnTo>
                  <a:lnTo>
                    <a:pt x="451866" y="185953"/>
                  </a:lnTo>
                  <a:lnTo>
                    <a:pt x="454596" y="174078"/>
                  </a:lnTo>
                  <a:lnTo>
                    <a:pt x="455510" y="160782"/>
                  </a:lnTo>
                  <a:lnTo>
                    <a:pt x="455510" y="116979"/>
                  </a:lnTo>
                  <a:close/>
                </a:path>
                <a:path w="8456295" h="2023745">
                  <a:moveTo>
                    <a:pt x="618832" y="118313"/>
                  </a:moveTo>
                  <a:lnTo>
                    <a:pt x="601611" y="72644"/>
                  </a:lnTo>
                  <a:lnTo>
                    <a:pt x="583069" y="60756"/>
                  </a:lnTo>
                  <a:lnTo>
                    <a:pt x="583069" y="108648"/>
                  </a:lnTo>
                  <a:lnTo>
                    <a:pt x="583069" y="169379"/>
                  </a:lnTo>
                  <a:lnTo>
                    <a:pt x="580720" y="176822"/>
                  </a:lnTo>
                  <a:lnTo>
                    <a:pt x="571373" y="186702"/>
                  </a:lnTo>
                  <a:lnTo>
                    <a:pt x="564527" y="189166"/>
                  </a:lnTo>
                  <a:lnTo>
                    <a:pt x="546404" y="189166"/>
                  </a:lnTo>
                  <a:lnTo>
                    <a:pt x="539534" y="186702"/>
                  </a:lnTo>
                  <a:lnTo>
                    <a:pt x="530225" y="176822"/>
                  </a:lnTo>
                  <a:lnTo>
                    <a:pt x="527900" y="169379"/>
                  </a:lnTo>
                  <a:lnTo>
                    <a:pt x="527900" y="108648"/>
                  </a:lnTo>
                  <a:lnTo>
                    <a:pt x="530225" y="101231"/>
                  </a:lnTo>
                  <a:lnTo>
                    <a:pt x="539534" y="91351"/>
                  </a:lnTo>
                  <a:lnTo>
                    <a:pt x="546404" y="88861"/>
                  </a:lnTo>
                  <a:lnTo>
                    <a:pt x="564527" y="88861"/>
                  </a:lnTo>
                  <a:lnTo>
                    <a:pt x="571373" y="91351"/>
                  </a:lnTo>
                  <a:lnTo>
                    <a:pt x="576021" y="96304"/>
                  </a:lnTo>
                  <a:lnTo>
                    <a:pt x="580720" y="101231"/>
                  </a:lnTo>
                  <a:lnTo>
                    <a:pt x="583069" y="60756"/>
                  </a:lnTo>
                  <a:lnTo>
                    <a:pt x="555485" y="55765"/>
                  </a:lnTo>
                  <a:lnTo>
                    <a:pt x="541705" y="56819"/>
                  </a:lnTo>
                  <a:lnTo>
                    <a:pt x="501738" y="81826"/>
                  </a:lnTo>
                  <a:lnTo>
                    <a:pt x="492074" y="159461"/>
                  </a:lnTo>
                  <a:lnTo>
                    <a:pt x="493153" y="173215"/>
                  </a:lnTo>
                  <a:lnTo>
                    <a:pt x="518566" y="212775"/>
                  </a:lnTo>
                  <a:lnTo>
                    <a:pt x="555485" y="222262"/>
                  </a:lnTo>
                  <a:lnTo>
                    <a:pt x="569239" y="221208"/>
                  </a:lnTo>
                  <a:lnTo>
                    <a:pt x="609142" y="196189"/>
                  </a:lnTo>
                  <a:lnTo>
                    <a:pt x="618832" y="159461"/>
                  </a:lnTo>
                  <a:lnTo>
                    <a:pt x="618832" y="118313"/>
                  </a:lnTo>
                  <a:close/>
                </a:path>
                <a:path w="8456295" h="2023745">
                  <a:moveTo>
                    <a:pt x="788123" y="116446"/>
                  </a:moveTo>
                  <a:lnTo>
                    <a:pt x="787158" y="103352"/>
                  </a:lnTo>
                  <a:lnTo>
                    <a:pt x="784225" y="91617"/>
                  </a:lnTo>
                  <a:lnTo>
                    <a:pt x="782421" y="87807"/>
                  </a:lnTo>
                  <a:lnTo>
                    <a:pt x="779348" y="81280"/>
                  </a:lnTo>
                  <a:lnTo>
                    <a:pt x="743165" y="56794"/>
                  </a:lnTo>
                  <a:lnTo>
                    <a:pt x="730770" y="55765"/>
                  </a:lnTo>
                  <a:lnTo>
                    <a:pt x="714616" y="57962"/>
                  </a:lnTo>
                  <a:lnTo>
                    <a:pt x="702652" y="64541"/>
                  </a:lnTo>
                  <a:lnTo>
                    <a:pt x="694867" y="75501"/>
                  </a:lnTo>
                  <a:lnTo>
                    <a:pt x="691286" y="90855"/>
                  </a:lnTo>
                  <a:lnTo>
                    <a:pt x="696937" y="58483"/>
                  </a:lnTo>
                  <a:lnTo>
                    <a:pt x="661708" y="58483"/>
                  </a:lnTo>
                  <a:lnTo>
                    <a:pt x="661708" y="219544"/>
                  </a:lnTo>
                  <a:lnTo>
                    <a:pt x="697471" y="219544"/>
                  </a:lnTo>
                  <a:lnTo>
                    <a:pt x="697522" y="108432"/>
                  </a:lnTo>
                  <a:lnTo>
                    <a:pt x="699884" y="100990"/>
                  </a:lnTo>
                  <a:lnTo>
                    <a:pt x="704710" y="95707"/>
                  </a:lnTo>
                  <a:lnTo>
                    <a:pt x="709193" y="90855"/>
                  </a:lnTo>
                  <a:lnTo>
                    <a:pt x="709587" y="90436"/>
                  </a:lnTo>
                  <a:lnTo>
                    <a:pt x="716368" y="87807"/>
                  </a:lnTo>
                  <a:lnTo>
                    <a:pt x="733907" y="87807"/>
                  </a:lnTo>
                  <a:lnTo>
                    <a:pt x="740664" y="90398"/>
                  </a:lnTo>
                  <a:lnTo>
                    <a:pt x="745324" y="95580"/>
                  </a:lnTo>
                  <a:lnTo>
                    <a:pt x="750023" y="100761"/>
                  </a:lnTo>
                  <a:lnTo>
                    <a:pt x="752373" y="108432"/>
                  </a:lnTo>
                  <a:lnTo>
                    <a:pt x="752373" y="131076"/>
                  </a:lnTo>
                  <a:lnTo>
                    <a:pt x="788123" y="131076"/>
                  </a:lnTo>
                  <a:lnTo>
                    <a:pt x="788123" y="116446"/>
                  </a:lnTo>
                  <a:close/>
                </a:path>
                <a:path w="8456295" h="2023745">
                  <a:moveTo>
                    <a:pt x="947648" y="58483"/>
                  </a:moveTo>
                  <a:lnTo>
                    <a:pt x="887768" y="58483"/>
                  </a:lnTo>
                  <a:lnTo>
                    <a:pt x="887768" y="17678"/>
                  </a:lnTo>
                  <a:lnTo>
                    <a:pt x="851941" y="17678"/>
                  </a:lnTo>
                  <a:lnTo>
                    <a:pt x="851941" y="58483"/>
                  </a:lnTo>
                  <a:lnTo>
                    <a:pt x="809726" y="58483"/>
                  </a:lnTo>
                  <a:lnTo>
                    <a:pt x="809726" y="92125"/>
                  </a:lnTo>
                  <a:lnTo>
                    <a:pt x="851941" y="92125"/>
                  </a:lnTo>
                  <a:lnTo>
                    <a:pt x="851941" y="174409"/>
                  </a:lnTo>
                  <a:lnTo>
                    <a:pt x="852716" y="184429"/>
                  </a:lnTo>
                  <a:lnTo>
                    <a:pt x="879144" y="216547"/>
                  </a:lnTo>
                  <a:lnTo>
                    <a:pt x="898474" y="219544"/>
                  </a:lnTo>
                  <a:lnTo>
                    <a:pt x="944930" y="219544"/>
                  </a:lnTo>
                  <a:lnTo>
                    <a:pt x="944930" y="185915"/>
                  </a:lnTo>
                  <a:lnTo>
                    <a:pt x="894473" y="185915"/>
                  </a:lnTo>
                  <a:lnTo>
                    <a:pt x="891692" y="185064"/>
                  </a:lnTo>
                  <a:lnTo>
                    <a:pt x="890092" y="183388"/>
                  </a:lnTo>
                  <a:lnTo>
                    <a:pt x="888542" y="181698"/>
                  </a:lnTo>
                  <a:lnTo>
                    <a:pt x="887768" y="178714"/>
                  </a:lnTo>
                  <a:lnTo>
                    <a:pt x="887768" y="92125"/>
                  </a:lnTo>
                  <a:lnTo>
                    <a:pt x="947648" y="92125"/>
                  </a:lnTo>
                  <a:lnTo>
                    <a:pt x="947648" y="58483"/>
                  </a:lnTo>
                  <a:close/>
                </a:path>
                <a:path w="8456295" h="2023745">
                  <a:moveTo>
                    <a:pt x="6829907" y="1810893"/>
                  </a:moveTo>
                  <a:lnTo>
                    <a:pt x="6778003" y="1810893"/>
                  </a:lnTo>
                  <a:lnTo>
                    <a:pt x="6768274" y="1811629"/>
                  </a:lnTo>
                  <a:lnTo>
                    <a:pt x="6735940" y="1836293"/>
                  </a:lnTo>
                  <a:lnTo>
                    <a:pt x="6732867" y="1854098"/>
                  </a:lnTo>
                  <a:lnTo>
                    <a:pt x="6732867" y="1862874"/>
                  </a:lnTo>
                  <a:lnTo>
                    <a:pt x="6689331" y="1862874"/>
                  </a:lnTo>
                  <a:lnTo>
                    <a:pt x="6689331" y="1896503"/>
                  </a:lnTo>
                  <a:lnTo>
                    <a:pt x="6732867" y="1896503"/>
                  </a:lnTo>
                  <a:lnTo>
                    <a:pt x="6732867" y="2020938"/>
                  </a:lnTo>
                  <a:lnTo>
                    <a:pt x="6768693" y="2020938"/>
                  </a:lnTo>
                  <a:lnTo>
                    <a:pt x="6768693" y="1896503"/>
                  </a:lnTo>
                  <a:lnTo>
                    <a:pt x="6829907" y="1896503"/>
                  </a:lnTo>
                  <a:lnTo>
                    <a:pt x="6829907" y="1862874"/>
                  </a:lnTo>
                  <a:lnTo>
                    <a:pt x="6768693" y="1862874"/>
                  </a:lnTo>
                  <a:lnTo>
                    <a:pt x="6768693" y="1850694"/>
                  </a:lnTo>
                  <a:lnTo>
                    <a:pt x="6769443" y="1848358"/>
                  </a:lnTo>
                  <a:lnTo>
                    <a:pt x="6772503" y="1845310"/>
                  </a:lnTo>
                  <a:lnTo>
                    <a:pt x="6774853" y="1844535"/>
                  </a:lnTo>
                  <a:lnTo>
                    <a:pt x="6829907" y="1844535"/>
                  </a:lnTo>
                  <a:lnTo>
                    <a:pt x="6829907" y="1810893"/>
                  </a:lnTo>
                  <a:close/>
                </a:path>
                <a:path w="8456295" h="2023745">
                  <a:moveTo>
                    <a:pt x="6986981" y="1919706"/>
                  </a:moveTo>
                  <a:lnTo>
                    <a:pt x="6969760" y="1874037"/>
                  </a:lnTo>
                  <a:lnTo>
                    <a:pt x="6951218" y="1862150"/>
                  </a:lnTo>
                  <a:lnTo>
                    <a:pt x="6951218" y="1910041"/>
                  </a:lnTo>
                  <a:lnTo>
                    <a:pt x="6951218" y="1970773"/>
                  </a:lnTo>
                  <a:lnTo>
                    <a:pt x="6948868" y="1978215"/>
                  </a:lnTo>
                  <a:lnTo>
                    <a:pt x="6939521" y="1988096"/>
                  </a:lnTo>
                  <a:lnTo>
                    <a:pt x="6932676" y="1990559"/>
                  </a:lnTo>
                  <a:lnTo>
                    <a:pt x="6914553" y="1990559"/>
                  </a:lnTo>
                  <a:lnTo>
                    <a:pt x="6907682" y="1988096"/>
                  </a:lnTo>
                  <a:lnTo>
                    <a:pt x="6898373" y="1978215"/>
                  </a:lnTo>
                  <a:lnTo>
                    <a:pt x="6896049" y="1970773"/>
                  </a:lnTo>
                  <a:lnTo>
                    <a:pt x="6896049" y="1910041"/>
                  </a:lnTo>
                  <a:lnTo>
                    <a:pt x="6898373" y="1902625"/>
                  </a:lnTo>
                  <a:lnTo>
                    <a:pt x="6907682" y="1892744"/>
                  </a:lnTo>
                  <a:lnTo>
                    <a:pt x="6914553" y="1890255"/>
                  </a:lnTo>
                  <a:lnTo>
                    <a:pt x="6932676" y="1890255"/>
                  </a:lnTo>
                  <a:lnTo>
                    <a:pt x="6939521" y="1892744"/>
                  </a:lnTo>
                  <a:lnTo>
                    <a:pt x="6944169" y="1897710"/>
                  </a:lnTo>
                  <a:lnTo>
                    <a:pt x="6948868" y="1902625"/>
                  </a:lnTo>
                  <a:lnTo>
                    <a:pt x="6951218" y="1862150"/>
                  </a:lnTo>
                  <a:lnTo>
                    <a:pt x="6923633" y="1857159"/>
                  </a:lnTo>
                  <a:lnTo>
                    <a:pt x="6909854" y="1858213"/>
                  </a:lnTo>
                  <a:lnTo>
                    <a:pt x="6869887" y="1883232"/>
                  </a:lnTo>
                  <a:lnTo>
                    <a:pt x="6860222" y="1960854"/>
                  </a:lnTo>
                  <a:lnTo>
                    <a:pt x="6861289" y="1974608"/>
                  </a:lnTo>
                  <a:lnTo>
                    <a:pt x="6886715" y="2014169"/>
                  </a:lnTo>
                  <a:lnTo>
                    <a:pt x="6923633" y="2023668"/>
                  </a:lnTo>
                  <a:lnTo>
                    <a:pt x="6937388" y="2022602"/>
                  </a:lnTo>
                  <a:lnTo>
                    <a:pt x="6977291" y="1997583"/>
                  </a:lnTo>
                  <a:lnTo>
                    <a:pt x="6986981" y="1960854"/>
                  </a:lnTo>
                  <a:lnTo>
                    <a:pt x="6986981" y="1919706"/>
                  </a:lnTo>
                  <a:close/>
                </a:path>
                <a:path w="8456295" h="2023745">
                  <a:moveTo>
                    <a:pt x="7156272" y="1917839"/>
                  </a:moveTo>
                  <a:lnTo>
                    <a:pt x="7155294" y="1904746"/>
                  </a:lnTo>
                  <a:lnTo>
                    <a:pt x="7152373" y="1893023"/>
                  </a:lnTo>
                  <a:lnTo>
                    <a:pt x="7150570" y="1889201"/>
                  </a:lnTo>
                  <a:lnTo>
                    <a:pt x="7147496" y="1882673"/>
                  </a:lnTo>
                  <a:lnTo>
                    <a:pt x="7111314" y="1858187"/>
                  </a:lnTo>
                  <a:lnTo>
                    <a:pt x="7098919" y="1857159"/>
                  </a:lnTo>
                  <a:lnTo>
                    <a:pt x="7082764" y="1859356"/>
                  </a:lnTo>
                  <a:lnTo>
                    <a:pt x="7070801" y="1865934"/>
                  </a:lnTo>
                  <a:lnTo>
                    <a:pt x="7063016" y="1876894"/>
                  </a:lnTo>
                  <a:lnTo>
                    <a:pt x="7059435" y="1892249"/>
                  </a:lnTo>
                  <a:lnTo>
                    <a:pt x="7065086" y="1859889"/>
                  </a:lnTo>
                  <a:lnTo>
                    <a:pt x="7029856" y="1859889"/>
                  </a:lnTo>
                  <a:lnTo>
                    <a:pt x="7029856" y="2020938"/>
                  </a:lnTo>
                  <a:lnTo>
                    <a:pt x="7065619" y="2020938"/>
                  </a:lnTo>
                  <a:lnTo>
                    <a:pt x="7065670" y="1909826"/>
                  </a:lnTo>
                  <a:lnTo>
                    <a:pt x="7068032" y="1902383"/>
                  </a:lnTo>
                  <a:lnTo>
                    <a:pt x="7072858" y="1897100"/>
                  </a:lnTo>
                  <a:lnTo>
                    <a:pt x="7077342" y="1892249"/>
                  </a:lnTo>
                  <a:lnTo>
                    <a:pt x="7077735" y="1891830"/>
                  </a:lnTo>
                  <a:lnTo>
                    <a:pt x="7084517" y="1889201"/>
                  </a:lnTo>
                  <a:lnTo>
                    <a:pt x="7102056" y="1889201"/>
                  </a:lnTo>
                  <a:lnTo>
                    <a:pt x="7108812" y="1891792"/>
                  </a:lnTo>
                  <a:lnTo>
                    <a:pt x="7113473" y="1896973"/>
                  </a:lnTo>
                  <a:lnTo>
                    <a:pt x="7118172" y="1902155"/>
                  </a:lnTo>
                  <a:lnTo>
                    <a:pt x="7120522" y="1909826"/>
                  </a:lnTo>
                  <a:lnTo>
                    <a:pt x="7120522" y="1932470"/>
                  </a:lnTo>
                  <a:lnTo>
                    <a:pt x="7156272" y="1932470"/>
                  </a:lnTo>
                  <a:lnTo>
                    <a:pt x="7156272" y="1917839"/>
                  </a:lnTo>
                  <a:close/>
                </a:path>
                <a:path w="8456295" h="2023745">
                  <a:moveTo>
                    <a:pt x="8258492" y="1817077"/>
                  </a:moveTo>
                  <a:lnTo>
                    <a:pt x="8256295" y="1811756"/>
                  </a:lnTo>
                  <a:lnTo>
                    <a:pt x="8251914" y="1807641"/>
                  </a:lnTo>
                  <a:lnTo>
                    <a:pt x="8247520" y="1803476"/>
                  </a:lnTo>
                  <a:lnTo>
                    <a:pt x="8241944" y="1801393"/>
                  </a:lnTo>
                  <a:lnTo>
                    <a:pt x="8222932" y="1801393"/>
                  </a:lnTo>
                  <a:lnTo>
                    <a:pt x="8217344" y="1803476"/>
                  </a:lnTo>
                  <a:lnTo>
                    <a:pt x="8212963" y="1807641"/>
                  </a:lnTo>
                  <a:lnTo>
                    <a:pt x="8208569" y="1811756"/>
                  </a:lnTo>
                  <a:lnTo>
                    <a:pt x="8206384" y="1817077"/>
                  </a:lnTo>
                  <a:lnTo>
                    <a:pt x="8206397" y="1830197"/>
                  </a:lnTo>
                  <a:lnTo>
                    <a:pt x="8208531" y="1835429"/>
                  </a:lnTo>
                  <a:lnTo>
                    <a:pt x="8212823" y="1839417"/>
                  </a:lnTo>
                  <a:lnTo>
                    <a:pt x="8217167" y="1843354"/>
                  </a:lnTo>
                  <a:lnTo>
                    <a:pt x="8222793" y="1845322"/>
                  </a:lnTo>
                  <a:lnTo>
                    <a:pt x="8241855" y="1845322"/>
                  </a:lnTo>
                  <a:lnTo>
                    <a:pt x="8247418" y="1843354"/>
                  </a:lnTo>
                  <a:lnTo>
                    <a:pt x="8256270" y="1835467"/>
                  </a:lnTo>
                  <a:lnTo>
                    <a:pt x="8258492" y="1830197"/>
                  </a:lnTo>
                  <a:lnTo>
                    <a:pt x="8258492" y="1817077"/>
                  </a:lnTo>
                  <a:close/>
                </a:path>
                <a:path w="8456295" h="2023745">
                  <a:moveTo>
                    <a:pt x="8303425" y="1987308"/>
                  </a:moveTo>
                  <a:lnTo>
                    <a:pt x="8253044" y="1987308"/>
                  </a:lnTo>
                  <a:lnTo>
                    <a:pt x="8253044" y="1859889"/>
                  </a:lnTo>
                  <a:lnTo>
                    <a:pt x="8170951" y="1859889"/>
                  </a:lnTo>
                  <a:lnTo>
                    <a:pt x="8170951" y="1893519"/>
                  </a:lnTo>
                  <a:lnTo>
                    <a:pt x="8217217" y="1893519"/>
                  </a:lnTo>
                  <a:lnTo>
                    <a:pt x="8217217" y="1987308"/>
                  </a:lnTo>
                  <a:lnTo>
                    <a:pt x="8164169" y="1987308"/>
                  </a:lnTo>
                  <a:lnTo>
                    <a:pt x="8164169" y="2020938"/>
                  </a:lnTo>
                  <a:lnTo>
                    <a:pt x="8303425" y="2020938"/>
                  </a:lnTo>
                  <a:lnTo>
                    <a:pt x="8303425" y="1987308"/>
                  </a:lnTo>
                  <a:close/>
                </a:path>
                <a:path w="8456295" h="2023745">
                  <a:moveTo>
                    <a:pt x="8455838" y="1914525"/>
                  </a:moveTo>
                  <a:lnTo>
                    <a:pt x="8454898" y="1902193"/>
                  </a:lnTo>
                  <a:lnTo>
                    <a:pt x="8452104" y="1891157"/>
                  </a:lnTo>
                  <a:lnTo>
                    <a:pt x="8451164" y="1889201"/>
                  </a:lnTo>
                  <a:lnTo>
                    <a:pt x="8447430" y="1881390"/>
                  </a:lnTo>
                  <a:lnTo>
                    <a:pt x="8412797" y="1858137"/>
                  </a:lnTo>
                  <a:lnTo>
                    <a:pt x="8400936" y="1857159"/>
                  </a:lnTo>
                  <a:lnTo>
                    <a:pt x="8391830" y="1857756"/>
                  </a:lnTo>
                  <a:lnTo>
                    <a:pt x="8364575" y="1872132"/>
                  </a:lnTo>
                  <a:lnTo>
                    <a:pt x="8366506" y="1859889"/>
                  </a:lnTo>
                  <a:lnTo>
                    <a:pt x="8330743" y="1859889"/>
                  </a:lnTo>
                  <a:lnTo>
                    <a:pt x="8330743" y="2020938"/>
                  </a:lnTo>
                  <a:lnTo>
                    <a:pt x="8366506" y="2020938"/>
                  </a:lnTo>
                  <a:lnTo>
                    <a:pt x="8366506" y="1910003"/>
                  </a:lnTo>
                  <a:lnTo>
                    <a:pt x="8368893" y="1902383"/>
                  </a:lnTo>
                  <a:lnTo>
                    <a:pt x="8376704" y="1893785"/>
                  </a:lnTo>
                  <a:lnTo>
                    <a:pt x="8378469" y="1891830"/>
                  </a:lnTo>
                  <a:lnTo>
                    <a:pt x="8385188" y="1889201"/>
                  </a:lnTo>
                  <a:lnTo>
                    <a:pt x="8402015" y="1889201"/>
                  </a:lnTo>
                  <a:lnTo>
                    <a:pt x="8408429" y="1891639"/>
                  </a:lnTo>
                  <a:lnTo>
                    <a:pt x="8413026" y="1896503"/>
                  </a:lnTo>
                  <a:lnTo>
                    <a:pt x="8417687" y="1901342"/>
                  </a:lnTo>
                  <a:lnTo>
                    <a:pt x="8420011" y="1908251"/>
                  </a:lnTo>
                  <a:lnTo>
                    <a:pt x="8420011" y="2020938"/>
                  </a:lnTo>
                  <a:lnTo>
                    <a:pt x="8455838" y="2020938"/>
                  </a:lnTo>
                  <a:lnTo>
                    <a:pt x="8455838" y="1914525"/>
                  </a:lnTo>
                  <a:close/>
                </a:path>
              </a:pathLst>
            </a:custGeom>
            <a:solidFill>
              <a:srgbClr val="007BB5"/>
            </a:solidFill>
          </p:spPr>
          <p:txBody>
            <a:bodyPr wrap="square" lIns="0" tIns="0" rIns="0" bIns="0" rtlCol="0"/>
            <a:lstStyle/>
            <a:p>
              <a:endParaRPr/>
            </a:p>
          </p:txBody>
        </p:sp>
      </p:grpSp>
      <p:sp>
        <p:nvSpPr>
          <p:cNvPr id="6" name="object 6"/>
          <p:cNvSpPr/>
          <p:nvPr/>
        </p:nvSpPr>
        <p:spPr>
          <a:xfrm>
            <a:off x="491289" y="6222999"/>
            <a:ext cx="14575155" cy="1207770"/>
          </a:xfrm>
          <a:custGeom>
            <a:avLst/>
            <a:gdLst/>
            <a:ahLst/>
            <a:cxnLst/>
            <a:rect l="l" t="t" r="r" b="b"/>
            <a:pathLst>
              <a:path w="14575155" h="1207770">
                <a:moveTo>
                  <a:pt x="14498413" y="1207752"/>
                </a:moveTo>
                <a:lnTo>
                  <a:pt x="76505" y="1207752"/>
                </a:lnTo>
                <a:lnTo>
                  <a:pt x="71180" y="1207227"/>
                </a:lnTo>
                <a:lnTo>
                  <a:pt x="31920" y="1190965"/>
                </a:lnTo>
                <a:lnTo>
                  <a:pt x="4175" y="1152238"/>
                </a:lnTo>
                <a:lnTo>
                  <a:pt x="0" y="1131247"/>
                </a:lnTo>
                <a:lnTo>
                  <a:pt x="0" y="1125871"/>
                </a:lnTo>
                <a:lnTo>
                  <a:pt x="0" y="76504"/>
                </a:lnTo>
                <a:lnTo>
                  <a:pt x="16786" y="31920"/>
                </a:lnTo>
                <a:lnTo>
                  <a:pt x="55513" y="4174"/>
                </a:lnTo>
                <a:lnTo>
                  <a:pt x="76505" y="0"/>
                </a:lnTo>
                <a:lnTo>
                  <a:pt x="14498413" y="0"/>
                </a:lnTo>
                <a:lnTo>
                  <a:pt x="14542998" y="16785"/>
                </a:lnTo>
                <a:lnTo>
                  <a:pt x="14570742" y="55513"/>
                </a:lnTo>
                <a:lnTo>
                  <a:pt x="14574918" y="76504"/>
                </a:lnTo>
                <a:lnTo>
                  <a:pt x="14574918" y="1131247"/>
                </a:lnTo>
                <a:lnTo>
                  <a:pt x="14558132" y="1175831"/>
                </a:lnTo>
                <a:lnTo>
                  <a:pt x="14519404" y="1203576"/>
                </a:lnTo>
                <a:lnTo>
                  <a:pt x="14503737" y="1207227"/>
                </a:lnTo>
                <a:lnTo>
                  <a:pt x="14498413" y="1207752"/>
                </a:lnTo>
                <a:close/>
              </a:path>
            </a:pathLst>
          </a:custGeom>
          <a:solidFill>
            <a:srgbClr val="04182D"/>
          </a:solidFill>
        </p:spPr>
        <p:txBody>
          <a:bodyPr wrap="square" lIns="0" tIns="0" rIns="0" bIns="0" rtlCol="0"/>
          <a:lstStyle/>
          <a:p>
            <a:endParaRPr/>
          </a:p>
        </p:txBody>
      </p:sp>
      <p:sp>
        <p:nvSpPr>
          <p:cNvPr id="7" name="object 7"/>
          <p:cNvSpPr txBox="1"/>
          <p:nvPr/>
        </p:nvSpPr>
        <p:spPr>
          <a:xfrm>
            <a:off x="634036" y="1352674"/>
            <a:ext cx="10313035" cy="4405630"/>
          </a:xfrm>
          <a:prstGeom prst="rect">
            <a:avLst/>
          </a:prstGeom>
        </p:spPr>
        <p:txBody>
          <a:bodyPr vert="horz" wrap="square" lIns="0" tIns="11430" rIns="0" bIns="0" rtlCol="0">
            <a:spAutoFit/>
          </a:bodyPr>
          <a:lstStyle/>
          <a:p>
            <a:pPr marL="12700">
              <a:lnSpc>
                <a:spcPct val="100000"/>
              </a:lnSpc>
              <a:spcBef>
                <a:spcPts val="90"/>
              </a:spcBef>
            </a:pPr>
            <a:r>
              <a:rPr sz="2150" spc="-10" dirty="0">
                <a:latin typeface="Courier New"/>
                <a:cs typeface="Courier New"/>
              </a:rPr>
              <a:t>import</a:t>
            </a:r>
            <a:r>
              <a:rPr sz="2150" spc="-60" dirty="0">
                <a:latin typeface="Courier New"/>
                <a:cs typeface="Courier New"/>
              </a:rPr>
              <a:t> </a:t>
            </a:r>
            <a:r>
              <a:rPr sz="2150" spc="-10" dirty="0">
                <a:solidFill>
                  <a:srgbClr val="04182D"/>
                </a:solidFill>
                <a:latin typeface="Courier New"/>
                <a:cs typeface="Courier New"/>
              </a:rPr>
              <a:t>tiktoken</a:t>
            </a:r>
            <a:endParaRPr sz="2150">
              <a:latin typeface="Courier New"/>
              <a:cs typeface="Courier New"/>
            </a:endParaRPr>
          </a:p>
          <a:p>
            <a:pPr marL="12700" marR="5080">
              <a:lnSpc>
                <a:spcPct val="274900"/>
              </a:lnSpc>
            </a:pPr>
            <a:r>
              <a:rPr sz="2150" spc="-10" dirty="0">
                <a:solidFill>
                  <a:srgbClr val="04182D"/>
                </a:solidFill>
                <a:latin typeface="Courier New"/>
                <a:cs typeface="Courier New"/>
              </a:rPr>
              <a:t>enc </a:t>
            </a:r>
            <a:r>
              <a:rPr sz="2150" spc="-5" dirty="0">
                <a:solidFill>
                  <a:srgbClr val="04182D"/>
                </a:solidFill>
                <a:latin typeface="Courier New"/>
                <a:cs typeface="Courier New"/>
              </a:rPr>
              <a:t>= </a:t>
            </a:r>
            <a:r>
              <a:rPr sz="2150" spc="-10" dirty="0">
                <a:solidFill>
                  <a:srgbClr val="04182D"/>
                </a:solidFill>
                <a:latin typeface="Courier New"/>
                <a:cs typeface="Courier New"/>
              </a:rPr>
              <a:t>tiktoken.encoding_for_model(</a:t>
            </a:r>
            <a:r>
              <a:rPr sz="2150" spc="-10" dirty="0">
                <a:solidFill>
                  <a:srgbClr val="BE2F72"/>
                </a:solidFill>
                <a:latin typeface="Courier New"/>
                <a:cs typeface="Courier New"/>
              </a:rPr>
              <a:t>"text-embedding-3-small"</a:t>
            </a:r>
            <a:r>
              <a:rPr sz="2150" spc="-10" dirty="0">
                <a:solidFill>
                  <a:srgbClr val="04182D"/>
                </a:solidFill>
                <a:latin typeface="Courier New"/>
                <a:cs typeface="Courier New"/>
              </a:rPr>
              <a:t>) </a:t>
            </a:r>
            <a:r>
              <a:rPr sz="2150" spc="-5" dirty="0">
                <a:solidFill>
                  <a:srgbClr val="04182D"/>
                </a:solidFill>
                <a:latin typeface="Courier New"/>
                <a:cs typeface="Courier New"/>
              </a:rPr>
              <a:t> </a:t>
            </a:r>
            <a:r>
              <a:rPr sz="2150" spc="-10" dirty="0">
                <a:solidFill>
                  <a:srgbClr val="04182D"/>
                </a:solidFill>
                <a:latin typeface="Courier New"/>
                <a:cs typeface="Courier New"/>
              </a:rPr>
              <a:t>total_tokens </a:t>
            </a:r>
            <a:r>
              <a:rPr sz="2150" spc="-5" dirty="0">
                <a:solidFill>
                  <a:srgbClr val="04182D"/>
                </a:solidFill>
                <a:latin typeface="Courier New"/>
                <a:cs typeface="Courier New"/>
              </a:rPr>
              <a:t>= </a:t>
            </a:r>
            <a:r>
              <a:rPr sz="2150" spc="-10" dirty="0">
                <a:solidFill>
                  <a:srgbClr val="008600"/>
                </a:solidFill>
                <a:latin typeface="Courier New"/>
                <a:cs typeface="Courier New"/>
              </a:rPr>
              <a:t>sum</a:t>
            </a:r>
            <a:r>
              <a:rPr sz="2150" spc="-10" dirty="0">
                <a:solidFill>
                  <a:srgbClr val="04182D"/>
                </a:solidFill>
                <a:latin typeface="Courier New"/>
                <a:cs typeface="Courier New"/>
              </a:rPr>
              <a:t>(</a:t>
            </a:r>
            <a:r>
              <a:rPr sz="2150" spc="-10" dirty="0">
                <a:solidFill>
                  <a:srgbClr val="008600"/>
                </a:solidFill>
                <a:latin typeface="Courier New"/>
                <a:cs typeface="Courier New"/>
              </a:rPr>
              <a:t>len</a:t>
            </a:r>
            <a:r>
              <a:rPr sz="2150" spc="-10" dirty="0">
                <a:solidFill>
                  <a:srgbClr val="04182D"/>
                </a:solidFill>
                <a:latin typeface="Courier New"/>
                <a:cs typeface="Courier New"/>
              </a:rPr>
              <a:t>(enc.encode(text)) </a:t>
            </a:r>
            <a:r>
              <a:rPr sz="2150" spc="-10" dirty="0">
                <a:latin typeface="Courier New"/>
                <a:cs typeface="Courier New"/>
              </a:rPr>
              <a:t>for </a:t>
            </a:r>
            <a:r>
              <a:rPr sz="2150" spc="-10" dirty="0">
                <a:solidFill>
                  <a:srgbClr val="04182D"/>
                </a:solidFill>
                <a:latin typeface="Courier New"/>
                <a:cs typeface="Courier New"/>
              </a:rPr>
              <a:t>text </a:t>
            </a:r>
            <a:r>
              <a:rPr sz="2150" spc="-10" dirty="0">
                <a:latin typeface="Courier New"/>
                <a:cs typeface="Courier New"/>
              </a:rPr>
              <a:t>in </a:t>
            </a:r>
            <a:r>
              <a:rPr sz="2150" spc="-10" dirty="0">
                <a:solidFill>
                  <a:srgbClr val="04182D"/>
                </a:solidFill>
                <a:latin typeface="Courier New"/>
                <a:cs typeface="Courier New"/>
              </a:rPr>
              <a:t>documents) </a:t>
            </a:r>
            <a:r>
              <a:rPr sz="2150" spc="-1280" dirty="0">
                <a:solidFill>
                  <a:srgbClr val="04182D"/>
                </a:solidFill>
                <a:latin typeface="Courier New"/>
                <a:cs typeface="Courier New"/>
              </a:rPr>
              <a:t> </a:t>
            </a:r>
            <a:r>
              <a:rPr sz="2150" spc="-10" dirty="0">
                <a:solidFill>
                  <a:srgbClr val="04182D"/>
                </a:solidFill>
                <a:latin typeface="Courier New"/>
                <a:cs typeface="Courier New"/>
              </a:rPr>
              <a:t>cost_per_1k_tokens </a:t>
            </a:r>
            <a:r>
              <a:rPr sz="2150" spc="-5" dirty="0">
                <a:solidFill>
                  <a:srgbClr val="04182D"/>
                </a:solidFill>
                <a:latin typeface="Courier New"/>
                <a:cs typeface="Courier New"/>
              </a:rPr>
              <a:t>=</a:t>
            </a:r>
            <a:r>
              <a:rPr sz="2150" spc="-10" dirty="0">
                <a:solidFill>
                  <a:srgbClr val="04182D"/>
                </a:solidFill>
                <a:latin typeface="Courier New"/>
                <a:cs typeface="Courier New"/>
              </a:rPr>
              <a:t> </a:t>
            </a:r>
            <a:r>
              <a:rPr sz="2150" spc="-10" dirty="0">
                <a:solidFill>
                  <a:srgbClr val="BE2F72"/>
                </a:solidFill>
                <a:latin typeface="Courier New"/>
                <a:cs typeface="Courier New"/>
              </a:rPr>
              <a:t>0.00002</a:t>
            </a:r>
            <a:endParaRPr sz="2150">
              <a:latin typeface="Courier New"/>
              <a:cs typeface="Courier New"/>
            </a:endParaRPr>
          </a:p>
          <a:p>
            <a:pPr>
              <a:lnSpc>
                <a:spcPct val="100000"/>
              </a:lnSpc>
            </a:pPr>
            <a:endParaRPr sz="2600">
              <a:latin typeface="Courier New"/>
              <a:cs typeface="Courier New"/>
            </a:endParaRPr>
          </a:p>
          <a:p>
            <a:pPr marL="12700">
              <a:lnSpc>
                <a:spcPct val="100000"/>
              </a:lnSpc>
              <a:spcBef>
                <a:spcPts val="1570"/>
              </a:spcBef>
            </a:pPr>
            <a:r>
              <a:rPr sz="2150" spc="-10" dirty="0">
                <a:solidFill>
                  <a:srgbClr val="008600"/>
                </a:solidFill>
                <a:latin typeface="Courier New"/>
                <a:cs typeface="Courier New"/>
              </a:rPr>
              <a:t>print</a:t>
            </a:r>
            <a:r>
              <a:rPr sz="2150" spc="-10" dirty="0">
                <a:solidFill>
                  <a:srgbClr val="04182D"/>
                </a:solidFill>
                <a:latin typeface="Courier New"/>
                <a:cs typeface="Courier New"/>
              </a:rPr>
              <a:t>(</a:t>
            </a:r>
            <a:r>
              <a:rPr sz="2150" spc="-10" dirty="0">
                <a:solidFill>
                  <a:srgbClr val="BE2F72"/>
                </a:solidFill>
                <a:latin typeface="Courier New"/>
                <a:cs typeface="Courier New"/>
              </a:rPr>
              <a:t>'Total</a:t>
            </a:r>
            <a:r>
              <a:rPr sz="2150" spc="-25" dirty="0">
                <a:solidFill>
                  <a:srgbClr val="BE2F72"/>
                </a:solidFill>
                <a:latin typeface="Courier New"/>
                <a:cs typeface="Courier New"/>
              </a:rPr>
              <a:t> </a:t>
            </a:r>
            <a:r>
              <a:rPr sz="2150" spc="-10" dirty="0">
                <a:solidFill>
                  <a:srgbClr val="BE2F72"/>
                </a:solidFill>
                <a:latin typeface="Courier New"/>
                <a:cs typeface="Courier New"/>
              </a:rPr>
              <a:t>tokens:'</a:t>
            </a:r>
            <a:r>
              <a:rPr sz="2150" spc="-10" dirty="0">
                <a:solidFill>
                  <a:srgbClr val="04182D"/>
                </a:solidFill>
                <a:latin typeface="Courier New"/>
                <a:cs typeface="Courier New"/>
              </a:rPr>
              <a:t>,</a:t>
            </a:r>
            <a:r>
              <a:rPr sz="2150" spc="-25" dirty="0">
                <a:solidFill>
                  <a:srgbClr val="04182D"/>
                </a:solidFill>
                <a:latin typeface="Courier New"/>
                <a:cs typeface="Courier New"/>
              </a:rPr>
              <a:t> </a:t>
            </a:r>
            <a:r>
              <a:rPr sz="2150" spc="-10" dirty="0">
                <a:solidFill>
                  <a:srgbClr val="04182D"/>
                </a:solidFill>
                <a:latin typeface="Courier New"/>
                <a:cs typeface="Courier New"/>
              </a:rPr>
              <a:t>total_tokens)</a:t>
            </a:r>
            <a:endParaRPr sz="2150">
              <a:latin typeface="Courier New"/>
              <a:cs typeface="Courier New"/>
            </a:endParaRPr>
          </a:p>
          <a:p>
            <a:pPr marL="12700">
              <a:lnSpc>
                <a:spcPct val="100000"/>
              </a:lnSpc>
              <a:spcBef>
                <a:spcPts val="965"/>
              </a:spcBef>
            </a:pPr>
            <a:r>
              <a:rPr sz="2150" spc="-10" dirty="0">
                <a:solidFill>
                  <a:srgbClr val="008600"/>
                </a:solidFill>
                <a:latin typeface="Courier New"/>
                <a:cs typeface="Courier New"/>
              </a:rPr>
              <a:t>print</a:t>
            </a:r>
            <a:r>
              <a:rPr sz="2150" spc="-10" dirty="0">
                <a:solidFill>
                  <a:srgbClr val="04182D"/>
                </a:solidFill>
                <a:latin typeface="Courier New"/>
                <a:cs typeface="Courier New"/>
              </a:rPr>
              <a:t>(</a:t>
            </a:r>
            <a:r>
              <a:rPr sz="2150" spc="-10" dirty="0">
                <a:solidFill>
                  <a:srgbClr val="BE2F72"/>
                </a:solidFill>
                <a:latin typeface="Courier New"/>
                <a:cs typeface="Courier New"/>
              </a:rPr>
              <a:t>'Cost:'</a:t>
            </a:r>
            <a:r>
              <a:rPr sz="2150" spc="-10" dirty="0">
                <a:solidFill>
                  <a:srgbClr val="04182D"/>
                </a:solidFill>
                <a:latin typeface="Courier New"/>
                <a:cs typeface="Courier New"/>
              </a:rPr>
              <a:t>,</a:t>
            </a:r>
            <a:r>
              <a:rPr sz="2150" spc="-15" dirty="0">
                <a:solidFill>
                  <a:srgbClr val="04182D"/>
                </a:solidFill>
                <a:latin typeface="Courier New"/>
                <a:cs typeface="Courier New"/>
              </a:rPr>
              <a:t> </a:t>
            </a:r>
            <a:r>
              <a:rPr sz="2150" spc="-10" dirty="0">
                <a:solidFill>
                  <a:srgbClr val="04182D"/>
                </a:solidFill>
                <a:latin typeface="Courier New"/>
                <a:cs typeface="Courier New"/>
              </a:rPr>
              <a:t>cost_per_1k_tokens</a:t>
            </a:r>
            <a:r>
              <a:rPr sz="2150" spc="-15" dirty="0">
                <a:solidFill>
                  <a:srgbClr val="04182D"/>
                </a:solidFill>
                <a:latin typeface="Courier New"/>
                <a:cs typeface="Courier New"/>
              </a:rPr>
              <a:t> </a:t>
            </a:r>
            <a:r>
              <a:rPr sz="2150" spc="-5" dirty="0">
                <a:solidFill>
                  <a:srgbClr val="04182D"/>
                </a:solidFill>
                <a:latin typeface="Courier New"/>
                <a:cs typeface="Courier New"/>
              </a:rPr>
              <a:t>*</a:t>
            </a:r>
            <a:r>
              <a:rPr sz="2150" spc="-15" dirty="0">
                <a:solidFill>
                  <a:srgbClr val="04182D"/>
                </a:solidFill>
                <a:latin typeface="Courier New"/>
                <a:cs typeface="Courier New"/>
              </a:rPr>
              <a:t> </a:t>
            </a:r>
            <a:r>
              <a:rPr sz="2150" spc="-10" dirty="0">
                <a:solidFill>
                  <a:srgbClr val="04182D"/>
                </a:solidFill>
                <a:latin typeface="Courier New"/>
                <a:cs typeface="Courier New"/>
              </a:rPr>
              <a:t>total_tokens/</a:t>
            </a:r>
            <a:r>
              <a:rPr sz="2150" spc="-10" dirty="0">
                <a:solidFill>
                  <a:srgbClr val="BE2F72"/>
                </a:solidFill>
                <a:latin typeface="Courier New"/>
                <a:cs typeface="Courier New"/>
              </a:rPr>
              <a:t>1000</a:t>
            </a:r>
            <a:r>
              <a:rPr sz="2150" spc="-10" dirty="0">
                <a:solidFill>
                  <a:srgbClr val="04182D"/>
                </a:solidFill>
                <a:latin typeface="Courier New"/>
                <a:cs typeface="Courier New"/>
              </a:rPr>
              <a:t>)</a:t>
            </a:r>
            <a:endParaRPr sz="2150">
              <a:latin typeface="Courier New"/>
              <a:cs typeface="Courier New"/>
            </a:endParaRPr>
          </a:p>
        </p:txBody>
      </p:sp>
      <p:sp>
        <p:nvSpPr>
          <p:cNvPr id="8" name="object 8"/>
          <p:cNvSpPr txBox="1"/>
          <p:nvPr/>
        </p:nvSpPr>
        <p:spPr>
          <a:xfrm>
            <a:off x="634036" y="6285220"/>
            <a:ext cx="3291840" cy="926465"/>
          </a:xfrm>
          <a:prstGeom prst="rect">
            <a:avLst/>
          </a:prstGeom>
        </p:spPr>
        <p:txBody>
          <a:bodyPr vert="horz" wrap="square" lIns="0" tIns="135255" rIns="0" bIns="0" rtlCol="0">
            <a:spAutoFit/>
          </a:bodyPr>
          <a:lstStyle/>
          <a:p>
            <a:pPr marL="12700">
              <a:lnSpc>
                <a:spcPct val="100000"/>
              </a:lnSpc>
              <a:spcBef>
                <a:spcPts val="1065"/>
              </a:spcBef>
            </a:pPr>
            <a:r>
              <a:rPr sz="2150" spc="-10" dirty="0">
                <a:solidFill>
                  <a:srgbClr val="FFFFFF"/>
                </a:solidFill>
                <a:latin typeface="Courier New"/>
                <a:cs typeface="Courier New"/>
              </a:rPr>
              <a:t>Total</a:t>
            </a:r>
            <a:r>
              <a:rPr sz="2150" spc="-40" dirty="0">
                <a:solidFill>
                  <a:srgbClr val="FFFFFF"/>
                </a:solidFill>
                <a:latin typeface="Courier New"/>
                <a:cs typeface="Courier New"/>
              </a:rPr>
              <a:t> </a:t>
            </a:r>
            <a:r>
              <a:rPr sz="2150" spc="-10" dirty="0">
                <a:solidFill>
                  <a:srgbClr val="FFFFFF"/>
                </a:solidFill>
                <a:latin typeface="Courier New"/>
                <a:cs typeface="Courier New"/>
              </a:rPr>
              <a:t>tokens:</a:t>
            </a:r>
            <a:r>
              <a:rPr sz="2150" spc="-35" dirty="0">
                <a:solidFill>
                  <a:srgbClr val="FFFFFF"/>
                </a:solidFill>
                <a:latin typeface="Courier New"/>
                <a:cs typeface="Courier New"/>
              </a:rPr>
              <a:t> </a:t>
            </a:r>
            <a:r>
              <a:rPr sz="2150" spc="-10" dirty="0">
                <a:solidFill>
                  <a:srgbClr val="FFFFFF"/>
                </a:solidFill>
                <a:latin typeface="Courier New"/>
                <a:cs typeface="Courier New"/>
              </a:rPr>
              <a:t>444463</a:t>
            </a:r>
            <a:endParaRPr sz="2150">
              <a:latin typeface="Courier New"/>
              <a:cs typeface="Courier New"/>
            </a:endParaRPr>
          </a:p>
          <a:p>
            <a:pPr marL="12700">
              <a:lnSpc>
                <a:spcPct val="100000"/>
              </a:lnSpc>
              <a:spcBef>
                <a:spcPts val="965"/>
              </a:spcBef>
            </a:pPr>
            <a:r>
              <a:rPr sz="2150" spc="-10" dirty="0">
                <a:solidFill>
                  <a:srgbClr val="FFFFFF"/>
                </a:solidFill>
                <a:latin typeface="Courier New"/>
                <a:cs typeface="Courier New"/>
              </a:rPr>
              <a:t>Cost:</a:t>
            </a:r>
            <a:r>
              <a:rPr sz="2150" spc="-55" dirty="0">
                <a:solidFill>
                  <a:srgbClr val="FFFFFF"/>
                </a:solidFill>
                <a:latin typeface="Courier New"/>
                <a:cs typeface="Courier New"/>
              </a:rPr>
              <a:t> </a:t>
            </a:r>
            <a:r>
              <a:rPr sz="2150" spc="-10" dirty="0">
                <a:solidFill>
                  <a:srgbClr val="FFFFFF"/>
                </a:solidFill>
                <a:latin typeface="Courier New"/>
                <a:cs typeface="Courier New"/>
              </a:rPr>
              <a:t>0.00888926</a:t>
            </a:r>
            <a:endParaRPr sz="2150">
              <a:latin typeface="Courier New"/>
              <a:cs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6050" y="2400300"/>
            <a:ext cx="10591800" cy="2761012"/>
          </a:xfrm>
          <a:prstGeom prst="rect">
            <a:avLst/>
          </a:prstGeom>
        </p:spPr>
        <p:txBody>
          <a:bodyPr vert="horz" wrap="square" lIns="0" tIns="143510" rIns="0" bIns="0" rtlCol="0">
            <a:spAutoFit/>
          </a:bodyPr>
          <a:lstStyle/>
          <a:p>
            <a:pPr marL="2323465" marR="2254250" algn="ctr">
              <a:lnSpc>
                <a:spcPts val="6770"/>
              </a:lnSpc>
              <a:spcBef>
                <a:spcPts val="1130"/>
              </a:spcBef>
            </a:pPr>
            <a:r>
              <a:rPr sz="6450" spc="80" dirty="0"/>
              <a:t>Q</a:t>
            </a:r>
            <a:r>
              <a:rPr sz="6450" spc="-525" dirty="0"/>
              <a:t>u</a:t>
            </a:r>
            <a:r>
              <a:rPr sz="6450" spc="-350" dirty="0"/>
              <a:t>e</a:t>
            </a:r>
            <a:r>
              <a:rPr sz="6450" spc="-400" dirty="0"/>
              <a:t>r</a:t>
            </a:r>
            <a:r>
              <a:rPr sz="6450" spc="-65" dirty="0"/>
              <a:t>y</a:t>
            </a:r>
            <a:r>
              <a:rPr sz="6450" spc="-420" dirty="0"/>
              <a:t>i</a:t>
            </a:r>
            <a:r>
              <a:rPr sz="6450" spc="-575" dirty="0"/>
              <a:t>n</a:t>
            </a:r>
            <a:r>
              <a:rPr sz="6450" spc="-20" dirty="0"/>
              <a:t>g</a:t>
            </a:r>
            <a:r>
              <a:rPr sz="6450" spc="-330" dirty="0"/>
              <a:t> </a:t>
            </a:r>
            <a:r>
              <a:rPr sz="6450" spc="-75" dirty="0"/>
              <a:t>a</a:t>
            </a:r>
            <a:r>
              <a:rPr sz="6450" spc="-520" dirty="0"/>
              <a:t>n</a:t>
            </a:r>
            <a:r>
              <a:rPr sz="6450" spc="-60" dirty="0"/>
              <a:t>d  </a:t>
            </a:r>
            <a:r>
              <a:rPr sz="6450" spc="-520" dirty="0"/>
              <a:t>u</a:t>
            </a:r>
            <a:r>
              <a:rPr sz="6450" spc="-254" dirty="0"/>
              <a:t>p</a:t>
            </a:r>
            <a:r>
              <a:rPr sz="6450" spc="-320" dirty="0"/>
              <a:t>d</a:t>
            </a:r>
            <a:r>
              <a:rPr sz="6450" spc="-75" dirty="0"/>
              <a:t>a</a:t>
            </a:r>
            <a:r>
              <a:rPr sz="6450" spc="-370" dirty="0"/>
              <a:t>t</a:t>
            </a:r>
            <a:r>
              <a:rPr sz="6450" spc="-420" dirty="0"/>
              <a:t>i</a:t>
            </a:r>
            <a:r>
              <a:rPr sz="6450" spc="-575" dirty="0"/>
              <a:t>n</a:t>
            </a:r>
            <a:r>
              <a:rPr sz="6450" spc="-20" dirty="0"/>
              <a:t>g</a:t>
            </a:r>
            <a:r>
              <a:rPr sz="6450" spc="-330" dirty="0"/>
              <a:t> </a:t>
            </a:r>
            <a:r>
              <a:rPr sz="6450" spc="-415" dirty="0"/>
              <a:t>t</a:t>
            </a:r>
            <a:r>
              <a:rPr sz="6450" spc="-500" dirty="0"/>
              <a:t>h</a:t>
            </a:r>
            <a:r>
              <a:rPr sz="6450" spc="-80" dirty="0"/>
              <a:t>e </a:t>
            </a:r>
            <a:r>
              <a:rPr sz="6450" spc="-235" dirty="0"/>
              <a:t>database</a:t>
            </a:r>
            <a:endParaRPr sz="2250" dirty="0"/>
          </a:p>
        </p:txBody>
      </p:sp>
      <p:grpSp>
        <p:nvGrpSpPr>
          <p:cNvPr id="3" name="object 3"/>
          <p:cNvGrpSpPr/>
          <p:nvPr/>
        </p:nvGrpSpPr>
        <p:grpSpPr>
          <a:xfrm>
            <a:off x="9150350" y="7107135"/>
            <a:ext cx="938530" cy="980440"/>
            <a:chOff x="7309598" y="5404183"/>
            <a:chExt cx="938530" cy="980440"/>
          </a:xfrm>
        </p:grpSpPr>
        <p:sp>
          <p:nvSpPr>
            <p:cNvPr id="4" name="object 4"/>
            <p:cNvSpPr/>
            <p:nvPr/>
          </p:nvSpPr>
          <p:spPr>
            <a:xfrm>
              <a:off x="7309598" y="5404183"/>
              <a:ext cx="938530" cy="980440"/>
            </a:xfrm>
            <a:custGeom>
              <a:avLst/>
              <a:gdLst/>
              <a:ahLst/>
              <a:cxnLst/>
              <a:rect l="l" t="t" r="r" b="b"/>
              <a:pathLst>
                <a:path w="938529" h="980439">
                  <a:moveTo>
                    <a:pt x="480670" y="980023"/>
                  </a:moveTo>
                  <a:lnTo>
                    <a:pt x="457629" y="980023"/>
                  </a:lnTo>
                  <a:lnTo>
                    <a:pt x="434630" y="978893"/>
                  </a:lnTo>
                  <a:lnTo>
                    <a:pt x="388922" y="973256"/>
                  </a:lnTo>
                  <a:lnTo>
                    <a:pt x="343987" y="963166"/>
                  </a:lnTo>
                  <a:lnTo>
                    <a:pt x="300257" y="948720"/>
                  </a:lnTo>
                  <a:lnTo>
                    <a:pt x="258154" y="930057"/>
                  </a:lnTo>
                  <a:lnTo>
                    <a:pt x="218083" y="907357"/>
                  </a:lnTo>
                  <a:lnTo>
                    <a:pt x="180429" y="880839"/>
                  </a:lnTo>
                  <a:lnTo>
                    <a:pt x="145557" y="850758"/>
                  </a:lnTo>
                  <a:lnTo>
                    <a:pt x="113800" y="817404"/>
                  </a:lnTo>
                  <a:lnTo>
                    <a:pt x="85466" y="781098"/>
                  </a:lnTo>
                  <a:lnTo>
                    <a:pt x="60827" y="742189"/>
                  </a:lnTo>
                  <a:lnTo>
                    <a:pt x="40120" y="701053"/>
                  </a:lnTo>
                  <a:lnTo>
                    <a:pt x="23545" y="658085"/>
                  </a:lnTo>
                  <a:lnTo>
                    <a:pt x="11262" y="613699"/>
                  </a:lnTo>
                  <a:lnTo>
                    <a:pt x="3388" y="568323"/>
                  </a:lnTo>
                  <a:lnTo>
                    <a:pt x="0" y="522394"/>
                  </a:lnTo>
                  <a:lnTo>
                    <a:pt x="0" y="457770"/>
                  </a:lnTo>
                  <a:lnTo>
                    <a:pt x="3388" y="411841"/>
                  </a:lnTo>
                  <a:lnTo>
                    <a:pt x="11262" y="366465"/>
                  </a:lnTo>
                  <a:lnTo>
                    <a:pt x="23545" y="322079"/>
                  </a:lnTo>
                  <a:lnTo>
                    <a:pt x="40120" y="279111"/>
                  </a:lnTo>
                  <a:lnTo>
                    <a:pt x="60827" y="237975"/>
                  </a:lnTo>
                  <a:lnTo>
                    <a:pt x="85466" y="199066"/>
                  </a:lnTo>
                  <a:lnTo>
                    <a:pt x="113800" y="162760"/>
                  </a:lnTo>
                  <a:lnTo>
                    <a:pt x="145557" y="129405"/>
                  </a:lnTo>
                  <a:lnTo>
                    <a:pt x="180429" y="99324"/>
                  </a:lnTo>
                  <a:lnTo>
                    <a:pt x="218083" y="72806"/>
                  </a:lnTo>
                  <a:lnTo>
                    <a:pt x="258154" y="50107"/>
                  </a:lnTo>
                  <a:lnTo>
                    <a:pt x="300257" y="31444"/>
                  </a:lnTo>
                  <a:lnTo>
                    <a:pt x="343987" y="16998"/>
                  </a:lnTo>
                  <a:lnTo>
                    <a:pt x="388922" y="6908"/>
                  </a:lnTo>
                  <a:lnTo>
                    <a:pt x="434630" y="1271"/>
                  </a:lnTo>
                  <a:lnTo>
                    <a:pt x="469150" y="0"/>
                  </a:lnTo>
                  <a:lnTo>
                    <a:pt x="492177" y="564"/>
                  </a:lnTo>
                  <a:lnTo>
                    <a:pt x="538009" y="5079"/>
                  </a:lnTo>
                  <a:lnTo>
                    <a:pt x="583178" y="14063"/>
                  </a:lnTo>
                  <a:lnTo>
                    <a:pt x="627249" y="27432"/>
                  </a:lnTo>
                  <a:lnTo>
                    <a:pt x="669798" y="45056"/>
                  </a:lnTo>
                  <a:lnTo>
                    <a:pt x="710414" y="66766"/>
                  </a:lnTo>
                  <a:lnTo>
                    <a:pt x="748706" y="92352"/>
                  </a:lnTo>
                  <a:lnTo>
                    <a:pt x="784307" y="121569"/>
                  </a:lnTo>
                  <a:lnTo>
                    <a:pt x="816872" y="154134"/>
                  </a:lnTo>
                  <a:lnTo>
                    <a:pt x="846088" y="189734"/>
                  </a:lnTo>
                  <a:lnTo>
                    <a:pt x="871675" y="228027"/>
                  </a:lnTo>
                  <a:lnTo>
                    <a:pt x="893384" y="268643"/>
                  </a:lnTo>
                  <a:lnTo>
                    <a:pt x="911008" y="311191"/>
                  </a:lnTo>
                  <a:lnTo>
                    <a:pt x="924377" y="355262"/>
                  </a:lnTo>
                  <a:lnTo>
                    <a:pt x="933362" y="400431"/>
                  </a:lnTo>
                  <a:lnTo>
                    <a:pt x="937876" y="446264"/>
                  </a:lnTo>
                  <a:lnTo>
                    <a:pt x="938441" y="469291"/>
                  </a:lnTo>
                  <a:lnTo>
                    <a:pt x="938300" y="522394"/>
                  </a:lnTo>
                  <a:lnTo>
                    <a:pt x="934911" y="568323"/>
                  </a:lnTo>
                  <a:lnTo>
                    <a:pt x="927038" y="613699"/>
                  </a:lnTo>
                  <a:lnTo>
                    <a:pt x="914754" y="658084"/>
                  </a:lnTo>
                  <a:lnTo>
                    <a:pt x="898179" y="701052"/>
                  </a:lnTo>
                  <a:lnTo>
                    <a:pt x="877472" y="742189"/>
                  </a:lnTo>
                  <a:lnTo>
                    <a:pt x="852833" y="781098"/>
                  </a:lnTo>
                  <a:lnTo>
                    <a:pt x="824499" y="817404"/>
                  </a:lnTo>
                  <a:lnTo>
                    <a:pt x="792743" y="850758"/>
                  </a:lnTo>
                  <a:lnTo>
                    <a:pt x="757870" y="880839"/>
                  </a:lnTo>
                  <a:lnTo>
                    <a:pt x="720217" y="907357"/>
                  </a:lnTo>
                  <a:lnTo>
                    <a:pt x="680145" y="930057"/>
                  </a:lnTo>
                  <a:lnTo>
                    <a:pt x="638042" y="948720"/>
                  </a:lnTo>
                  <a:lnTo>
                    <a:pt x="594312" y="963166"/>
                  </a:lnTo>
                  <a:lnTo>
                    <a:pt x="549377" y="973256"/>
                  </a:lnTo>
                  <a:lnTo>
                    <a:pt x="503669" y="978893"/>
                  </a:lnTo>
                  <a:lnTo>
                    <a:pt x="480670" y="980023"/>
                  </a:lnTo>
                  <a:close/>
                </a:path>
              </a:pathLst>
            </a:custGeom>
            <a:solidFill>
              <a:srgbClr val="04182D"/>
            </a:solidFill>
          </p:spPr>
          <p:txBody>
            <a:bodyPr wrap="square" lIns="0" tIns="0" rIns="0" bIns="0" rtlCol="0"/>
            <a:lstStyle/>
            <a:p>
              <a:endParaRPr/>
            </a:p>
          </p:txBody>
        </p:sp>
        <p:sp>
          <p:nvSpPr>
            <p:cNvPr id="5" name="object 5"/>
            <p:cNvSpPr/>
            <p:nvPr/>
          </p:nvSpPr>
          <p:spPr>
            <a:xfrm>
              <a:off x="7515511" y="5624166"/>
              <a:ext cx="527050" cy="528320"/>
            </a:xfrm>
            <a:custGeom>
              <a:avLst/>
              <a:gdLst/>
              <a:ahLst/>
              <a:cxnLst/>
              <a:rect l="l" t="t" r="r" b="b"/>
              <a:pathLst>
                <a:path w="527050" h="528320">
                  <a:moveTo>
                    <a:pt x="148012" y="485874"/>
                  </a:moveTo>
                  <a:lnTo>
                    <a:pt x="107590" y="475098"/>
                  </a:lnTo>
                  <a:lnTo>
                    <a:pt x="72451" y="452636"/>
                  </a:lnTo>
                  <a:lnTo>
                    <a:pt x="45491" y="419763"/>
                  </a:lnTo>
                  <a:lnTo>
                    <a:pt x="27968" y="367040"/>
                  </a:lnTo>
                  <a:lnTo>
                    <a:pt x="28005" y="339293"/>
                  </a:lnTo>
                  <a:lnTo>
                    <a:pt x="34042" y="311879"/>
                  </a:lnTo>
                  <a:lnTo>
                    <a:pt x="10749" y="276441"/>
                  </a:lnTo>
                  <a:lnTo>
                    <a:pt x="0" y="236569"/>
                  </a:lnTo>
                  <a:lnTo>
                    <a:pt x="2123" y="195364"/>
                  </a:lnTo>
                  <a:lnTo>
                    <a:pt x="17450" y="155929"/>
                  </a:lnTo>
                  <a:lnTo>
                    <a:pt x="34097" y="133141"/>
                  </a:lnTo>
                  <a:lnTo>
                    <a:pt x="55017" y="114541"/>
                  </a:lnTo>
                  <a:lnTo>
                    <a:pt x="79430" y="100688"/>
                  </a:lnTo>
                  <a:lnTo>
                    <a:pt x="106555" y="92139"/>
                  </a:lnTo>
                  <a:lnTo>
                    <a:pt x="126006" y="54510"/>
                  </a:lnTo>
                  <a:lnTo>
                    <a:pt x="155636" y="25386"/>
                  </a:lnTo>
                  <a:lnTo>
                    <a:pt x="192881" y="6603"/>
                  </a:lnTo>
                  <a:lnTo>
                    <a:pt x="235176" y="0"/>
                  </a:lnTo>
                  <a:lnTo>
                    <a:pt x="263511" y="2832"/>
                  </a:lnTo>
                  <a:lnTo>
                    <a:pt x="290302" y="11411"/>
                  </a:lnTo>
                  <a:lnTo>
                    <a:pt x="314711" y="25386"/>
                  </a:lnTo>
                  <a:lnTo>
                    <a:pt x="325734" y="35282"/>
                  </a:lnTo>
                  <a:lnTo>
                    <a:pt x="247980" y="35282"/>
                  </a:lnTo>
                  <a:lnTo>
                    <a:pt x="219943" y="35616"/>
                  </a:lnTo>
                  <a:lnTo>
                    <a:pt x="168715" y="59312"/>
                  </a:lnTo>
                  <a:lnTo>
                    <a:pt x="138948" y="105549"/>
                  </a:lnTo>
                  <a:lnTo>
                    <a:pt x="135426" y="129830"/>
                  </a:lnTo>
                  <a:lnTo>
                    <a:pt x="100063" y="129830"/>
                  </a:lnTo>
                  <a:lnTo>
                    <a:pt x="84260" y="137149"/>
                  </a:lnTo>
                  <a:lnTo>
                    <a:pt x="70090" y="146987"/>
                  </a:lnTo>
                  <a:lnTo>
                    <a:pt x="57858" y="159093"/>
                  </a:lnTo>
                  <a:lnTo>
                    <a:pt x="47866" y="173213"/>
                  </a:lnTo>
                  <a:lnTo>
                    <a:pt x="35102" y="210444"/>
                  </a:lnTo>
                  <a:lnTo>
                    <a:pt x="37781" y="248267"/>
                  </a:lnTo>
                  <a:lnTo>
                    <a:pt x="54629" y="282346"/>
                  </a:lnTo>
                  <a:lnTo>
                    <a:pt x="84470" y="308344"/>
                  </a:lnTo>
                  <a:lnTo>
                    <a:pt x="133838" y="336462"/>
                  </a:lnTo>
                  <a:lnTo>
                    <a:pt x="63806" y="336462"/>
                  </a:lnTo>
                  <a:lnTo>
                    <a:pt x="62336" y="353623"/>
                  </a:lnTo>
                  <a:lnTo>
                    <a:pt x="63890" y="370648"/>
                  </a:lnTo>
                  <a:lnTo>
                    <a:pt x="68398" y="387153"/>
                  </a:lnTo>
                  <a:lnTo>
                    <a:pt x="75790" y="402754"/>
                  </a:lnTo>
                  <a:lnTo>
                    <a:pt x="102148" y="432060"/>
                  </a:lnTo>
                  <a:lnTo>
                    <a:pt x="136691" y="448673"/>
                  </a:lnTo>
                  <a:lnTo>
                    <a:pt x="175027" y="451319"/>
                  </a:lnTo>
                  <a:lnTo>
                    <a:pt x="260977" y="451319"/>
                  </a:lnTo>
                  <a:lnTo>
                    <a:pt x="230290" y="468794"/>
                  </a:lnTo>
                  <a:lnTo>
                    <a:pt x="229405" y="469367"/>
                  </a:lnTo>
                  <a:lnTo>
                    <a:pt x="227868" y="470125"/>
                  </a:lnTo>
                  <a:lnTo>
                    <a:pt x="227078" y="470561"/>
                  </a:lnTo>
                  <a:lnTo>
                    <a:pt x="241400" y="480415"/>
                  </a:lnTo>
                  <a:lnTo>
                    <a:pt x="248553" y="483691"/>
                  </a:lnTo>
                  <a:lnTo>
                    <a:pt x="190821" y="483691"/>
                  </a:lnTo>
                  <a:lnTo>
                    <a:pt x="148012" y="485874"/>
                  </a:lnTo>
                  <a:close/>
                </a:path>
                <a:path w="527050" h="528320">
                  <a:moveTo>
                    <a:pt x="205255" y="283026"/>
                  </a:moveTo>
                  <a:lnTo>
                    <a:pt x="180815" y="283026"/>
                  </a:lnTo>
                  <a:lnTo>
                    <a:pt x="180782" y="128615"/>
                  </a:lnTo>
                  <a:lnTo>
                    <a:pt x="184127" y="122902"/>
                  </a:lnTo>
                  <a:lnTo>
                    <a:pt x="297147" y="58580"/>
                  </a:lnTo>
                  <a:lnTo>
                    <a:pt x="299359" y="57386"/>
                  </a:lnTo>
                  <a:lnTo>
                    <a:pt x="275018" y="42610"/>
                  </a:lnTo>
                  <a:lnTo>
                    <a:pt x="247980" y="35282"/>
                  </a:lnTo>
                  <a:lnTo>
                    <a:pt x="325734" y="35282"/>
                  </a:lnTo>
                  <a:lnTo>
                    <a:pt x="335732" y="44257"/>
                  </a:lnTo>
                  <a:lnTo>
                    <a:pt x="386672" y="44257"/>
                  </a:lnTo>
                  <a:lnTo>
                    <a:pt x="418869" y="52829"/>
                  </a:lnTo>
                  <a:lnTo>
                    <a:pt x="453983" y="75241"/>
                  </a:lnTo>
                  <a:lnTo>
                    <a:pt x="454591" y="75981"/>
                  </a:lnTo>
                  <a:lnTo>
                    <a:pt x="368154" y="75981"/>
                  </a:lnTo>
                  <a:lnTo>
                    <a:pt x="340263" y="78655"/>
                  </a:lnTo>
                  <a:lnTo>
                    <a:pt x="313740" y="89109"/>
                  </a:lnTo>
                  <a:lnTo>
                    <a:pt x="206017" y="150443"/>
                  </a:lnTo>
                  <a:lnTo>
                    <a:pt x="205589" y="150773"/>
                  </a:lnTo>
                  <a:lnTo>
                    <a:pt x="205347" y="151284"/>
                  </a:lnTo>
                  <a:lnTo>
                    <a:pt x="205364" y="203077"/>
                  </a:lnTo>
                  <a:lnTo>
                    <a:pt x="254271" y="203077"/>
                  </a:lnTo>
                  <a:lnTo>
                    <a:pt x="205272" y="230989"/>
                  </a:lnTo>
                  <a:lnTo>
                    <a:pt x="205255" y="283026"/>
                  </a:lnTo>
                  <a:close/>
                </a:path>
                <a:path w="527050" h="528320">
                  <a:moveTo>
                    <a:pt x="386672" y="44257"/>
                  </a:moveTo>
                  <a:lnTo>
                    <a:pt x="335732" y="44257"/>
                  </a:lnTo>
                  <a:lnTo>
                    <a:pt x="378489" y="42078"/>
                  </a:lnTo>
                  <a:lnTo>
                    <a:pt x="386672" y="44257"/>
                  </a:lnTo>
                  <a:close/>
                </a:path>
                <a:path w="527050" h="528320">
                  <a:moveTo>
                    <a:pt x="497796" y="191599"/>
                  </a:moveTo>
                  <a:lnTo>
                    <a:pt x="462677" y="191599"/>
                  </a:lnTo>
                  <a:lnTo>
                    <a:pt x="463467" y="163437"/>
                  </a:lnTo>
                  <a:lnTo>
                    <a:pt x="456383" y="136695"/>
                  </a:lnTo>
                  <a:lnTo>
                    <a:pt x="442081" y="112926"/>
                  </a:lnTo>
                  <a:lnTo>
                    <a:pt x="421219" y="93683"/>
                  </a:lnTo>
                  <a:lnTo>
                    <a:pt x="395707" y="81014"/>
                  </a:lnTo>
                  <a:lnTo>
                    <a:pt x="368154" y="75981"/>
                  </a:lnTo>
                  <a:lnTo>
                    <a:pt x="454591" y="75981"/>
                  </a:lnTo>
                  <a:lnTo>
                    <a:pt x="480945" y="108047"/>
                  </a:lnTo>
                  <a:lnTo>
                    <a:pt x="492632" y="133658"/>
                  </a:lnTo>
                  <a:lnTo>
                    <a:pt x="498503" y="160825"/>
                  </a:lnTo>
                  <a:lnTo>
                    <a:pt x="498458" y="188603"/>
                  </a:lnTo>
                  <a:lnTo>
                    <a:pt x="497796" y="191599"/>
                  </a:lnTo>
                  <a:close/>
                </a:path>
                <a:path w="527050" h="528320">
                  <a:moveTo>
                    <a:pt x="254271" y="203077"/>
                  </a:moveTo>
                  <a:lnTo>
                    <a:pt x="205364" y="203077"/>
                  </a:lnTo>
                  <a:lnTo>
                    <a:pt x="284459" y="158039"/>
                  </a:lnTo>
                  <a:lnTo>
                    <a:pt x="340856" y="125881"/>
                  </a:lnTo>
                  <a:lnTo>
                    <a:pt x="347548" y="125881"/>
                  </a:lnTo>
                  <a:lnTo>
                    <a:pt x="403941" y="158039"/>
                  </a:lnTo>
                  <a:lnTo>
                    <a:pt x="333793" y="158039"/>
                  </a:lnTo>
                  <a:lnTo>
                    <a:pt x="333226" y="158092"/>
                  </a:lnTo>
                  <a:lnTo>
                    <a:pt x="332777" y="158385"/>
                  </a:lnTo>
                  <a:lnTo>
                    <a:pt x="287792" y="184047"/>
                  </a:lnTo>
                  <a:lnTo>
                    <a:pt x="312255" y="197980"/>
                  </a:lnTo>
                  <a:lnTo>
                    <a:pt x="263218" y="197980"/>
                  </a:lnTo>
                  <a:lnTo>
                    <a:pt x="254271" y="203077"/>
                  </a:lnTo>
                  <a:close/>
                </a:path>
                <a:path w="527050" h="528320">
                  <a:moveTo>
                    <a:pt x="242136" y="369911"/>
                  </a:moveTo>
                  <a:lnTo>
                    <a:pt x="192689" y="369911"/>
                  </a:lnTo>
                  <a:lnTo>
                    <a:pt x="193260" y="369860"/>
                  </a:lnTo>
                  <a:lnTo>
                    <a:pt x="193707" y="369562"/>
                  </a:lnTo>
                  <a:lnTo>
                    <a:pt x="238900" y="343832"/>
                  </a:lnTo>
                  <a:lnTo>
                    <a:pt x="103376" y="266677"/>
                  </a:lnTo>
                  <a:lnTo>
                    <a:pt x="100180" y="261222"/>
                  </a:lnTo>
                  <a:lnTo>
                    <a:pt x="100063" y="129830"/>
                  </a:lnTo>
                  <a:lnTo>
                    <a:pt x="135426" y="129830"/>
                  </a:lnTo>
                  <a:lnTo>
                    <a:pt x="134946" y="133141"/>
                  </a:lnTo>
                  <a:lnTo>
                    <a:pt x="134972" y="256671"/>
                  </a:lnTo>
                  <a:lnTo>
                    <a:pt x="135292" y="257130"/>
                  </a:lnTo>
                  <a:lnTo>
                    <a:pt x="180815" y="283026"/>
                  </a:lnTo>
                  <a:lnTo>
                    <a:pt x="205255" y="283026"/>
                  </a:lnTo>
                  <a:lnTo>
                    <a:pt x="205250" y="296958"/>
                  </a:lnTo>
                  <a:lnTo>
                    <a:pt x="263196" y="329967"/>
                  </a:lnTo>
                  <a:lnTo>
                    <a:pt x="312164" y="329967"/>
                  </a:lnTo>
                  <a:lnTo>
                    <a:pt x="242136" y="369911"/>
                  </a:lnTo>
                  <a:close/>
                </a:path>
                <a:path w="527050" h="528320">
                  <a:moveTo>
                    <a:pt x="488622" y="398095"/>
                  </a:moveTo>
                  <a:lnTo>
                    <a:pt x="426513" y="398095"/>
                  </a:lnTo>
                  <a:lnTo>
                    <a:pt x="451642" y="384688"/>
                  </a:lnTo>
                  <a:lnTo>
                    <a:pt x="471583" y="365262"/>
                  </a:lnTo>
                  <a:lnTo>
                    <a:pt x="485304" y="341155"/>
                  </a:lnTo>
                  <a:lnTo>
                    <a:pt x="491767" y="313708"/>
                  </a:lnTo>
                  <a:lnTo>
                    <a:pt x="490130" y="285575"/>
                  </a:lnTo>
                  <a:lnTo>
                    <a:pt x="464463" y="237029"/>
                  </a:lnTo>
                  <a:lnTo>
                    <a:pt x="334289" y="158247"/>
                  </a:lnTo>
                  <a:lnTo>
                    <a:pt x="333793" y="158039"/>
                  </a:lnTo>
                  <a:lnTo>
                    <a:pt x="403941" y="158039"/>
                  </a:lnTo>
                  <a:lnTo>
                    <a:pt x="460536" y="190268"/>
                  </a:lnTo>
                  <a:lnTo>
                    <a:pt x="462678" y="191549"/>
                  </a:lnTo>
                  <a:lnTo>
                    <a:pt x="497796" y="191599"/>
                  </a:lnTo>
                  <a:lnTo>
                    <a:pt x="492395" y="216045"/>
                  </a:lnTo>
                  <a:lnTo>
                    <a:pt x="515720" y="251482"/>
                  </a:lnTo>
                  <a:lnTo>
                    <a:pt x="526477" y="291366"/>
                  </a:lnTo>
                  <a:lnTo>
                    <a:pt x="524335" y="332582"/>
                  </a:lnTo>
                  <a:lnTo>
                    <a:pt x="508964" y="372019"/>
                  </a:lnTo>
                  <a:lnTo>
                    <a:pt x="492322" y="394805"/>
                  </a:lnTo>
                  <a:lnTo>
                    <a:pt x="488622" y="398095"/>
                  </a:lnTo>
                  <a:close/>
                </a:path>
                <a:path w="527050" h="528320">
                  <a:moveTo>
                    <a:pt x="312164" y="329967"/>
                  </a:moveTo>
                  <a:lnTo>
                    <a:pt x="263196" y="329967"/>
                  </a:lnTo>
                  <a:lnTo>
                    <a:pt x="321140" y="296958"/>
                  </a:lnTo>
                  <a:lnTo>
                    <a:pt x="321140" y="230989"/>
                  </a:lnTo>
                  <a:lnTo>
                    <a:pt x="263218" y="197980"/>
                  </a:lnTo>
                  <a:lnTo>
                    <a:pt x="312255" y="197980"/>
                  </a:lnTo>
                  <a:lnTo>
                    <a:pt x="394666" y="244921"/>
                  </a:lnTo>
                  <a:lnTo>
                    <a:pt x="345622" y="244921"/>
                  </a:lnTo>
                  <a:lnTo>
                    <a:pt x="345622" y="324847"/>
                  </a:lnTo>
                  <a:lnTo>
                    <a:pt x="321140" y="324847"/>
                  </a:lnTo>
                  <a:lnTo>
                    <a:pt x="312164" y="329967"/>
                  </a:lnTo>
                  <a:close/>
                </a:path>
                <a:path w="527050" h="528320">
                  <a:moveTo>
                    <a:pt x="380003" y="493515"/>
                  </a:moveTo>
                  <a:lnTo>
                    <a:pt x="291261" y="493515"/>
                  </a:lnTo>
                  <a:lnTo>
                    <a:pt x="330301" y="485700"/>
                  </a:lnTo>
                  <a:lnTo>
                    <a:pt x="362174" y="464471"/>
                  </a:lnTo>
                  <a:lnTo>
                    <a:pt x="383659" y="433008"/>
                  </a:lnTo>
                  <a:lnTo>
                    <a:pt x="391472" y="394805"/>
                  </a:lnTo>
                  <a:lnTo>
                    <a:pt x="391482" y="271263"/>
                  </a:lnTo>
                  <a:lnTo>
                    <a:pt x="391147" y="270792"/>
                  </a:lnTo>
                  <a:lnTo>
                    <a:pt x="390652" y="270562"/>
                  </a:lnTo>
                  <a:lnTo>
                    <a:pt x="345622" y="244921"/>
                  </a:lnTo>
                  <a:lnTo>
                    <a:pt x="394666" y="244921"/>
                  </a:lnTo>
                  <a:lnTo>
                    <a:pt x="417880" y="258143"/>
                  </a:lnTo>
                  <a:lnTo>
                    <a:pt x="423255" y="261222"/>
                  </a:lnTo>
                  <a:lnTo>
                    <a:pt x="426585" y="266965"/>
                  </a:lnTo>
                  <a:lnTo>
                    <a:pt x="426513" y="398095"/>
                  </a:lnTo>
                  <a:lnTo>
                    <a:pt x="488622" y="398095"/>
                  </a:lnTo>
                  <a:lnTo>
                    <a:pt x="471407" y="413404"/>
                  </a:lnTo>
                  <a:lnTo>
                    <a:pt x="447000" y="427258"/>
                  </a:lnTo>
                  <a:lnTo>
                    <a:pt x="419880" y="435808"/>
                  </a:lnTo>
                  <a:lnTo>
                    <a:pt x="400429" y="473438"/>
                  </a:lnTo>
                  <a:lnTo>
                    <a:pt x="380003" y="493515"/>
                  </a:lnTo>
                  <a:close/>
                </a:path>
                <a:path w="527050" h="528320">
                  <a:moveTo>
                    <a:pt x="260977" y="451319"/>
                  </a:moveTo>
                  <a:lnTo>
                    <a:pt x="175027" y="451319"/>
                  </a:lnTo>
                  <a:lnTo>
                    <a:pt x="212766" y="438838"/>
                  </a:lnTo>
                  <a:lnTo>
                    <a:pt x="320512" y="377505"/>
                  </a:lnTo>
                  <a:lnTo>
                    <a:pt x="320952" y="377185"/>
                  </a:lnTo>
                  <a:lnTo>
                    <a:pt x="321190" y="376663"/>
                  </a:lnTo>
                  <a:lnTo>
                    <a:pt x="321140" y="324847"/>
                  </a:lnTo>
                  <a:lnTo>
                    <a:pt x="345622" y="324847"/>
                  </a:lnTo>
                  <a:lnTo>
                    <a:pt x="345663" y="399336"/>
                  </a:lnTo>
                  <a:lnTo>
                    <a:pt x="342317" y="405052"/>
                  </a:lnTo>
                  <a:lnTo>
                    <a:pt x="260977" y="451319"/>
                  </a:lnTo>
                  <a:close/>
                </a:path>
                <a:path w="527050" h="528320">
                  <a:moveTo>
                    <a:pt x="185673" y="402157"/>
                  </a:moveTo>
                  <a:lnTo>
                    <a:pt x="178981" y="402157"/>
                  </a:lnTo>
                  <a:lnTo>
                    <a:pt x="122344" y="369860"/>
                  </a:lnTo>
                  <a:lnTo>
                    <a:pt x="65994" y="337771"/>
                  </a:lnTo>
                  <a:lnTo>
                    <a:pt x="63806" y="336462"/>
                  </a:lnTo>
                  <a:lnTo>
                    <a:pt x="133838" y="336462"/>
                  </a:lnTo>
                  <a:lnTo>
                    <a:pt x="192193" y="369700"/>
                  </a:lnTo>
                  <a:lnTo>
                    <a:pt x="192689" y="369911"/>
                  </a:lnTo>
                  <a:lnTo>
                    <a:pt x="242136" y="369911"/>
                  </a:lnTo>
                  <a:lnTo>
                    <a:pt x="185673" y="402157"/>
                  </a:lnTo>
                  <a:close/>
                </a:path>
                <a:path w="527050" h="528320">
                  <a:moveTo>
                    <a:pt x="75893" y="402754"/>
                  </a:moveTo>
                  <a:close/>
                </a:path>
                <a:path w="527050" h="528320">
                  <a:moveTo>
                    <a:pt x="291261" y="527948"/>
                  </a:moveTo>
                  <a:lnTo>
                    <a:pt x="262958" y="525093"/>
                  </a:lnTo>
                  <a:lnTo>
                    <a:pt x="236199" y="516508"/>
                  </a:lnTo>
                  <a:lnTo>
                    <a:pt x="211842" y="502562"/>
                  </a:lnTo>
                  <a:lnTo>
                    <a:pt x="190821" y="483691"/>
                  </a:lnTo>
                  <a:lnTo>
                    <a:pt x="248553" y="483691"/>
                  </a:lnTo>
                  <a:lnTo>
                    <a:pt x="257120" y="487614"/>
                  </a:lnTo>
                  <a:lnTo>
                    <a:pt x="273865" y="492025"/>
                  </a:lnTo>
                  <a:lnTo>
                    <a:pt x="291261" y="493515"/>
                  </a:lnTo>
                  <a:lnTo>
                    <a:pt x="380003" y="493515"/>
                  </a:lnTo>
                  <a:lnTo>
                    <a:pt x="370767" y="502579"/>
                  </a:lnTo>
                  <a:lnTo>
                    <a:pt x="333556" y="521344"/>
                  </a:lnTo>
                  <a:lnTo>
                    <a:pt x="291261" y="527948"/>
                  </a:lnTo>
                  <a:close/>
                </a:path>
              </a:pathLst>
            </a:custGeom>
            <a:solidFill>
              <a:srgbClr val="FFFFFF"/>
            </a:solidFill>
          </p:spPr>
          <p:txBody>
            <a:bodyPr wrap="square" lIns="0" tIns="0" rIns="0" bIns="0" rtlCol="0"/>
            <a:lstStyle/>
            <a:p>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6136640" cy="713740"/>
          </a:xfrm>
          <a:prstGeom prst="rect">
            <a:avLst/>
          </a:prstGeom>
        </p:spPr>
        <p:txBody>
          <a:bodyPr vert="horz" wrap="square" lIns="0" tIns="13970" rIns="0" bIns="0" rtlCol="0">
            <a:spAutoFit/>
          </a:bodyPr>
          <a:lstStyle/>
          <a:p>
            <a:pPr marL="12700">
              <a:lnSpc>
                <a:spcPct val="100000"/>
              </a:lnSpc>
              <a:spcBef>
                <a:spcPts val="110"/>
              </a:spcBef>
            </a:pPr>
            <a:r>
              <a:rPr sz="4500" spc="100" dirty="0"/>
              <a:t>Q</a:t>
            </a:r>
            <a:r>
              <a:rPr sz="4500" spc="-330" dirty="0"/>
              <a:t>u</a:t>
            </a:r>
            <a:r>
              <a:rPr sz="4500" spc="-204" dirty="0"/>
              <a:t>e</a:t>
            </a:r>
            <a:r>
              <a:rPr sz="4500" spc="-240" dirty="0"/>
              <a:t>r</a:t>
            </a:r>
            <a:r>
              <a:rPr sz="4500" spc="-5" dirty="0"/>
              <a:t>y</a:t>
            </a:r>
            <a:r>
              <a:rPr sz="4500" spc="-260" dirty="0"/>
              <a:t>i</a:t>
            </a:r>
            <a:r>
              <a:rPr sz="4500" spc="-365" dirty="0"/>
              <a:t>n</a:t>
            </a:r>
            <a:r>
              <a:rPr sz="4500" spc="-5" dirty="0"/>
              <a:t>g</a:t>
            </a:r>
            <a:r>
              <a:rPr sz="4500" spc="-165" dirty="0"/>
              <a:t> </a:t>
            </a:r>
            <a:r>
              <a:rPr sz="4500" spc="-254" dirty="0"/>
              <a:t>t</a:t>
            </a:r>
            <a:r>
              <a:rPr sz="4500" spc="-310" dirty="0"/>
              <a:t>h</a:t>
            </a:r>
            <a:r>
              <a:rPr sz="4500" spc="-75" dirty="0"/>
              <a:t>e</a:t>
            </a:r>
            <a:r>
              <a:rPr sz="4500" spc="-165" dirty="0"/>
              <a:t> </a:t>
            </a:r>
            <a:r>
              <a:rPr sz="4500" spc="-185" dirty="0"/>
              <a:t>d</a:t>
            </a:r>
            <a:r>
              <a:rPr sz="4500" spc="-15" dirty="0"/>
              <a:t>a</a:t>
            </a:r>
            <a:r>
              <a:rPr sz="4500" spc="-290" dirty="0"/>
              <a:t>t</a:t>
            </a:r>
            <a:r>
              <a:rPr sz="4500" spc="-15" dirty="0"/>
              <a:t>a</a:t>
            </a:r>
            <a:r>
              <a:rPr sz="4500" spc="-150" dirty="0"/>
              <a:t>b</a:t>
            </a:r>
            <a:r>
              <a:rPr sz="4500" spc="-15" dirty="0"/>
              <a:t>a</a:t>
            </a:r>
            <a:r>
              <a:rPr sz="4500" spc="-280" dirty="0"/>
              <a:t>s</a:t>
            </a:r>
            <a:r>
              <a:rPr sz="4500" spc="-75" dirty="0"/>
              <a:t>e</a:t>
            </a:r>
            <a:endParaRPr sz="4500"/>
          </a:p>
        </p:txBody>
      </p:sp>
      <p:pic>
        <p:nvPicPr>
          <p:cNvPr id="3" name="object 3"/>
          <p:cNvPicPr/>
          <p:nvPr/>
        </p:nvPicPr>
        <p:blipFill>
          <a:blip r:embed="rId2" cstate="print"/>
          <a:stretch>
            <a:fillRect/>
          </a:stretch>
        </p:blipFill>
        <p:spPr>
          <a:xfrm>
            <a:off x="491289" y="1166812"/>
            <a:ext cx="14574919" cy="593641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909"/>
            <a:ext cx="6136640" cy="713740"/>
          </a:xfrm>
          <a:prstGeom prst="rect">
            <a:avLst/>
          </a:prstGeom>
        </p:spPr>
        <p:txBody>
          <a:bodyPr vert="horz" wrap="square" lIns="0" tIns="13970" rIns="0" bIns="0" rtlCol="0">
            <a:spAutoFit/>
          </a:bodyPr>
          <a:lstStyle/>
          <a:p>
            <a:pPr marL="12700">
              <a:lnSpc>
                <a:spcPct val="100000"/>
              </a:lnSpc>
              <a:spcBef>
                <a:spcPts val="110"/>
              </a:spcBef>
            </a:pPr>
            <a:r>
              <a:rPr sz="4500" spc="100" dirty="0"/>
              <a:t>Q</a:t>
            </a:r>
            <a:r>
              <a:rPr sz="4500" spc="-330" dirty="0"/>
              <a:t>u</a:t>
            </a:r>
            <a:r>
              <a:rPr sz="4500" spc="-204" dirty="0"/>
              <a:t>e</a:t>
            </a:r>
            <a:r>
              <a:rPr sz="4500" spc="-240" dirty="0"/>
              <a:t>r</a:t>
            </a:r>
            <a:r>
              <a:rPr sz="4500" spc="-5" dirty="0"/>
              <a:t>y</a:t>
            </a:r>
            <a:r>
              <a:rPr sz="4500" spc="-260" dirty="0"/>
              <a:t>i</a:t>
            </a:r>
            <a:r>
              <a:rPr sz="4500" spc="-365" dirty="0"/>
              <a:t>n</a:t>
            </a:r>
            <a:r>
              <a:rPr sz="4500" spc="-5" dirty="0"/>
              <a:t>g</a:t>
            </a:r>
            <a:r>
              <a:rPr sz="4500" spc="-165" dirty="0"/>
              <a:t> </a:t>
            </a:r>
            <a:r>
              <a:rPr sz="4500" spc="-254" dirty="0"/>
              <a:t>t</a:t>
            </a:r>
            <a:r>
              <a:rPr sz="4500" spc="-310" dirty="0"/>
              <a:t>h</a:t>
            </a:r>
            <a:r>
              <a:rPr sz="4500" spc="-75" dirty="0"/>
              <a:t>e</a:t>
            </a:r>
            <a:r>
              <a:rPr sz="4500" spc="-165" dirty="0"/>
              <a:t> </a:t>
            </a:r>
            <a:r>
              <a:rPr sz="4500" spc="-185" dirty="0"/>
              <a:t>d</a:t>
            </a:r>
            <a:r>
              <a:rPr sz="4500" spc="-15" dirty="0"/>
              <a:t>a</a:t>
            </a:r>
            <a:r>
              <a:rPr sz="4500" spc="-290" dirty="0"/>
              <a:t>t</a:t>
            </a:r>
            <a:r>
              <a:rPr sz="4500" spc="-15" dirty="0"/>
              <a:t>a</a:t>
            </a:r>
            <a:r>
              <a:rPr sz="4500" spc="-150" dirty="0"/>
              <a:t>b</a:t>
            </a:r>
            <a:r>
              <a:rPr sz="4500" spc="-15" dirty="0"/>
              <a:t>a</a:t>
            </a:r>
            <a:r>
              <a:rPr sz="4500" spc="-280" dirty="0"/>
              <a:t>s</a:t>
            </a:r>
            <a:r>
              <a:rPr sz="4500" spc="-75" dirty="0"/>
              <a:t>e</a:t>
            </a:r>
            <a:endParaRPr sz="4500"/>
          </a:p>
        </p:txBody>
      </p:sp>
      <p:pic>
        <p:nvPicPr>
          <p:cNvPr id="3" name="object 3"/>
          <p:cNvPicPr/>
          <p:nvPr/>
        </p:nvPicPr>
        <p:blipFill>
          <a:blip r:embed="rId2" cstate="print"/>
          <a:stretch>
            <a:fillRect/>
          </a:stretch>
        </p:blipFill>
        <p:spPr>
          <a:xfrm>
            <a:off x="491289" y="1166836"/>
            <a:ext cx="14574917" cy="585453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876925" cy="713740"/>
          </a:xfrm>
          <a:prstGeom prst="rect">
            <a:avLst/>
          </a:prstGeom>
        </p:spPr>
        <p:txBody>
          <a:bodyPr vert="horz" wrap="square" lIns="0" tIns="13970" rIns="0" bIns="0" rtlCol="0">
            <a:spAutoFit/>
          </a:bodyPr>
          <a:lstStyle/>
          <a:p>
            <a:pPr marL="12700">
              <a:lnSpc>
                <a:spcPct val="100000"/>
              </a:lnSpc>
              <a:spcBef>
                <a:spcPts val="110"/>
              </a:spcBef>
            </a:pPr>
            <a:r>
              <a:rPr sz="4500" spc="-670" dirty="0"/>
              <a:t>R</a:t>
            </a:r>
            <a:r>
              <a:rPr sz="4500" spc="-235" dirty="0"/>
              <a:t>e</a:t>
            </a:r>
            <a:r>
              <a:rPr sz="4500" spc="-220" dirty="0"/>
              <a:t>t</a:t>
            </a:r>
            <a:r>
              <a:rPr sz="4500" spc="-240" dirty="0"/>
              <a:t>r</a:t>
            </a:r>
            <a:r>
              <a:rPr sz="4500" spc="-295" dirty="0"/>
              <a:t>i</a:t>
            </a:r>
            <a:r>
              <a:rPr sz="4500" spc="-215" dirty="0"/>
              <a:t>e</a:t>
            </a:r>
            <a:r>
              <a:rPr sz="4500" spc="-295" dirty="0"/>
              <a:t>v</a:t>
            </a:r>
            <a:r>
              <a:rPr sz="4500" spc="-75" dirty="0"/>
              <a:t>e</a:t>
            </a:r>
            <a:r>
              <a:rPr sz="4500" spc="-165" dirty="0"/>
              <a:t> </a:t>
            </a:r>
            <a:r>
              <a:rPr sz="4500" spc="-254" dirty="0"/>
              <a:t>t</a:t>
            </a:r>
            <a:r>
              <a:rPr sz="4500" spc="-310" dirty="0"/>
              <a:t>h</a:t>
            </a:r>
            <a:r>
              <a:rPr sz="4500" spc="-75" dirty="0"/>
              <a:t>e</a:t>
            </a:r>
            <a:r>
              <a:rPr sz="4500" spc="-165" dirty="0"/>
              <a:t> </a:t>
            </a:r>
            <a:r>
              <a:rPr sz="4500" spc="100" dirty="0"/>
              <a:t>c</a:t>
            </a:r>
            <a:r>
              <a:rPr sz="4500" spc="-240" dirty="0"/>
              <a:t>ol</a:t>
            </a:r>
            <a:r>
              <a:rPr sz="4500" spc="-285" dirty="0"/>
              <a:t>l</a:t>
            </a:r>
            <a:r>
              <a:rPr sz="4500" spc="-160" dirty="0"/>
              <a:t>e</a:t>
            </a:r>
            <a:r>
              <a:rPr sz="4500" spc="65" dirty="0"/>
              <a:t>c</a:t>
            </a:r>
            <a:r>
              <a:rPr sz="4500" spc="-225" dirty="0"/>
              <a:t>t</a:t>
            </a:r>
            <a:r>
              <a:rPr sz="4500" spc="-295" dirty="0"/>
              <a:t>i</a:t>
            </a:r>
            <a:r>
              <a:rPr sz="4500" spc="-240" dirty="0"/>
              <a:t>on</a:t>
            </a:r>
            <a:endParaRPr sz="4500"/>
          </a:p>
        </p:txBody>
      </p:sp>
      <p:grpSp>
        <p:nvGrpSpPr>
          <p:cNvPr id="3" name="object 3"/>
          <p:cNvGrpSpPr/>
          <p:nvPr/>
        </p:nvGrpSpPr>
        <p:grpSpPr>
          <a:xfrm>
            <a:off x="491289" y="1166812"/>
            <a:ext cx="14575155" cy="3275329"/>
            <a:chOff x="491289" y="1166812"/>
            <a:chExt cx="14575155" cy="3275329"/>
          </a:xfrm>
        </p:grpSpPr>
        <p:sp>
          <p:nvSpPr>
            <p:cNvPr id="4" name="object 4"/>
            <p:cNvSpPr/>
            <p:nvPr/>
          </p:nvSpPr>
          <p:spPr>
            <a:xfrm>
              <a:off x="491289" y="1166812"/>
              <a:ext cx="14575155" cy="3275329"/>
            </a:xfrm>
            <a:custGeom>
              <a:avLst/>
              <a:gdLst/>
              <a:ahLst/>
              <a:cxnLst/>
              <a:rect l="l" t="t" r="r" b="b"/>
              <a:pathLst>
                <a:path w="14575155" h="3275329">
                  <a:moveTo>
                    <a:pt x="14498413" y="3275262"/>
                  </a:moveTo>
                  <a:lnTo>
                    <a:pt x="76505" y="3275262"/>
                  </a:lnTo>
                  <a:lnTo>
                    <a:pt x="71180" y="3274738"/>
                  </a:lnTo>
                  <a:lnTo>
                    <a:pt x="31920" y="3258476"/>
                  </a:lnTo>
                  <a:lnTo>
                    <a:pt x="4175" y="3219748"/>
                  </a:lnTo>
                  <a:lnTo>
                    <a:pt x="0" y="3198757"/>
                  </a:lnTo>
                  <a:lnTo>
                    <a:pt x="0" y="3193381"/>
                  </a:lnTo>
                  <a:lnTo>
                    <a:pt x="0" y="76505"/>
                  </a:lnTo>
                  <a:lnTo>
                    <a:pt x="16786" y="31920"/>
                  </a:lnTo>
                  <a:lnTo>
                    <a:pt x="55513" y="4175"/>
                  </a:lnTo>
                  <a:lnTo>
                    <a:pt x="76505" y="0"/>
                  </a:lnTo>
                  <a:lnTo>
                    <a:pt x="14498413" y="0"/>
                  </a:lnTo>
                  <a:lnTo>
                    <a:pt x="14542998" y="16786"/>
                  </a:lnTo>
                  <a:lnTo>
                    <a:pt x="14570742" y="55513"/>
                  </a:lnTo>
                  <a:lnTo>
                    <a:pt x="14574918" y="76505"/>
                  </a:lnTo>
                  <a:lnTo>
                    <a:pt x="14574918" y="3198757"/>
                  </a:lnTo>
                  <a:lnTo>
                    <a:pt x="14558132" y="3243342"/>
                  </a:lnTo>
                  <a:lnTo>
                    <a:pt x="14519404" y="3271087"/>
                  </a:lnTo>
                  <a:lnTo>
                    <a:pt x="14503737" y="3274738"/>
                  </a:lnTo>
                  <a:lnTo>
                    <a:pt x="14498413" y="3275262"/>
                  </a:lnTo>
                  <a:close/>
                </a:path>
              </a:pathLst>
            </a:custGeom>
            <a:solidFill>
              <a:srgbClr val="F6F2EB"/>
            </a:solidFill>
          </p:spPr>
          <p:txBody>
            <a:bodyPr wrap="square" lIns="0" tIns="0" rIns="0" bIns="0" rtlCol="0"/>
            <a:lstStyle/>
            <a:p>
              <a:endParaRPr/>
            </a:p>
          </p:txBody>
        </p:sp>
        <p:sp>
          <p:nvSpPr>
            <p:cNvPr id="5" name="object 5"/>
            <p:cNvSpPr/>
            <p:nvPr/>
          </p:nvSpPr>
          <p:spPr>
            <a:xfrm>
              <a:off x="672261" y="1447482"/>
              <a:ext cx="7881620" cy="283210"/>
            </a:xfrm>
            <a:custGeom>
              <a:avLst/>
              <a:gdLst/>
              <a:ahLst/>
              <a:cxnLst/>
              <a:rect l="l" t="t" r="r" b="b"/>
              <a:pathLst>
                <a:path w="7881620" h="283210">
                  <a:moveTo>
                    <a:pt x="147980" y="9994"/>
                  </a:moveTo>
                  <a:lnTo>
                    <a:pt x="93332" y="9994"/>
                  </a:lnTo>
                  <a:lnTo>
                    <a:pt x="83096" y="10769"/>
                  </a:lnTo>
                  <a:lnTo>
                    <a:pt x="49060" y="36728"/>
                  </a:lnTo>
                  <a:lnTo>
                    <a:pt x="45821" y="55473"/>
                  </a:lnTo>
                  <a:lnTo>
                    <a:pt x="45821" y="64719"/>
                  </a:lnTo>
                  <a:lnTo>
                    <a:pt x="0" y="64719"/>
                  </a:lnTo>
                  <a:lnTo>
                    <a:pt x="0" y="100114"/>
                  </a:lnTo>
                  <a:lnTo>
                    <a:pt x="45821" y="100114"/>
                  </a:lnTo>
                  <a:lnTo>
                    <a:pt x="45821" y="231101"/>
                  </a:lnTo>
                  <a:lnTo>
                    <a:pt x="83540" y="231101"/>
                  </a:lnTo>
                  <a:lnTo>
                    <a:pt x="83540" y="100114"/>
                  </a:lnTo>
                  <a:lnTo>
                    <a:pt x="147980" y="100114"/>
                  </a:lnTo>
                  <a:lnTo>
                    <a:pt x="147980" y="64719"/>
                  </a:lnTo>
                  <a:lnTo>
                    <a:pt x="83540" y="64719"/>
                  </a:lnTo>
                  <a:lnTo>
                    <a:pt x="83540" y="51892"/>
                  </a:lnTo>
                  <a:lnTo>
                    <a:pt x="84328" y="49441"/>
                  </a:lnTo>
                  <a:lnTo>
                    <a:pt x="87553" y="46215"/>
                  </a:lnTo>
                  <a:lnTo>
                    <a:pt x="90017" y="45402"/>
                  </a:lnTo>
                  <a:lnTo>
                    <a:pt x="147980" y="45402"/>
                  </a:lnTo>
                  <a:lnTo>
                    <a:pt x="147980" y="9994"/>
                  </a:lnTo>
                  <a:close/>
                </a:path>
                <a:path w="7881620" h="283210">
                  <a:moveTo>
                    <a:pt x="319646" y="122580"/>
                  </a:moveTo>
                  <a:lnTo>
                    <a:pt x="310400" y="85559"/>
                  </a:lnTo>
                  <a:lnTo>
                    <a:pt x="272326" y="59791"/>
                  </a:lnTo>
                  <a:lnTo>
                    <a:pt x="259270" y="58699"/>
                  </a:lnTo>
                  <a:lnTo>
                    <a:pt x="242265" y="61010"/>
                  </a:lnTo>
                  <a:lnTo>
                    <a:pt x="229666" y="67932"/>
                  </a:lnTo>
                  <a:lnTo>
                    <a:pt x="221488" y="79476"/>
                  </a:lnTo>
                  <a:lnTo>
                    <a:pt x="217703" y="95643"/>
                  </a:lnTo>
                  <a:lnTo>
                    <a:pt x="223647" y="61569"/>
                  </a:lnTo>
                  <a:lnTo>
                    <a:pt x="186575" y="61569"/>
                  </a:lnTo>
                  <a:lnTo>
                    <a:pt x="186575" y="231101"/>
                  </a:lnTo>
                  <a:lnTo>
                    <a:pt x="224218" y="231101"/>
                  </a:lnTo>
                  <a:lnTo>
                    <a:pt x="224269" y="114134"/>
                  </a:lnTo>
                  <a:lnTo>
                    <a:pt x="226758" y="106299"/>
                  </a:lnTo>
                  <a:lnTo>
                    <a:pt x="236562" y="95643"/>
                  </a:lnTo>
                  <a:lnTo>
                    <a:pt x="236969" y="95199"/>
                  </a:lnTo>
                  <a:lnTo>
                    <a:pt x="244106" y="92417"/>
                  </a:lnTo>
                  <a:lnTo>
                    <a:pt x="262572" y="92417"/>
                  </a:lnTo>
                  <a:lnTo>
                    <a:pt x="269697" y="95148"/>
                  </a:lnTo>
                  <a:lnTo>
                    <a:pt x="274586" y="100609"/>
                  </a:lnTo>
                  <a:lnTo>
                    <a:pt x="279527" y="106070"/>
                  </a:lnTo>
                  <a:lnTo>
                    <a:pt x="282003" y="114134"/>
                  </a:lnTo>
                  <a:lnTo>
                    <a:pt x="282003" y="137972"/>
                  </a:lnTo>
                  <a:lnTo>
                    <a:pt x="319646" y="137972"/>
                  </a:lnTo>
                  <a:lnTo>
                    <a:pt x="319646" y="122580"/>
                  </a:lnTo>
                  <a:close/>
                </a:path>
                <a:path w="7881620" h="283210">
                  <a:moveTo>
                    <a:pt x="485305" y="124536"/>
                  </a:moveTo>
                  <a:lnTo>
                    <a:pt x="475119" y="86156"/>
                  </a:lnTo>
                  <a:lnTo>
                    <a:pt x="447662" y="63957"/>
                  </a:lnTo>
                  <a:lnTo>
                    <a:pt x="447662" y="114363"/>
                  </a:lnTo>
                  <a:lnTo>
                    <a:pt x="447662" y="178295"/>
                  </a:lnTo>
                  <a:lnTo>
                    <a:pt x="445185" y="186131"/>
                  </a:lnTo>
                  <a:lnTo>
                    <a:pt x="435343" y="196532"/>
                  </a:lnTo>
                  <a:lnTo>
                    <a:pt x="428142" y="199123"/>
                  </a:lnTo>
                  <a:lnTo>
                    <a:pt x="409054" y="199123"/>
                  </a:lnTo>
                  <a:lnTo>
                    <a:pt x="401828" y="196532"/>
                  </a:lnTo>
                  <a:lnTo>
                    <a:pt x="392036" y="186131"/>
                  </a:lnTo>
                  <a:lnTo>
                    <a:pt x="389585" y="178295"/>
                  </a:lnTo>
                  <a:lnTo>
                    <a:pt x="389585" y="114363"/>
                  </a:lnTo>
                  <a:lnTo>
                    <a:pt x="392036" y="106553"/>
                  </a:lnTo>
                  <a:lnTo>
                    <a:pt x="401828" y="96151"/>
                  </a:lnTo>
                  <a:lnTo>
                    <a:pt x="409054" y="93535"/>
                  </a:lnTo>
                  <a:lnTo>
                    <a:pt x="428142" y="93535"/>
                  </a:lnTo>
                  <a:lnTo>
                    <a:pt x="435343" y="96151"/>
                  </a:lnTo>
                  <a:lnTo>
                    <a:pt x="440245" y="101371"/>
                  </a:lnTo>
                  <a:lnTo>
                    <a:pt x="445185" y="106553"/>
                  </a:lnTo>
                  <a:lnTo>
                    <a:pt x="447662" y="63957"/>
                  </a:lnTo>
                  <a:lnTo>
                    <a:pt x="418617" y="58699"/>
                  </a:lnTo>
                  <a:lnTo>
                    <a:pt x="404114" y="59804"/>
                  </a:lnTo>
                  <a:lnTo>
                    <a:pt x="362038" y="86131"/>
                  </a:lnTo>
                  <a:lnTo>
                    <a:pt x="351891" y="124536"/>
                  </a:lnTo>
                  <a:lnTo>
                    <a:pt x="351878" y="167843"/>
                  </a:lnTo>
                  <a:lnTo>
                    <a:pt x="352996" y="182333"/>
                  </a:lnTo>
                  <a:lnTo>
                    <a:pt x="379768" y="223964"/>
                  </a:lnTo>
                  <a:lnTo>
                    <a:pt x="418617" y="233959"/>
                  </a:lnTo>
                  <a:lnTo>
                    <a:pt x="433095" y="232854"/>
                  </a:lnTo>
                  <a:lnTo>
                    <a:pt x="475107" y="206502"/>
                  </a:lnTo>
                  <a:lnTo>
                    <a:pt x="485305" y="167843"/>
                  </a:lnTo>
                  <a:lnTo>
                    <a:pt x="485305" y="124536"/>
                  </a:lnTo>
                  <a:close/>
                </a:path>
                <a:path w="7881620" h="283210">
                  <a:moveTo>
                    <a:pt x="663549" y="105359"/>
                  </a:moveTo>
                  <a:lnTo>
                    <a:pt x="662940" y="95554"/>
                  </a:lnTo>
                  <a:lnTo>
                    <a:pt x="661873" y="90385"/>
                  </a:lnTo>
                  <a:lnTo>
                    <a:pt x="661098" y="86677"/>
                  </a:lnTo>
                  <a:lnTo>
                    <a:pt x="660476" y="85077"/>
                  </a:lnTo>
                  <a:lnTo>
                    <a:pt x="658037" y="78765"/>
                  </a:lnTo>
                  <a:lnTo>
                    <a:pt x="626402" y="58699"/>
                  </a:lnTo>
                  <a:lnTo>
                    <a:pt x="618045" y="58699"/>
                  </a:lnTo>
                  <a:lnTo>
                    <a:pt x="611022" y="61125"/>
                  </a:lnTo>
                  <a:lnTo>
                    <a:pt x="605332" y="65976"/>
                  </a:lnTo>
                  <a:lnTo>
                    <a:pt x="599694" y="70827"/>
                  </a:lnTo>
                  <a:lnTo>
                    <a:pt x="599389" y="71767"/>
                  </a:lnTo>
                  <a:lnTo>
                    <a:pt x="598830" y="70192"/>
                  </a:lnTo>
                  <a:lnTo>
                    <a:pt x="593890" y="66052"/>
                  </a:lnTo>
                  <a:lnTo>
                    <a:pt x="587959" y="61010"/>
                  </a:lnTo>
                  <a:lnTo>
                    <a:pt x="581291" y="58699"/>
                  </a:lnTo>
                  <a:lnTo>
                    <a:pt x="565010" y="58699"/>
                  </a:lnTo>
                  <a:lnTo>
                    <a:pt x="558038" y="61150"/>
                  </a:lnTo>
                  <a:lnTo>
                    <a:pt x="551040" y="67246"/>
                  </a:lnTo>
                  <a:lnTo>
                    <a:pt x="552094" y="61569"/>
                  </a:lnTo>
                  <a:lnTo>
                    <a:pt x="517525" y="61569"/>
                  </a:lnTo>
                  <a:lnTo>
                    <a:pt x="517525" y="231101"/>
                  </a:lnTo>
                  <a:lnTo>
                    <a:pt x="553212" y="231101"/>
                  </a:lnTo>
                  <a:lnTo>
                    <a:pt x="553212" y="99631"/>
                  </a:lnTo>
                  <a:lnTo>
                    <a:pt x="554075" y="95948"/>
                  </a:lnTo>
                  <a:lnTo>
                    <a:pt x="557568" y="91516"/>
                  </a:lnTo>
                  <a:lnTo>
                    <a:pt x="560095" y="90385"/>
                  </a:lnTo>
                  <a:lnTo>
                    <a:pt x="566813" y="90385"/>
                  </a:lnTo>
                  <a:lnTo>
                    <a:pt x="569493" y="91579"/>
                  </a:lnTo>
                  <a:lnTo>
                    <a:pt x="571284" y="93814"/>
                  </a:lnTo>
                  <a:lnTo>
                    <a:pt x="573316" y="96291"/>
                  </a:lnTo>
                  <a:lnTo>
                    <a:pt x="574179" y="99631"/>
                  </a:lnTo>
                  <a:lnTo>
                    <a:pt x="574268" y="231101"/>
                  </a:lnTo>
                  <a:lnTo>
                    <a:pt x="606806" y="231101"/>
                  </a:lnTo>
                  <a:lnTo>
                    <a:pt x="606831" y="99631"/>
                  </a:lnTo>
                  <a:lnTo>
                    <a:pt x="607758" y="96062"/>
                  </a:lnTo>
                  <a:lnTo>
                    <a:pt x="609549" y="93954"/>
                  </a:lnTo>
                  <a:lnTo>
                    <a:pt x="611543" y="91579"/>
                  </a:lnTo>
                  <a:lnTo>
                    <a:pt x="614197" y="90385"/>
                  </a:lnTo>
                  <a:lnTo>
                    <a:pt x="620915" y="90385"/>
                  </a:lnTo>
                  <a:lnTo>
                    <a:pt x="623379" y="91516"/>
                  </a:lnTo>
                  <a:lnTo>
                    <a:pt x="625157" y="93814"/>
                  </a:lnTo>
                  <a:lnTo>
                    <a:pt x="626973" y="96227"/>
                  </a:lnTo>
                  <a:lnTo>
                    <a:pt x="627786" y="99631"/>
                  </a:lnTo>
                  <a:lnTo>
                    <a:pt x="627862" y="231101"/>
                  </a:lnTo>
                  <a:lnTo>
                    <a:pt x="663549" y="231101"/>
                  </a:lnTo>
                  <a:lnTo>
                    <a:pt x="663549" y="105359"/>
                  </a:lnTo>
                  <a:close/>
                </a:path>
                <a:path w="7881620" h="283210">
                  <a:moveTo>
                    <a:pt x="6982752" y="16510"/>
                  </a:moveTo>
                  <a:lnTo>
                    <a:pt x="6980441" y="10909"/>
                  </a:lnTo>
                  <a:lnTo>
                    <a:pt x="6975818" y="6565"/>
                  </a:lnTo>
                  <a:lnTo>
                    <a:pt x="6971208" y="2184"/>
                  </a:lnTo>
                  <a:lnTo>
                    <a:pt x="6965328" y="0"/>
                  </a:lnTo>
                  <a:lnTo>
                    <a:pt x="6945312" y="0"/>
                  </a:lnTo>
                  <a:lnTo>
                    <a:pt x="6939445" y="2184"/>
                  </a:lnTo>
                  <a:lnTo>
                    <a:pt x="6934822" y="6565"/>
                  </a:lnTo>
                  <a:lnTo>
                    <a:pt x="6930199" y="10909"/>
                  </a:lnTo>
                  <a:lnTo>
                    <a:pt x="6927901" y="16510"/>
                  </a:lnTo>
                  <a:lnTo>
                    <a:pt x="6927913" y="30314"/>
                  </a:lnTo>
                  <a:lnTo>
                    <a:pt x="6930161" y="35814"/>
                  </a:lnTo>
                  <a:lnTo>
                    <a:pt x="6934682" y="40017"/>
                  </a:lnTo>
                  <a:lnTo>
                    <a:pt x="6939254" y="44170"/>
                  </a:lnTo>
                  <a:lnTo>
                    <a:pt x="6945173" y="46240"/>
                  </a:lnTo>
                  <a:lnTo>
                    <a:pt x="6965239" y="46240"/>
                  </a:lnTo>
                  <a:lnTo>
                    <a:pt x="6971093" y="44170"/>
                  </a:lnTo>
                  <a:lnTo>
                    <a:pt x="6980415" y="35864"/>
                  </a:lnTo>
                  <a:lnTo>
                    <a:pt x="6982752" y="30314"/>
                  </a:lnTo>
                  <a:lnTo>
                    <a:pt x="6982752" y="16510"/>
                  </a:lnTo>
                  <a:close/>
                </a:path>
                <a:path w="7881620" h="283210">
                  <a:moveTo>
                    <a:pt x="7030047" y="195694"/>
                  </a:moveTo>
                  <a:lnTo>
                    <a:pt x="6977012" y="195694"/>
                  </a:lnTo>
                  <a:lnTo>
                    <a:pt x="6977012" y="61569"/>
                  </a:lnTo>
                  <a:lnTo>
                    <a:pt x="6890601" y="61569"/>
                  </a:lnTo>
                  <a:lnTo>
                    <a:pt x="6890601" y="96964"/>
                  </a:lnTo>
                  <a:lnTo>
                    <a:pt x="6939305" y="96964"/>
                  </a:lnTo>
                  <a:lnTo>
                    <a:pt x="6939305" y="195694"/>
                  </a:lnTo>
                  <a:lnTo>
                    <a:pt x="6883463" y="195694"/>
                  </a:lnTo>
                  <a:lnTo>
                    <a:pt x="6883463" y="231101"/>
                  </a:lnTo>
                  <a:lnTo>
                    <a:pt x="7030047" y="231101"/>
                  </a:lnTo>
                  <a:lnTo>
                    <a:pt x="7030047" y="195694"/>
                  </a:lnTo>
                  <a:close/>
                </a:path>
                <a:path w="7881620" h="283210">
                  <a:moveTo>
                    <a:pt x="7197382" y="105359"/>
                  </a:moveTo>
                  <a:lnTo>
                    <a:pt x="7196772" y="95554"/>
                  </a:lnTo>
                  <a:lnTo>
                    <a:pt x="7195693" y="90385"/>
                  </a:lnTo>
                  <a:lnTo>
                    <a:pt x="7194931" y="86677"/>
                  </a:lnTo>
                  <a:lnTo>
                    <a:pt x="7194309" y="85077"/>
                  </a:lnTo>
                  <a:lnTo>
                    <a:pt x="7191870" y="78765"/>
                  </a:lnTo>
                  <a:lnTo>
                    <a:pt x="7187590" y="71780"/>
                  </a:lnTo>
                  <a:lnTo>
                    <a:pt x="7182231" y="66052"/>
                  </a:lnTo>
                  <a:lnTo>
                    <a:pt x="7175881" y="61963"/>
                  </a:lnTo>
                  <a:lnTo>
                    <a:pt x="7168553" y="59512"/>
                  </a:lnTo>
                  <a:lnTo>
                    <a:pt x="7160222" y="58699"/>
                  </a:lnTo>
                  <a:lnTo>
                    <a:pt x="7151878" y="58699"/>
                  </a:lnTo>
                  <a:lnTo>
                    <a:pt x="7144855" y="61125"/>
                  </a:lnTo>
                  <a:lnTo>
                    <a:pt x="7139165" y="65976"/>
                  </a:lnTo>
                  <a:lnTo>
                    <a:pt x="7133526" y="70827"/>
                  </a:lnTo>
                  <a:lnTo>
                    <a:pt x="7133222" y="71767"/>
                  </a:lnTo>
                  <a:lnTo>
                    <a:pt x="7132663" y="70192"/>
                  </a:lnTo>
                  <a:lnTo>
                    <a:pt x="7127722" y="66052"/>
                  </a:lnTo>
                  <a:lnTo>
                    <a:pt x="7121792" y="61010"/>
                  </a:lnTo>
                  <a:lnTo>
                    <a:pt x="7115124" y="58699"/>
                  </a:lnTo>
                  <a:lnTo>
                    <a:pt x="7098843" y="58699"/>
                  </a:lnTo>
                  <a:lnTo>
                    <a:pt x="7091870" y="61150"/>
                  </a:lnTo>
                  <a:lnTo>
                    <a:pt x="7084873" y="67246"/>
                  </a:lnTo>
                  <a:lnTo>
                    <a:pt x="7085927" y="61569"/>
                  </a:lnTo>
                  <a:lnTo>
                    <a:pt x="7051357" y="61569"/>
                  </a:lnTo>
                  <a:lnTo>
                    <a:pt x="7051357" y="231101"/>
                  </a:lnTo>
                  <a:lnTo>
                    <a:pt x="7087044" y="231101"/>
                  </a:lnTo>
                  <a:lnTo>
                    <a:pt x="7087044" y="99631"/>
                  </a:lnTo>
                  <a:lnTo>
                    <a:pt x="7087908" y="95948"/>
                  </a:lnTo>
                  <a:lnTo>
                    <a:pt x="7091400" y="91516"/>
                  </a:lnTo>
                  <a:lnTo>
                    <a:pt x="7093915" y="90385"/>
                  </a:lnTo>
                  <a:lnTo>
                    <a:pt x="7100633" y="90385"/>
                  </a:lnTo>
                  <a:lnTo>
                    <a:pt x="7103326" y="91579"/>
                  </a:lnTo>
                  <a:lnTo>
                    <a:pt x="7105116" y="93814"/>
                  </a:lnTo>
                  <a:lnTo>
                    <a:pt x="7107148" y="96291"/>
                  </a:lnTo>
                  <a:lnTo>
                    <a:pt x="7107999" y="99631"/>
                  </a:lnTo>
                  <a:lnTo>
                    <a:pt x="7108101" y="231101"/>
                  </a:lnTo>
                  <a:lnTo>
                    <a:pt x="7140638" y="231101"/>
                  </a:lnTo>
                  <a:lnTo>
                    <a:pt x="7140664" y="99631"/>
                  </a:lnTo>
                  <a:lnTo>
                    <a:pt x="7141591" y="96062"/>
                  </a:lnTo>
                  <a:lnTo>
                    <a:pt x="7143382" y="93954"/>
                  </a:lnTo>
                  <a:lnTo>
                    <a:pt x="7145375" y="91579"/>
                  </a:lnTo>
                  <a:lnTo>
                    <a:pt x="7148030" y="90385"/>
                  </a:lnTo>
                  <a:lnTo>
                    <a:pt x="7154748" y="90385"/>
                  </a:lnTo>
                  <a:lnTo>
                    <a:pt x="7157212" y="91516"/>
                  </a:lnTo>
                  <a:lnTo>
                    <a:pt x="7158990" y="93814"/>
                  </a:lnTo>
                  <a:lnTo>
                    <a:pt x="7160806" y="96227"/>
                  </a:lnTo>
                  <a:lnTo>
                    <a:pt x="7161619" y="99631"/>
                  </a:lnTo>
                  <a:lnTo>
                    <a:pt x="7161695" y="231101"/>
                  </a:lnTo>
                  <a:lnTo>
                    <a:pt x="7197382" y="231101"/>
                  </a:lnTo>
                  <a:lnTo>
                    <a:pt x="7197382" y="105359"/>
                  </a:lnTo>
                  <a:close/>
                </a:path>
                <a:path w="7881620" h="283210">
                  <a:moveTo>
                    <a:pt x="7363028" y="123139"/>
                  </a:moveTo>
                  <a:lnTo>
                    <a:pt x="7354379" y="85864"/>
                  </a:lnTo>
                  <a:lnTo>
                    <a:pt x="7325385" y="61887"/>
                  </a:lnTo>
                  <a:lnTo>
                    <a:pt x="7325385" y="114134"/>
                  </a:lnTo>
                  <a:lnTo>
                    <a:pt x="7325385" y="178523"/>
                  </a:lnTo>
                  <a:lnTo>
                    <a:pt x="7322985" y="186499"/>
                  </a:lnTo>
                  <a:lnTo>
                    <a:pt x="7313384" y="197040"/>
                  </a:lnTo>
                  <a:lnTo>
                    <a:pt x="7306386" y="199682"/>
                  </a:lnTo>
                  <a:lnTo>
                    <a:pt x="7288238" y="199682"/>
                  </a:lnTo>
                  <a:lnTo>
                    <a:pt x="7281189" y="196951"/>
                  </a:lnTo>
                  <a:lnTo>
                    <a:pt x="7280275" y="195973"/>
                  </a:lnTo>
                  <a:lnTo>
                    <a:pt x="7276058" y="191490"/>
                  </a:lnTo>
                  <a:lnTo>
                    <a:pt x="7270978" y="185991"/>
                  </a:lnTo>
                  <a:lnTo>
                    <a:pt x="7268438" y="178104"/>
                  </a:lnTo>
                  <a:lnTo>
                    <a:pt x="7268438" y="114554"/>
                  </a:lnTo>
                  <a:lnTo>
                    <a:pt x="7270978" y="106692"/>
                  </a:lnTo>
                  <a:lnTo>
                    <a:pt x="7279780" y="97243"/>
                  </a:lnTo>
                  <a:lnTo>
                    <a:pt x="7281189" y="95732"/>
                  </a:lnTo>
                  <a:lnTo>
                    <a:pt x="7288238" y="92976"/>
                  </a:lnTo>
                  <a:lnTo>
                    <a:pt x="7306386" y="92976"/>
                  </a:lnTo>
                  <a:lnTo>
                    <a:pt x="7313384" y="95618"/>
                  </a:lnTo>
                  <a:lnTo>
                    <a:pt x="7322985" y="106159"/>
                  </a:lnTo>
                  <a:lnTo>
                    <a:pt x="7325385" y="114134"/>
                  </a:lnTo>
                  <a:lnTo>
                    <a:pt x="7325385" y="61887"/>
                  </a:lnTo>
                  <a:lnTo>
                    <a:pt x="7318362" y="59804"/>
                  </a:lnTo>
                  <a:lnTo>
                    <a:pt x="7305802" y="58699"/>
                  </a:lnTo>
                  <a:lnTo>
                    <a:pt x="7296328" y="59334"/>
                  </a:lnTo>
                  <a:lnTo>
                    <a:pt x="7266203" y="75780"/>
                  </a:lnTo>
                  <a:lnTo>
                    <a:pt x="7268438" y="61569"/>
                  </a:lnTo>
                  <a:lnTo>
                    <a:pt x="7230796" y="61569"/>
                  </a:lnTo>
                  <a:lnTo>
                    <a:pt x="7230796" y="282663"/>
                  </a:lnTo>
                  <a:lnTo>
                    <a:pt x="7268438" y="282663"/>
                  </a:lnTo>
                  <a:lnTo>
                    <a:pt x="7268438" y="230822"/>
                  </a:lnTo>
                  <a:lnTo>
                    <a:pt x="7266216" y="216966"/>
                  </a:lnTo>
                  <a:lnTo>
                    <a:pt x="7266889" y="218160"/>
                  </a:lnTo>
                  <a:lnTo>
                    <a:pt x="7305802" y="233959"/>
                  </a:lnTo>
                  <a:lnTo>
                    <a:pt x="7318362" y="232867"/>
                  </a:lnTo>
                  <a:lnTo>
                    <a:pt x="7354379" y="206781"/>
                  </a:lnTo>
                  <a:lnTo>
                    <a:pt x="7357465" y="199682"/>
                  </a:lnTo>
                  <a:lnTo>
                    <a:pt x="7359180" y="195745"/>
                  </a:lnTo>
                  <a:lnTo>
                    <a:pt x="7362076" y="183235"/>
                  </a:lnTo>
                  <a:lnTo>
                    <a:pt x="7363028" y="169240"/>
                  </a:lnTo>
                  <a:lnTo>
                    <a:pt x="7363028" y="123139"/>
                  </a:lnTo>
                  <a:close/>
                </a:path>
                <a:path w="7881620" h="283210">
                  <a:moveTo>
                    <a:pt x="7534986" y="124536"/>
                  </a:moveTo>
                  <a:lnTo>
                    <a:pt x="7524801" y="86156"/>
                  </a:lnTo>
                  <a:lnTo>
                    <a:pt x="7497343" y="63957"/>
                  </a:lnTo>
                  <a:lnTo>
                    <a:pt x="7497343" y="114363"/>
                  </a:lnTo>
                  <a:lnTo>
                    <a:pt x="7497343" y="178295"/>
                  </a:lnTo>
                  <a:lnTo>
                    <a:pt x="7494867" y="186131"/>
                  </a:lnTo>
                  <a:lnTo>
                    <a:pt x="7485024" y="196532"/>
                  </a:lnTo>
                  <a:lnTo>
                    <a:pt x="7477823" y="199123"/>
                  </a:lnTo>
                  <a:lnTo>
                    <a:pt x="7458748" y="199123"/>
                  </a:lnTo>
                  <a:lnTo>
                    <a:pt x="7451509" y="196532"/>
                  </a:lnTo>
                  <a:lnTo>
                    <a:pt x="7441717" y="186131"/>
                  </a:lnTo>
                  <a:lnTo>
                    <a:pt x="7439266" y="178295"/>
                  </a:lnTo>
                  <a:lnTo>
                    <a:pt x="7439266" y="114363"/>
                  </a:lnTo>
                  <a:lnTo>
                    <a:pt x="7441717" y="106553"/>
                  </a:lnTo>
                  <a:lnTo>
                    <a:pt x="7451509" y="96151"/>
                  </a:lnTo>
                  <a:lnTo>
                    <a:pt x="7458748" y="93535"/>
                  </a:lnTo>
                  <a:lnTo>
                    <a:pt x="7477823" y="93535"/>
                  </a:lnTo>
                  <a:lnTo>
                    <a:pt x="7485024" y="96151"/>
                  </a:lnTo>
                  <a:lnTo>
                    <a:pt x="7489926" y="101371"/>
                  </a:lnTo>
                  <a:lnTo>
                    <a:pt x="7494867" y="106553"/>
                  </a:lnTo>
                  <a:lnTo>
                    <a:pt x="7497343" y="63957"/>
                  </a:lnTo>
                  <a:lnTo>
                    <a:pt x="7468311" y="58699"/>
                  </a:lnTo>
                  <a:lnTo>
                    <a:pt x="7453795" y="59804"/>
                  </a:lnTo>
                  <a:lnTo>
                    <a:pt x="7411720" y="86131"/>
                  </a:lnTo>
                  <a:lnTo>
                    <a:pt x="7401573" y="124536"/>
                  </a:lnTo>
                  <a:lnTo>
                    <a:pt x="7401560" y="167843"/>
                  </a:lnTo>
                  <a:lnTo>
                    <a:pt x="7402690" y="182333"/>
                  </a:lnTo>
                  <a:lnTo>
                    <a:pt x="7429449" y="223964"/>
                  </a:lnTo>
                  <a:lnTo>
                    <a:pt x="7468311" y="233959"/>
                  </a:lnTo>
                  <a:lnTo>
                    <a:pt x="7482776" y="232854"/>
                  </a:lnTo>
                  <a:lnTo>
                    <a:pt x="7524788" y="206502"/>
                  </a:lnTo>
                  <a:lnTo>
                    <a:pt x="7534986" y="167843"/>
                  </a:lnTo>
                  <a:lnTo>
                    <a:pt x="7534986" y="124536"/>
                  </a:lnTo>
                  <a:close/>
                </a:path>
                <a:path w="7881620" h="283210">
                  <a:moveTo>
                    <a:pt x="7713231" y="122580"/>
                  </a:moveTo>
                  <a:lnTo>
                    <a:pt x="7703985" y="85559"/>
                  </a:lnTo>
                  <a:lnTo>
                    <a:pt x="7665910" y="59791"/>
                  </a:lnTo>
                  <a:lnTo>
                    <a:pt x="7652855" y="58699"/>
                  </a:lnTo>
                  <a:lnTo>
                    <a:pt x="7635849" y="61010"/>
                  </a:lnTo>
                  <a:lnTo>
                    <a:pt x="7623251" y="67932"/>
                  </a:lnTo>
                  <a:lnTo>
                    <a:pt x="7615072" y="79476"/>
                  </a:lnTo>
                  <a:lnTo>
                    <a:pt x="7611288" y="95643"/>
                  </a:lnTo>
                  <a:lnTo>
                    <a:pt x="7617231" y="61569"/>
                  </a:lnTo>
                  <a:lnTo>
                    <a:pt x="7580147" y="61569"/>
                  </a:lnTo>
                  <a:lnTo>
                    <a:pt x="7580147" y="231101"/>
                  </a:lnTo>
                  <a:lnTo>
                    <a:pt x="7617790" y="231101"/>
                  </a:lnTo>
                  <a:lnTo>
                    <a:pt x="7617854" y="114134"/>
                  </a:lnTo>
                  <a:lnTo>
                    <a:pt x="7620343" y="106299"/>
                  </a:lnTo>
                  <a:lnTo>
                    <a:pt x="7630147" y="95643"/>
                  </a:lnTo>
                  <a:lnTo>
                    <a:pt x="7630554" y="95199"/>
                  </a:lnTo>
                  <a:lnTo>
                    <a:pt x="7637691" y="92417"/>
                  </a:lnTo>
                  <a:lnTo>
                    <a:pt x="7656157" y="92417"/>
                  </a:lnTo>
                  <a:lnTo>
                    <a:pt x="7663269" y="95148"/>
                  </a:lnTo>
                  <a:lnTo>
                    <a:pt x="7668171" y="100609"/>
                  </a:lnTo>
                  <a:lnTo>
                    <a:pt x="7673111" y="106070"/>
                  </a:lnTo>
                  <a:lnTo>
                    <a:pt x="7675588" y="114134"/>
                  </a:lnTo>
                  <a:lnTo>
                    <a:pt x="7675588" y="137972"/>
                  </a:lnTo>
                  <a:lnTo>
                    <a:pt x="7713231" y="137972"/>
                  </a:lnTo>
                  <a:lnTo>
                    <a:pt x="7713231" y="122580"/>
                  </a:lnTo>
                  <a:close/>
                </a:path>
                <a:path w="7881620" h="283210">
                  <a:moveTo>
                    <a:pt x="7881188" y="61569"/>
                  </a:moveTo>
                  <a:lnTo>
                    <a:pt x="7818158" y="61569"/>
                  </a:lnTo>
                  <a:lnTo>
                    <a:pt x="7818158" y="18605"/>
                  </a:lnTo>
                  <a:lnTo>
                    <a:pt x="7780439" y="18605"/>
                  </a:lnTo>
                  <a:lnTo>
                    <a:pt x="7780439" y="61569"/>
                  </a:lnTo>
                  <a:lnTo>
                    <a:pt x="7736014" y="61569"/>
                  </a:lnTo>
                  <a:lnTo>
                    <a:pt x="7736014" y="96964"/>
                  </a:lnTo>
                  <a:lnTo>
                    <a:pt x="7780439" y="96964"/>
                  </a:lnTo>
                  <a:lnTo>
                    <a:pt x="7780439" y="183591"/>
                  </a:lnTo>
                  <a:lnTo>
                    <a:pt x="7781264" y="194144"/>
                  </a:lnTo>
                  <a:lnTo>
                    <a:pt x="7809077" y="227952"/>
                  </a:lnTo>
                  <a:lnTo>
                    <a:pt x="7829423" y="231101"/>
                  </a:lnTo>
                  <a:lnTo>
                    <a:pt x="7878331" y="231101"/>
                  </a:lnTo>
                  <a:lnTo>
                    <a:pt x="7878331" y="195694"/>
                  </a:lnTo>
                  <a:lnTo>
                    <a:pt x="7825219" y="195694"/>
                  </a:lnTo>
                  <a:lnTo>
                    <a:pt x="7822285" y="194805"/>
                  </a:lnTo>
                  <a:lnTo>
                    <a:pt x="7820596" y="193040"/>
                  </a:lnTo>
                  <a:lnTo>
                    <a:pt x="7818971" y="191262"/>
                  </a:lnTo>
                  <a:lnTo>
                    <a:pt x="7818158" y="188112"/>
                  </a:lnTo>
                  <a:lnTo>
                    <a:pt x="7818158" y="96964"/>
                  </a:lnTo>
                  <a:lnTo>
                    <a:pt x="7881188" y="96964"/>
                  </a:lnTo>
                  <a:lnTo>
                    <a:pt x="7881188" y="61569"/>
                  </a:lnTo>
                  <a:close/>
                </a:path>
              </a:pathLst>
            </a:custGeom>
            <a:solidFill>
              <a:srgbClr val="007BB5"/>
            </a:solidFill>
          </p:spPr>
          <p:txBody>
            <a:bodyPr wrap="square" lIns="0" tIns="0" rIns="0" bIns="0" rtlCol="0"/>
            <a:lstStyle/>
            <a:p>
              <a:endParaRPr/>
            </a:p>
          </p:txBody>
        </p:sp>
      </p:grpSp>
      <p:sp>
        <p:nvSpPr>
          <p:cNvPr id="6" name="object 6"/>
          <p:cNvSpPr txBox="1"/>
          <p:nvPr/>
        </p:nvSpPr>
        <p:spPr>
          <a:xfrm>
            <a:off x="642352" y="1379286"/>
            <a:ext cx="13692505" cy="3736975"/>
          </a:xfrm>
          <a:prstGeom prst="rect">
            <a:avLst/>
          </a:prstGeom>
        </p:spPr>
        <p:txBody>
          <a:bodyPr vert="horz" wrap="square" lIns="0" tIns="13335" rIns="0" bIns="0" rtlCol="0">
            <a:spAutoFit/>
          </a:bodyPr>
          <a:lstStyle/>
          <a:p>
            <a:pPr marL="12700">
              <a:lnSpc>
                <a:spcPct val="100000"/>
              </a:lnSpc>
              <a:spcBef>
                <a:spcPts val="105"/>
              </a:spcBef>
            </a:pPr>
            <a:r>
              <a:rPr sz="2250" dirty="0">
                <a:latin typeface="Courier New"/>
                <a:cs typeface="Courier New"/>
              </a:rPr>
              <a:t>from</a:t>
            </a:r>
            <a:r>
              <a:rPr sz="2250" spc="40" dirty="0">
                <a:latin typeface="Courier New"/>
                <a:cs typeface="Courier New"/>
              </a:rPr>
              <a:t> </a:t>
            </a:r>
            <a:r>
              <a:rPr sz="2250" dirty="0">
                <a:solidFill>
                  <a:srgbClr val="04182D"/>
                </a:solidFill>
                <a:latin typeface="Courier New"/>
                <a:cs typeface="Courier New"/>
              </a:rPr>
              <a:t>chromadb.utils.embedding_functions</a:t>
            </a:r>
            <a:r>
              <a:rPr sz="2250" spc="40" dirty="0">
                <a:solidFill>
                  <a:srgbClr val="04182D"/>
                </a:solidFill>
                <a:latin typeface="Courier New"/>
                <a:cs typeface="Courier New"/>
              </a:rPr>
              <a:t> </a:t>
            </a:r>
            <a:r>
              <a:rPr sz="2250" dirty="0">
                <a:latin typeface="Courier New"/>
                <a:cs typeface="Courier New"/>
              </a:rPr>
              <a:t>import</a:t>
            </a:r>
            <a:r>
              <a:rPr sz="2250" spc="45" dirty="0">
                <a:latin typeface="Courier New"/>
                <a:cs typeface="Courier New"/>
              </a:rPr>
              <a:t> </a:t>
            </a:r>
            <a:r>
              <a:rPr sz="2250" dirty="0">
                <a:solidFill>
                  <a:srgbClr val="04182D"/>
                </a:solidFill>
                <a:latin typeface="Courier New"/>
                <a:cs typeface="Courier New"/>
              </a:rPr>
              <a:t>OpenAIEmbeddingFunction</a:t>
            </a:r>
            <a:endParaRPr sz="2250">
              <a:latin typeface="Courier New"/>
              <a:cs typeface="Courier New"/>
            </a:endParaRPr>
          </a:p>
          <a:p>
            <a:pPr>
              <a:lnSpc>
                <a:spcPct val="100000"/>
              </a:lnSpc>
              <a:spcBef>
                <a:spcPts val="15"/>
              </a:spcBef>
            </a:pPr>
            <a:endParaRPr sz="3400">
              <a:latin typeface="Courier New"/>
              <a:cs typeface="Courier New"/>
            </a:endParaRPr>
          </a:p>
          <a:p>
            <a:pPr marL="700405" marR="7653655" indent="-688340">
              <a:lnSpc>
                <a:spcPct val="143300"/>
              </a:lnSpc>
            </a:pPr>
            <a:r>
              <a:rPr sz="2250" dirty="0">
                <a:solidFill>
                  <a:srgbClr val="04182D"/>
                </a:solidFill>
                <a:latin typeface="Courier New"/>
                <a:cs typeface="Courier New"/>
              </a:rPr>
              <a:t>collection</a:t>
            </a:r>
            <a:r>
              <a:rPr sz="2250" spc="10" dirty="0">
                <a:solidFill>
                  <a:srgbClr val="04182D"/>
                </a:solidFill>
                <a:latin typeface="Courier New"/>
                <a:cs typeface="Courier New"/>
              </a:rPr>
              <a:t> </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solidFill>
                  <a:srgbClr val="04182D"/>
                </a:solidFill>
                <a:latin typeface="Courier New"/>
                <a:cs typeface="Courier New"/>
              </a:rPr>
              <a:t>client.get_collection( </a:t>
            </a:r>
            <a:r>
              <a:rPr sz="2250" spc="-1335" dirty="0">
                <a:solidFill>
                  <a:srgbClr val="04182D"/>
                </a:solidFill>
                <a:latin typeface="Courier New"/>
                <a:cs typeface="Courier New"/>
              </a:rPr>
              <a:t> </a:t>
            </a:r>
            <a:r>
              <a:rPr sz="2250" dirty="0">
                <a:solidFill>
                  <a:srgbClr val="04182D"/>
                </a:solidFill>
                <a:latin typeface="Courier New"/>
                <a:cs typeface="Courier New"/>
              </a:rPr>
              <a:t>name=</a:t>
            </a:r>
            <a:r>
              <a:rPr sz="2250" dirty="0">
                <a:solidFill>
                  <a:srgbClr val="BE2F72"/>
                </a:solidFill>
                <a:latin typeface="Courier New"/>
                <a:cs typeface="Courier New"/>
              </a:rPr>
              <a:t>"netflix_titles"</a:t>
            </a:r>
            <a:r>
              <a:rPr sz="2250" dirty="0">
                <a:solidFill>
                  <a:srgbClr val="04182D"/>
                </a:solidFill>
                <a:latin typeface="Courier New"/>
                <a:cs typeface="Courier New"/>
              </a:rPr>
              <a:t>,</a:t>
            </a:r>
            <a:endParaRPr sz="2250">
              <a:latin typeface="Courier New"/>
              <a:cs typeface="Courier New"/>
            </a:endParaRPr>
          </a:p>
          <a:p>
            <a:pPr marL="700405">
              <a:lnSpc>
                <a:spcPct val="100000"/>
              </a:lnSpc>
              <a:spcBef>
                <a:spcPts val="1170"/>
              </a:spcBef>
            </a:pPr>
            <a:r>
              <a:rPr sz="2250" dirty="0">
                <a:solidFill>
                  <a:srgbClr val="04182D"/>
                </a:solidFill>
                <a:latin typeface="Courier New"/>
                <a:cs typeface="Courier New"/>
              </a:rPr>
              <a:t>embedding_function=OpenAIEmbeddingFunction(api_key=</a:t>
            </a:r>
            <a:r>
              <a:rPr sz="2250" dirty="0">
                <a:solidFill>
                  <a:srgbClr val="BE2F72"/>
                </a:solidFill>
                <a:latin typeface="Courier New"/>
                <a:cs typeface="Courier New"/>
              </a:rPr>
              <a:t>"..."</a:t>
            </a:r>
            <a:r>
              <a:rPr sz="2250" dirty="0">
                <a:solidFill>
                  <a:srgbClr val="04182D"/>
                </a:solidFill>
                <a:latin typeface="Courier New"/>
                <a:cs typeface="Courier New"/>
              </a:rPr>
              <a:t>)</a:t>
            </a:r>
            <a:endParaRPr sz="2250">
              <a:latin typeface="Courier New"/>
              <a:cs typeface="Courier New"/>
            </a:endParaRPr>
          </a:p>
          <a:p>
            <a:pPr marL="12700">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a:p>
            <a:pPr>
              <a:lnSpc>
                <a:spcPct val="100000"/>
              </a:lnSpc>
              <a:spcBef>
                <a:spcPts val="25"/>
              </a:spcBef>
            </a:pPr>
            <a:endParaRPr sz="3500">
              <a:latin typeface="Courier New"/>
              <a:cs typeface="Courier New"/>
            </a:endParaRPr>
          </a:p>
          <a:p>
            <a:pPr marL="217170">
              <a:lnSpc>
                <a:spcPct val="100000"/>
              </a:lnSpc>
            </a:pPr>
            <a:r>
              <a:rPr sz="2550" spc="145" dirty="0">
                <a:solidFill>
                  <a:srgbClr val="04182D"/>
                </a:solidFill>
                <a:latin typeface="Tahoma"/>
                <a:cs typeface="Tahoma"/>
              </a:rPr>
              <a:t>Must</a:t>
            </a:r>
            <a:r>
              <a:rPr sz="2550" spc="-45" dirty="0">
                <a:solidFill>
                  <a:srgbClr val="04182D"/>
                </a:solidFill>
                <a:latin typeface="Tahoma"/>
                <a:cs typeface="Tahoma"/>
              </a:rPr>
              <a:t> </a:t>
            </a:r>
            <a:r>
              <a:rPr sz="2550" spc="160" dirty="0">
                <a:solidFill>
                  <a:srgbClr val="04182D"/>
                </a:solidFill>
                <a:latin typeface="Tahoma"/>
                <a:cs typeface="Tahoma"/>
              </a:rPr>
              <a:t>be</a:t>
            </a:r>
            <a:r>
              <a:rPr sz="2550" spc="-40" dirty="0">
                <a:solidFill>
                  <a:srgbClr val="04182D"/>
                </a:solidFill>
                <a:latin typeface="Tahoma"/>
                <a:cs typeface="Tahoma"/>
              </a:rPr>
              <a:t> </a:t>
            </a:r>
            <a:r>
              <a:rPr sz="2550" spc="150" dirty="0">
                <a:solidFill>
                  <a:srgbClr val="04182D"/>
                </a:solidFill>
                <a:latin typeface="Tahoma"/>
                <a:cs typeface="Tahoma"/>
              </a:rPr>
              <a:t>specify</a:t>
            </a:r>
            <a:r>
              <a:rPr sz="2550" spc="-45" dirty="0">
                <a:solidFill>
                  <a:srgbClr val="04182D"/>
                </a:solidFill>
                <a:latin typeface="Tahoma"/>
                <a:cs typeface="Tahoma"/>
              </a:rPr>
              <a:t> </a:t>
            </a:r>
            <a:r>
              <a:rPr sz="2650" i="1" spc="80" dirty="0">
                <a:solidFill>
                  <a:srgbClr val="04182D"/>
                </a:solidFill>
                <a:latin typeface="Arial"/>
                <a:cs typeface="Arial"/>
              </a:rPr>
              <a:t>the</a:t>
            </a:r>
            <a:r>
              <a:rPr sz="2650" i="1" spc="20" dirty="0">
                <a:solidFill>
                  <a:srgbClr val="04182D"/>
                </a:solidFill>
                <a:latin typeface="Arial"/>
                <a:cs typeface="Arial"/>
              </a:rPr>
              <a:t> same </a:t>
            </a:r>
            <a:r>
              <a:rPr sz="2650" i="1" spc="60" dirty="0">
                <a:solidFill>
                  <a:srgbClr val="04182D"/>
                </a:solidFill>
                <a:latin typeface="Arial"/>
                <a:cs typeface="Arial"/>
              </a:rPr>
              <a:t>embedding</a:t>
            </a:r>
            <a:r>
              <a:rPr sz="2650" i="1" spc="15" dirty="0">
                <a:solidFill>
                  <a:srgbClr val="04182D"/>
                </a:solidFill>
                <a:latin typeface="Arial"/>
                <a:cs typeface="Arial"/>
              </a:rPr>
              <a:t> </a:t>
            </a:r>
            <a:r>
              <a:rPr sz="2650" i="1" spc="75" dirty="0">
                <a:solidFill>
                  <a:srgbClr val="04182D"/>
                </a:solidFill>
                <a:latin typeface="Arial"/>
                <a:cs typeface="Arial"/>
              </a:rPr>
              <a:t>function</a:t>
            </a:r>
            <a:r>
              <a:rPr sz="2650" i="1" spc="20" dirty="0">
                <a:solidFill>
                  <a:srgbClr val="04182D"/>
                </a:solidFill>
                <a:latin typeface="Arial"/>
                <a:cs typeface="Arial"/>
              </a:rPr>
              <a:t> </a:t>
            </a:r>
            <a:r>
              <a:rPr sz="2550" spc="114" dirty="0">
                <a:solidFill>
                  <a:srgbClr val="04182D"/>
                </a:solidFill>
                <a:latin typeface="Tahoma"/>
                <a:cs typeface="Tahoma"/>
              </a:rPr>
              <a:t>used</a:t>
            </a:r>
            <a:r>
              <a:rPr sz="2550" spc="-45" dirty="0">
                <a:solidFill>
                  <a:srgbClr val="04182D"/>
                </a:solidFill>
                <a:latin typeface="Tahoma"/>
                <a:cs typeface="Tahoma"/>
              </a:rPr>
              <a:t> </a:t>
            </a:r>
            <a:r>
              <a:rPr sz="2550" spc="85" dirty="0">
                <a:solidFill>
                  <a:srgbClr val="04182D"/>
                </a:solidFill>
                <a:latin typeface="Tahoma"/>
                <a:cs typeface="Tahoma"/>
              </a:rPr>
              <a:t>when</a:t>
            </a:r>
            <a:r>
              <a:rPr sz="2550" spc="-40" dirty="0">
                <a:solidFill>
                  <a:srgbClr val="04182D"/>
                </a:solidFill>
                <a:latin typeface="Tahoma"/>
                <a:cs typeface="Tahoma"/>
              </a:rPr>
              <a:t> </a:t>
            </a:r>
            <a:r>
              <a:rPr sz="2550" spc="135" dirty="0">
                <a:solidFill>
                  <a:srgbClr val="04182D"/>
                </a:solidFill>
                <a:latin typeface="Tahoma"/>
                <a:cs typeface="Tahoma"/>
              </a:rPr>
              <a:t>adding</a:t>
            </a:r>
            <a:r>
              <a:rPr sz="2550" spc="-40" dirty="0">
                <a:solidFill>
                  <a:srgbClr val="04182D"/>
                </a:solidFill>
                <a:latin typeface="Tahoma"/>
                <a:cs typeface="Tahoma"/>
              </a:rPr>
              <a:t> </a:t>
            </a:r>
            <a:r>
              <a:rPr sz="2550" spc="165" dirty="0">
                <a:solidFill>
                  <a:srgbClr val="04182D"/>
                </a:solidFill>
                <a:latin typeface="Tahoma"/>
                <a:cs typeface="Tahoma"/>
              </a:rPr>
              <a:t>data</a:t>
            </a:r>
            <a:r>
              <a:rPr sz="2550" spc="-45" dirty="0">
                <a:solidFill>
                  <a:srgbClr val="04182D"/>
                </a:solidFill>
                <a:latin typeface="Tahoma"/>
                <a:cs typeface="Tahoma"/>
              </a:rPr>
              <a:t> </a:t>
            </a:r>
            <a:r>
              <a:rPr sz="2550" spc="90" dirty="0">
                <a:solidFill>
                  <a:srgbClr val="04182D"/>
                </a:solidFill>
                <a:latin typeface="Tahoma"/>
                <a:cs typeface="Tahoma"/>
              </a:rPr>
              <a:t>to</a:t>
            </a:r>
            <a:r>
              <a:rPr sz="2550" spc="-40" dirty="0">
                <a:solidFill>
                  <a:srgbClr val="04182D"/>
                </a:solidFill>
                <a:latin typeface="Tahoma"/>
                <a:cs typeface="Tahoma"/>
              </a:rPr>
              <a:t> </a:t>
            </a:r>
            <a:r>
              <a:rPr sz="2550" spc="100" dirty="0">
                <a:solidFill>
                  <a:srgbClr val="04182D"/>
                </a:solidFill>
                <a:latin typeface="Tahoma"/>
                <a:cs typeface="Tahoma"/>
              </a:rPr>
              <a:t>the</a:t>
            </a:r>
            <a:r>
              <a:rPr sz="2550" spc="-45" dirty="0">
                <a:solidFill>
                  <a:srgbClr val="04182D"/>
                </a:solidFill>
                <a:latin typeface="Tahoma"/>
                <a:cs typeface="Tahoma"/>
              </a:rPr>
              <a:t> </a:t>
            </a:r>
            <a:r>
              <a:rPr sz="2550" spc="114" dirty="0">
                <a:solidFill>
                  <a:srgbClr val="04182D"/>
                </a:solidFill>
                <a:latin typeface="Tahoma"/>
                <a:cs typeface="Tahoma"/>
              </a:rPr>
              <a:t>collection</a:t>
            </a:r>
            <a:endParaRPr sz="2550">
              <a:latin typeface="Tahoma"/>
              <a:cs typeface="Tahoma"/>
            </a:endParaRPr>
          </a:p>
        </p:txBody>
      </p:sp>
      <p:pic>
        <p:nvPicPr>
          <p:cNvPr id="7" name="object 7"/>
          <p:cNvPicPr/>
          <p:nvPr/>
        </p:nvPicPr>
        <p:blipFill>
          <a:blip r:embed="rId2" cstate="print"/>
          <a:stretch>
            <a:fillRect/>
          </a:stretch>
        </p:blipFill>
        <p:spPr>
          <a:xfrm>
            <a:off x="511759" y="4871953"/>
            <a:ext cx="102352" cy="102351"/>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6195695" cy="713740"/>
          </a:xfrm>
          <a:prstGeom prst="rect">
            <a:avLst/>
          </a:prstGeom>
        </p:spPr>
        <p:txBody>
          <a:bodyPr vert="horz" wrap="square" lIns="0" tIns="13970" rIns="0" bIns="0" rtlCol="0">
            <a:spAutoFit/>
          </a:bodyPr>
          <a:lstStyle/>
          <a:p>
            <a:pPr marL="12700">
              <a:lnSpc>
                <a:spcPct val="100000"/>
              </a:lnSpc>
              <a:spcBef>
                <a:spcPts val="110"/>
              </a:spcBef>
            </a:pPr>
            <a:r>
              <a:rPr sz="4500" spc="100" dirty="0"/>
              <a:t>Q</a:t>
            </a:r>
            <a:r>
              <a:rPr sz="4500" spc="-330" dirty="0"/>
              <a:t>u</a:t>
            </a:r>
            <a:r>
              <a:rPr sz="4500" spc="-204" dirty="0"/>
              <a:t>e</a:t>
            </a:r>
            <a:r>
              <a:rPr sz="4500" spc="-240" dirty="0"/>
              <a:t>r</a:t>
            </a:r>
            <a:r>
              <a:rPr sz="4500" spc="-5" dirty="0"/>
              <a:t>y</a:t>
            </a:r>
            <a:r>
              <a:rPr sz="4500" spc="-260" dirty="0"/>
              <a:t>i</a:t>
            </a:r>
            <a:r>
              <a:rPr sz="4500" spc="-365" dirty="0"/>
              <a:t>n</a:t>
            </a:r>
            <a:r>
              <a:rPr sz="4500" spc="-5" dirty="0"/>
              <a:t>g</a:t>
            </a:r>
            <a:r>
              <a:rPr sz="4500" spc="-165" dirty="0"/>
              <a:t> </a:t>
            </a:r>
            <a:r>
              <a:rPr sz="4500" spc="-254" dirty="0"/>
              <a:t>t</a:t>
            </a:r>
            <a:r>
              <a:rPr sz="4500" spc="-310" dirty="0"/>
              <a:t>h</a:t>
            </a:r>
            <a:r>
              <a:rPr sz="4500" spc="-75" dirty="0"/>
              <a:t>e</a:t>
            </a:r>
            <a:r>
              <a:rPr sz="4500" spc="-165" dirty="0"/>
              <a:t> </a:t>
            </a:r>
            <a:r>
              <a:rPr sz="4500" spc="100" dirty="0"/>
              <a:t>c</a:t>
            </a:r>
            <a:r>
              <a:rPr sz="4500" spc="-240" dirty="0"/>
              <a:t>ol</a:t>
            </a:r>
            <a:r>
              <a:rPr sz="4500" spc="-285" dirty="0"/>
              <a:t>l</a:t>
            </a:r>
            <a:r>
              <a:rPr sz="4500" spc="-160" dirty="0"/>
              <a:t>e</a:t>
            </a:r>
            <a:r>
              <a:rPr sz="4500" spc="65" dirty="0"/>
              <a:t>c</a:t>
            </a:r>
            <a:r>
              <a:rPr sz="4500" spc="-225" dirty="0"/>
              <a:t>t</a:t>
            </a:r>
            <a:r>
              <a:rPr sz="4500" spc="-295" dirty="0"/>
              <a:t>i</a:t>
            </a:r>
            <a:r>
              <a:rPr sz="4500" spc="-240" dirty="0"/>
              <a:t>on</a:t>
            </a:r>
            <a:endParaRPr sz="4500"/>
          </a:p>
        </p:txBody>
      </p:sp>
      <p:sp>
        <p:nvSpPr>
          <p:cNvPr id="3" name="object 3"/>
          <p:cNvSpPr/>
          <p:nvPr/>
        </p:nvSpPr>
        <p:spPr>
          <a:xfrm>
            <a:off x="491289" y="1166812"/>
            <a:ext cx="14575155" cy="2436495"/>
          </a:xfrm>
          <a:custGeom>
            <a:avLst/>
            <a:gdLst/>
            <a:ahLst/>
            <a:cxnLst/>
            <a:rect l="l" t="t" r="r" b="b"/>
            <a:pathLst>
              <a:path w="14575155" h="2436495">
                <a:moveTo>
                  <a:pt x="14498413" y="2435976"/>
                </a:moveTo>
                <a:lnTo>
                  <a:pt x="76505" y="2435976"/>
                </a:lnTo>
                <a:lnTo>
                  <a:pt x="71180" y="2435452"/>
                </a:lnTo>
                <a:lnTo>
                  <a:pt x="31920" y="2419189"/>
                </a:lnTo>
                <a:lnTo>
                  <a:pt x="4175" y="2380462"/>
                </a:lnTo>
                <a:lnTo>
                  <a:pt x="0" y="2359471"/>
                </a:lnTo>
                <a:lnTo>
                  <a:pt x="0" y="2354095"/>
                </a:lnTo>
                <a:lnTo>
                  <a:pt x="0" y="76505"/>
                </a:lnTo>
                <a:lnTo>
                  <a:pt x="16786" y="31920"/>
                </a:lnTo>
                <a:lnTo>
                  <a:pt x="55513" y="4175"/>
                </a:lnTo>
                <a:lnTo>
                  <a:pt x="76505" y="0"/>
                </a:lnTo>
                <a:lnTo>
                  <a:pt x="14498413" y="0"/>
                </a:lnTo>
                <a:lnTo>
                  <a:pt x="14542998" y="16786"/>
                </a:lnTo>
                <a:lnTo>
                  <a:pt x="14570742" y="55513"/>
                </a:lnTo>
                <a:lnTo>
                  <a:pt x="14574918" y="76505"/>
                </a:lnTo>
                <a:lnTo>
                  <a:pt x="14574918" y="2359471"/>
                </a:lnTo>
                <a:lnTo>
                  <a:pt x="14558132" y="2404055"/>
                </a:lnTo>
                <a:lnTo>
                  <a:pt x="14519404" y="2431801"/>
                </a:lnTo>
                <a:lnTo>
                  <a:pt x="14503737" y="2435452"/>
                </a:lnTo>
                <a:lnTo>
                  <a:pt x="14498413" y="2435976"/>
                </a:lnTo>
                <a:close/>
              </a:path>
            </a:pathLst>
          </a:custGeom>
          <a:solidFill>
            <a:srgbClr val="F6F2EB"/>
          </a:solidFill>
        </p:spPr>
        <p:txBody>
          <a:bodyPr wrap="square" lIns="0" tIns="0" rIns="0" bIns="0" rtlCol="0"/>
          <a:lstStyle/>
          <a:p>
            <a:endParaRPr/>
          </a:p>
        </p:txBody>
      </p:sp>
      <p:sp>
        <p:nvSpPr>
          <p:cNvPr id="4" name="object 4"/>
          <p:cNvSpPr/>
          <p:nvPr/>
        </p:nvSpPr>
        <p:spPr>
          <a:xfrm>
            <a:off x="491289" y="3848433"/>
            <a:ext cx="14575155" cy="3316604"/>
          </a:xfrm>
          <a:custGeom>
            <a:avLst/>
            <a:gdLst/>
            <a:ahLst/>
            <a:cxnLst/>
            <a:rect l="l" t="t" r="r" b="b"/>
            <a:pathLst>
              <a:path w="14575155" h="3316604">
                <a:moveTo>
                  <a:pt x="14498413" y="3316202"/>
                </a:moveTo>
                <a:lnTo>
                  <a:pt x="76505" y="3316202"/>
                </a:lnTo>
                <a:lnTo>
                  <a:pt x="71180" y="3315678"/>
                </a:lnTo>
                <a:lnTo>
                  <a:pt x="31920" y="3299416"/>
                </a:lnTo>
                <a:lnTo>
                  <a:pt x="4175" y="3260689"/>
                </a:lnTo>
                <a:lnTo>
                  <a:pt x="0" y="3239698"/>
                </a:lnTo>
                <a:lnTo>
                  <a:pt x="0" y="3234321"/>
                </a:lnTo>
                <a:lnTo>
                  <a:pt x="0" y="76505"/>
                </a:lnTo>
                <a:lnTo>
                  <a:pt x="16786" y="31920"/>
                </a:lnTo>
                <a:lnTo>
                  <a:pt x="55513" y="4175"/>
                </a:lnTo>
                <a:lnTo>
                  <a:pt x="76505" y="0"/>
                </a:lnTo>
                <a:lnTo>
                  <a:pt x="14498413" y="0"/>
                </a:lnTo>
                <a:lnTo>
                  <a:pt x="14542998" y="16785"/>
                </a:lnTo>
                <a:lnTo>
                  <a:pt x="14570742" y="55513"/>
                </a:lnTo>
                <a:lnTo>
                  <a:pt x="14574918" y="76505"/>
                </a:lnTo>
                <a:lnTo>
                  <a:pt x="14574918" y="3239698"/>
                </a:lnTo>
                <a:lnTo>
                  <a:pt x="14558132" y="3284282"/>
                </a:lnTo>
                <a:lnTo>
                  <a:pt x="14519404" y="3312026"/>
                </a:lnTo>
                <a:lnTo>
                  <a:pt x="14503737" y="3315678"/>
                </a:lnTo>
                <a:lnTo>
                  <a:pt x="14498413" y="3316202"/>
                </a:lnTo>
                <a:close/>
              </a:path>
            </a:pathLst>
          </a:custGeom>
          <a:solidFill>
            <a:srgbClr val="04182D"/>
          </a:solidFill>
        </p:spPr>
        <p:txBody>
          <a:bodyPr wrap="square" lIns="0" tIns="0" rIns="0" bIns="0" rtlCol="0"/>
          <a:lstStyle/>
          <a:p>
            <a:endParaRPr/>
          </a:p>
        </p:txBody>
      </p:sp>
      <p:sp>
        <p:nvSpPr>
          <p:cNvPr id="5" name="object 5"/>
          <p:cNvSpPr txBox="1"/>
          <p:nvPr/>
        </p:nvSpPr>
        <p:spPr>
          <a:xfrm>
            <a:off x="625720" y="1226167"/>
            <a:ext cx="7604759" cy="2174875"/>
          </a:xfrm>
          <a:prstGeom prst="rect">
            <a:avLst/>
          </a:prstGeom>
        </p:spPr>
        <p:txBody>
          <a:bodyPr vert="horz" wrap="square" lIns="0" tIns="136525" rIns="0" bIns="0" rtlCol="0">
            <a:spAutoFit/>
          </a:bodyPr>
          <a:lstStyle/>
          <a:p>
            <a:pPr marL="12700">
              <a:lnSpc>
                <a:spcPct val="100000"/>
              </a:lnSpc>
              <a:spcBef>
                <a:spcPts val="1075"/>
              </a:spcBef>
            </a:pPr>
            <a:r>
              <a:rPr sz="2000" spc="10" dirty="0">
                <a:solidFill>
                  <a:srgbClr val="04182D"/>
                </a:solidFill>
                <a:latin typeface="Courier New"/>
                <a:cs typeface="Courier New"/>
              </a:rPr>
              <a:t>result </a:t>
            </a:r>
            <a:r>
              <a:rPr sz="2000" spc="15" dirty="0">
                <a:solidFill>
                  <a:srgbClr val="04182D"/>
                </a:solidFill>
                <a:latin typeface="Courier New"/>
                <a:cs typeface="Courier New"/>
              </a:rPr>
              <a:t>=</a:t>
            </a:r>
            <a:r>
              <a:rPr sz="2000" spc="10" dirty="0">
                <a:solidFill>
                  <a:srgbClr val="04182D"/>
                </a:solidFill>
                <a:latin typeface="Courier New"/>
                <a:cs typeface="Courier New"/>
              </a:rPr>
              <a:t> collection.query(</a:t>
            </a:r>
            <a:endParaRPr sz="2000">
              <a:latin typeface="Courier New"/>
              <a:cs typeface="Courier New"/>
            </a:endParaRPr>
          </a:p>
          <a:p>
            <a:pPr marL="321945" marR="5080">
              <a:lnSpc>
                <a:spcPct val="141000"/>
              </a:lnSpc>
              <a:spcBef>
                <a:spcPts val="5"/>
              </a:spcBef>
            </a:pPr>
            <a:r>
              <a:rPr sz="2000" spc="10" dirty="0">
                <a:solidFill>
                  <a:srgbClr val="04182D"/>
                </a:solidFill>
                <a:latin typeface="Courier New"/>
                <a:cs typeface="Courier New"/>
              </a:rPr>
              <a:t>query_texts=[</a:t>
            </a:r>
            <a:r>
              <a:rPr sz="2000" spc="10" dirty="0">
                <a:solidFill>
                  <a:srgbClr val="BE2F72"/>
                </a:solidFill>
                <a:latin typeface="Courier New"/>
                <a:cs typeface="Courier New"/>
              </a:rPr>
              <a:t>"movies</a:t>
            </a:r>
            <a:r>
              <a:rPr sz="2000" spc="25" dirty="0">
                <a:solidFill>
                  <a:srgbClr val="BE2F72"/>
                </a:solidFill>
                <a:latin typeface="Courier New"/>
                <a:cs typeface="Courier New"/>
              </a:rPr>
              <a:t> </a:t>
            </a:r>
            <a:r>
              <a:rPr sz="2000" spc="10" dirty="0">
                <a:solidFill>
                  <a:srgbClr val="BE2F72"/>
                </a:solidFill>
                <a:latin typeface="Courier New"/>
                <a:cs typeface="Courier New"/>
              </a:rPr>
              <a:t>where</a:t>
            </a:r>
            <a:r>
              <a:rPr sz="2000" spc="30" dirty="0">
                <a:solidFill>
                  <a:srgbClr val="BE2F72"/>
                </a:solidFill>
                <a:latin typeface="Courier New"/>
                <a:cs typeface="Courier New"/>
              </a:rPr>
              <a:t> </a:t>
            </a:r>
            <a:r>
              <a:rPr sz="2000" spc="10" dirty="0">
                <a:solidFill>
                  <a:srgbClr val="BE2F72"/>
                </a:solidFill>
                <a:latin typeface="Courier New"/>
                <a:cs typeface="Courier New"/>
              </a:rPr>
              <a:t>people</a:t>
            </a:r>
            <a:r>
              <a:rPr sz="2000" spc="25" dirty="0">
                <a:solidFill>
                  <a:srgbClr val="BE2F72"/>
                </a:solidFill>
                <a:latin typeface="Courier New"/>
                <a:cs typeface="Courier New"/>
              </a:rPr>
              <a:t> </a:t>
            </a:r>
            <a:r>
              <a:rPr sz="2000" spc="10" dirty="0">
                <a:solidFill>
                  <a:srgbClr val="BE2F72"/>
                </a:solidFill>
                <a:latin typeface="Courier New"/>
                <a:cs typeface="Courier New"/>
              </a:rPr>
              <a:t>sing</a:t>
            </a:r>
            <a:r>
              <a:rPr sz="2000" spc="30" dirty="0">
                <a:solidFill>
                  <a:srgbClr val="BE2F72"/>
                </a:solidFill>
                <a:latin typeface="Courier New"/>
                <a:cs typeface="Courier New"/>
              </a:rPr>
              <a:t> </a:t>
            </a:r>
            <a:r>
              <a:rPr sz="2000" spc="15" dirty="0">
                <a:solidFill>
                  <a:srgbClr val="BE2F72"/>
                </a:solidFill>
                <a:latin typeface="Courier New"/>
                <a:cs typeface="Courier New"/>
              </a:rPr>
              <a:t>a</a:t>
            </a:r>
            <a:r>
              <a:rPr sz="2000" spc="25" dirty="0">
                <a:solidFill>
                  <a:srgbClr val="BE2F72"/>
                </a:solidFill>
                <a:latin typeface="Courier New"/>
                <a:cs typeface="Courier New"/>
              </a:rPr>
              <a:t> </a:t>
            </a:r>
            <a:r>
              <a:rPr sz="2000" spc="10" dirty="0">
                <a:solidFill>
                  <a:srgbClr val="BE2F72"/>
                </a:solidFill>
                <a:latin typeface="Courier New"/>
                <a:cs typeface="Courier New"/>
              </a:rPr>
              <a:t>lot"</a:t>
            </a:r>
            <a:r>
              <a:rPr sz="2000" spc="10" dirty="0">
                <a:solidFill>
                  <a:srgbClr val="04182D"/>
                </a:solidFill>
                <a:latin typeface="Courier New"/>
                <a:cs typeface="Courier New"/>
              </a:rPr>
              <a:t>], </a:t>
            </a:r>
            <a:r>
              <a:rPr sz="2000" spc="-1185" dirty="0">
                <a:solidFill>
                  <a:srgbClr val="04182D"/>
                </a:solidFill>
                <a:latin typeface="Courier New"/>
                <a:cs typeface="Courier New"/>
              </a:rPr>
              <a:t> </a:t>
            </a:r>
            <a:r>
              <a:rPr sz="2000" spc="10" dirty="0">
                <a:solidFill>
                  <a:srgbClr val="04182D"/>
                </a:solidFill>
                <a:latin typeface="Courier New"/>
                <a:cs typeface="Courier New"/>
              </a:rPr>
              <a:t>n_results=</a:t>
            </a:r>
            <a:r>
              <a:rPr sz="2000" spc="10" dirty="0">
                <a:solidFill>
                  <a:srgbClr val="BE2F72"/>
                </a:solidFill>
                <a:latin typeface="Courier New"/>
                <a:cs typeface="Courier New"/>
              </a:rPr>
              <a:t>3</a:t>
            </a:r>
            <a:endParaRPr sz="2000">
              <a:latin typeface="Courier New"/>
              <a:cs typeface="Courier New"/>
            </a:endParaRPr>
          </a:p>
          <a:p>
            <a:pPr marL="12700">
              <a:lnSpc>
                <a:spcPct val="100000"/>
              </a:lnSpc>
              <a:spcBef>
                <a:spcPts val="985"/>
              </a:spcBef>
            </a:pPr>
            <a:r>
              <a:rPr sz="2000" spc="15" dirty="0">
                <a:solidFill>
                  <a:srgbClr val="04182D"/>
                </a:solidFill>
                <a:latin typeface="Courier New"/>
                <a:cs typeface="Courier New"/>
              </a:rPr>
              <a:t>)</a:t>
            </a:r>
            <a:endParaRPr sz="2000">
              <a:latin typeface="Courier New"/>
              <a:cs typeface="Courier New"/>
            </a:endParaRPr>
          </a:p>
          <a:p>
            <a:pPr marL="12700">
              <a:lnSpc>
                <a:spcPct val="100000"/>
              </a:lnSpc>
              <a:spcBef>
                <a:spcPts val="985"/>
              </a:spcBef>
            </a:pPr>
            <a:r>
              <a:rPr sz="2000" spc="10" dirty="0">
                <a:solidFill>
                  <a:srgbClr val="008600"/>
                </a:solidFill>
                <a:latin typeface="Courier New"/>
                <a:cs typeface="Courier New"/>
              </a:rPr>
              <a:t>print</a:t>
            </a:r>
            <a:r>
              <a:rPr sz="2000" spc="10" dirty="0">
                <a:solidFill>
                  <a:srgbClr val="04182D"/>
                </a:solidFill>
                <a:latin typeface="Courier New"/>
                <a:cs typeface="Courier New"/>
              </a:rPr>
              <a:t>(result)</a:t>
            </a:r>
            <a:endParaRPr sz="2000">
              <a:latin typeface="Courier New"/>
              <a:cs typeface="Courier New"/>
            </a:endParaRPr>
          </a:p>
        </p:txBody>
      </p:sp>
      <p:sp>
        <p:nvSpPr>
          <p:cNvPr id="6" name="object 6"/>
          <p:cNvSpPr txBox="1"/>
          <p:nvPr/>
        </p:nvSpPr>
        <p:spPr>
          <a:xfrm>
            <a:off x="625720" y="3928259"/>
            <a:ext cx="12709525" cy="3034665"/>
          </a:xfrm>
          <a:prstGeom prst="rect">
            <a:avLst/>
          </a:prstGeom>
        </p:spPr>
        <p:txBody>
          <a:bodyPr vert="horz" wrap="square" lIns="0" tIns="136525" rIns="0" bIns="0" rtlCol="0">
            <a:spAutoFit/>
          </a:bodyPr>
          <a:lstStyle/>
          <a:p>
            <a:pPr marL="12700">
              <a:lnSpc>
                <a:spcPct val="100000"/>
              </a:lnSpc>
              <a:spcBef>
                <a:spcPts val="1075"/>
              </a:spcBef>
            </a:pPr>
            <a:r>
              <a:rPr sz="2000" spc="10" dirty="0">
                <a:solidFill>
                  <a:srgbClr val="FFFFFF"/>
                </a:solidFill>
                <a:latin typeface="Courier New"/>
                <a:cs typeface="Courier New"/>
              </a:rPr>
              <a:t>{'ids':</a:t>
            </a:r>
            <a:r>
              <a:rPr sz="2000" spc="20" dirty="0">
                <a:solidFill>
                  <a:srgbClr val="FFFFFF"/>
                </a:solidFill>
                <a:latin typeface="Courier New"/>
                <a:cs typeface="Courier New"/>
              </a:rPr>
              <a:t> </a:t>
            </a:r>
            <a:r>
              <a:rPr sz="2000" spc="10" dirty="0">
                <a:solidFill>
                  <a:srgbClr val="FFFFFF"/>
                </a:solidFill>
                <a:latin typeface="Courier New"/>
                <a:cs typeface="Courier New"/>
              </a:rPr>
              <a:t>[['s4068',</a:t>
            </a:r>
            <a:r>
              <a:rPr sz="2000" spc="25" dirty="0">
                <a:solidFill>
                  <a:srgbClr val="FFFFFF"/>
                </a:solidFill>
                <a:latin typeface="Courier New"/>
                <a:cs typeface="Courier New"/>
              </a:rPr>
              <a:t> </a:t>
            </a:r>
            <a:r>
              <a:rPr sz="2000" spc="10" dirty="0">
                <a:solidFill>
                  <a:srgbClr val="FFFFFF"/>
                </a:solidFill>
                <a:latin typeface="Courier New"/>
                <a:cs typeface="Courier New"/>
              </a:rPr>
              <a:t>'s293',</a:t>
            </a:r>
            <a:r>
              <a:rPr sz="2000" spc="25" dirty="0">
                <a:solidFill>
                  <a:srgbClr val="FFFFFF"/>
                </a:solidFill>
                <a:latin typeface="Courier New"/>
                <a:cs typeface="Courier New"/>
              </a:rPr>
              <a:t> </a:t>
            </a:r>
            <a:r>
              <a:rPr sz="2000" spc="10" dirty="0">
                <a:solidFill>
                  <a:srgbClr val="FFFFFF"/>
                </a:solidFill>
                <a:latin typeface="Courier New"/>
                <a:cs typeface="Courier New"/>
              </a:rPr>
              <a:t>'s2213']],</a:t>
            </a:r>
            <a:endParaRPr sz="2000">
              <a:latin typeface="Courier New"/>
              <a:cs typeface="Courier New"/>
            </a:endParaRPr>
          </a:p>
          <a:p>
            <a:pPr marL="167005">
              <a:lnSpc>
                <a:spcPct val="100000"/>
              </a:lnSpc>
              <a:spcBef>
                <a:spcPts val="985"/>
              </a:spcBef>
            </a:pPr>
            <a:r>
              <a:rPr sz="2000" spc="10" dirty="0">
                <a:solidFill>
                  <a:srgbClr val="FFFFFF"/>
                </a:solidFill>
                <a:latin typeface="Courier New"/>
                <a:cs typeface="Courier New"/>
              </a:rPr>
              <a:t>'embeddings':</a:t>
            </a:r>
            <a:r>
              <a:rPr sz="2000" spc="-5" dirty="0">
                <a:solidFill>
                  <a:srgbClr val="FFFFFF"/>
                </a:solidFill>
                <a:latin typeface="Courier New"/>
                <a:cs typeface="Courier New"/>
              </a:rPr>
              <a:t> </a:t>
            </a:r>
            <a:r>
              <a:rPr sz="2000" spc="10" dirty="0">
                <a:solidFill>
                  <a:srgbClr val="FFFFFF"/>
                </a:solidFill>
                <a:latin typeface="Courier New"/>
                <a:cs typeface="Courier New"/>
              </a:rPr>
              <a:t>None,</a:t>
            </a:r>
            <a:endParaRPr sz="2000">
              <a:latin typeface="Courier New"/>
              <a:cs typeface="Courier New"/>
            </a:endParaRPr>
          </a:p>
          <a:p>
            <a:pPr marL="476250" marR="5080" indent="-309880">
              <a:lnSpc>
                <a:spcPct val="141000"/>
              </a:lnSpc>
              <a:spcBef>
                <a:spcPts val="5"/>
              </a:spcBef>
            </a:pPr>
            <a:r>
              <a:rPr sz="2000" spc="10" dirty="0">
                <a:solidFill>
                  <a:srgbClr val="FFFFFF"/>
                </a:solidFill>
                <a:latin typeface="Courier New"/>
                <a:cs typeface="Courier New"/>
              </a:rPr>
              <a:t>'documents':</a:t>
            </a:r>
            <a:r>
              <a:rPr sz="2000" spc="30" dirty="0">
                <a:solidFill>
                  <a:srgbClr val="FFFFFF"/>
                </a:solidFill>
                <a:latin typeface="Courier New"/>
                <a:cs typeface="Courier New"/>
              </a:rPr>
              <a:t> </a:t>
            </a:r>
            <a:r>
              <a:rPr sz="2000" spc="10" dirty="0">
                <a:solidFill>
                  <a:srgbClr val="FFFFFF"/>
                </a:solidFill>
                <a:latin typeface="Courier New"/>
                <a:cs typeface="Courier New"/>
              </a:rPr>
              <a:t>[['Title:</a:t>
            </a:r>
            <a:r>
              <a:rPr sz="2000" spc="30" dirty="0">
                <a:solidFill>
                  <a:srgbClr val="FFFFFF"/>
                </a:solidFill>
                <a:latin typeface="Courier New"/>
                <a:cs typeface="Courier New"/>
              </a:rPr>
              <a:t> </a:t>
            </a:r>
            <a:r>
              <a:rPr sz="2000" spc="10" dirty="0">
                <a:solidFill>
                  <a:srgbClr val="FFFFFF"/>
                </a:solidFill>
                <a:latin typeface="Courier New"/>
                <a:cs typeface="Courier New"/>
              </a:rPr>
              <a:t>Quién</a:t>
            </a:r>
            <a:r>
              <a:rPr sz="2000" spc="30" dirty="0">
                <a:solidFill>
                  <a:srgbClr val="FFFFFF"/>
                </a:solidFill>
                <a:latin typeface="Courier New"/>
                <a:cs typeface="Courier New"/>
              </a:rPr>
              <a:t> </a:t>
            </a:r>
            <a:r>
              <a:rPr sz="2000" spc="15" dirty="0">
                <a:solidFill>
                  <a:srgbClr val="FFFFFF"/>
                </a:solidFill>
                <a:latin typeface="Courier New"/>
                <a:cs typeface="Courier New"/>
              </a:rPr>
              <a:t>te</a:t>
            </a:r>
            <a:r>
              <a:rPr sz="2000" spc="35" dirty="0">
                <a:solidFill>
                  <a:srgbClr val="FFFFFF"/>
                </a:solidFill>
                <a:latin typeface="Courier New"/>
                <a:cs typeface="Courier New"/>
              </a:rPr>
              <a:t> </a:t>
            </a:r>
            <a:r>
              <a:rPr sz="2000" spc="10" dirty="0">
                <a:solidFill>
                  <a:srgbClr val="FFFFFF"/>
                </a:solidFill>
                <a:latin typeface="Courier New"/>
                <a:cs typeface="Courier New"/>
              </a:rPr>
              <a:t>cantará</a:t>
            </a:r>
            <a:r>
              <a:rPr sz="2000" spc="30" dirty="0">
                <a:solidFill>
                  <a:srgbClr val="FFFFFF"/>
                </a:solidFill>
                <a:latin typeface="Courier New"/>
                <a:cs typeface="Courier New"/>
              </a:rPr>
              <a:t> </a:t>
            </a:r>
            <a:r>
              <a:rPr sz="2000" spc="10" dirty="0">
                <a:solidFill>
                  <a:srgbClr val="FFFFFF"/>
                </a:solidFill>
                <a:latin typeface="Courier New"/>
                <a:cs typeface="Courier New"/>
              </a:rPr>
              <a:t>(Movie)\nDescription:</a:t>
            </a:r>
            <a:r>
              <a:rPr sz="2000" spc="30" dirty="0">
                <a:solidFill>
                  <a:srgbClr val="FFFFFF"/>
                </a:solidFill>
                <a:latin typeface="Courier New"/>
                <a:cs typeface="Courier New"/>
              </a:rPr>
              <a:t> </a:t>
            </a:r>
            <a:r>
              <a:rPr sz="2000" spc="10" dirty="0">
                <a:solidFill>
                  <a:srgbClr val="FFFFFF"/>
                </a:solidFill>
                <a:latin typeface="Courier New"/>
                <a:cs typeface="Courier New"/>
              </a:rPr>
              <a:t>When</a:t>
            </a:r>
            <a:r>
              <a:rPr sz="2000" spc="35" dirty="0">
                <a:solidFill>
                  <a:srgbClr val="FFFFFF"/>
                </a:solidFill>
                <a:latin typeface="Courier New"/>
                <a:cs typeface="Courier New"/>
              </a:rPr>
              <a:t> </a:t>
            </a:r>
            <a:r>
              <a:rPr sz="2000" spc="15" dirty="0">
                <a:solidFill>
                  <a:srgbClr val="FFFFFF"/>
                </a:solidFill>
                <a:latin typeface="Courier New"/>
                <a:cs typeface="Courier New"/>
              </a:rPr>
              <a:t>a</a:t>
            </a:r>
            <a:r>
              <a:rPr sz="2000" spc="30" dirty="0">
                <a:solidFill>
                  <a:srgbClr val="FFFFFF"/>
                </a:solidFill>
                <a:latin typeface="Courier New"/>
                <a:cs typeface="Courier New"/>
              </a:rPr>
              <a:t> </a:t>
            </a:r>
            <a:r>
              <a:rPr sz="2000" spc="10" dirty="0">
                <a:solidFill>
                  <a:srgbClr val="FFFFFF"/>
                </a:solidFill>
                <a:latin typeface="Courier New"/>
                <a:cs typeface="Courier New"/>
              </a:rPr>
              <a:t>near-...', </a:t>
            </a:r>
            <a:r>
              <a:rPr sz="2000" spc="15" dirty="0">
                <a:solidFill>
                  <a:srgbClr val="FFFFFF"/>
                </a:solidFill>
                <a:latin typeface="Courier New"/>
                <a:cs typeface="Courier New"/>
              </a:rPr>
              <a:t> </a:t>
            </a:r>
            <a:r>
              <a:rPr sz="2000" spc="10" dirty="0">
                <a:solidFill>
                  <a:srgbClr val="FFFFFF"/>
                </a:solidFill>
                <a:latin typeface="Courier New"/>
                <a:cs typeface="Courier New"/>
              </a:rPr>
              <a:t>'Title:</a:t>
            </a:r>
            <a:r>
              <a:rPr sz="2000" spc="30" dirty="0">
                <a:solidFill>
                  <a:srgbClr val="FFFFFF"/>
                </a:solidFill>
                <a:latin typeface="Courier New"/>
                <a:cs typeface="Courier New"/>
              </a:rPr>
              <a:t> </a:t>
            </a:r>
            <a:r>
              <a:rPr sz="2000" spc="10" dirty="0">
                <a:solidFill>
                  <a:srgbClr val="FFFFFF"/>
                </a:solidFill>
                <a:latin typeface="Courier New"/>
                <a:cs typeface="Courier New"/>
              </a:rPr>
              <a:t>Quartet</a:t>
            </a:r>
            <a:r>
              <a:rPr sz="2000" spc="35" dirty="0">
                <a:solidFill>
                  <a:srgbClr val="FFFFFF"/>
                </a:solidFill>
                <a:latin typeface="Courier New"/>
                <a:cs typeface="Courier New"/>
              </a:rPr>
              <a:t> </a:t>
            </a:r>
            <a:r>
              <a:rPr sz="2000" spc="10" dirty="0">
                <a:solidFill>
                  <a:srgbClr val="FFFFFF"/>
                </a:solidFill>
                <a:latin typeface="Courier New"/>
                <a:cs typeface="Courier New"/>
              </a:rPr>
              <a:t>(Movie)\nDescription:</a:t>
            </a:r>
            <a:r>
              <a:rPr sz="2000" spc="35" dirty="0">
                <a:solidFill>
                  <a:srgbClr val="FFFFFF"/>
                </a:solidFill>
                <a:latin typeface="Courier New"/>
                <a:cs typeface="Courier New"/>
              </a:rPr>
              <a:t> </a:t>
            </a:r>
            <a:r>
              <a:rPr sz="2000" spc="15" dirty="0">
                <a:solidFill>
                  <a:srgbClr val="FFFFFF"/>
                </a:solidFill>
                <a:latin typeface="Courier New"/>
                <a:cs typeface="Courier New"/>
              </a:rPr>
              <a:t>To</a:t>
            </a:r>
            <a:r>
              <a:rPr sz="2000" spc="35" dirty="0">
                <a:solidFill>
                  <a:srgbClr val="FFFFFF"/>
                </a:solidFill>
                <a:latin typeface="Courier New"/>
                <a:cs typeface="Courier New"/>
              </a:rPr>
              <a:t> </a:t>
            </a:r>
            <a:r>
              <a:rPr sz="2000" spc="10" dirty="0">
                <a:solidFill>
                  <a:srgbClr val="FFFFFF"/>
                </a:solidFill>
                <a:latin typeface="Courier New"/>
                <a:cs typeface="Courier New"/>
              </a:rPr>
              <a:t>save</a:t>
            </a:r>
            <a:r>
              <a:rPr sz="2000" spc="30" dirty="0">
                <a:solidFill>
                  <a:srgbClr val="FFFFFF"/>
                </a:solidFill>
                <a:latin typeface="Courier New"/>
                <a:cs typeface="Courier New"/>
              </a:rPr>
              <a:t> </a:t>
            </a:r>
            <a:r>
              <a:rPr sz="2000" spc="10" dirty="0">
                <a:solidFill>
                  <a:srgbClr val="FFFFFF"/>
                </a:solidFill>
                <a:latin typeface="Courier New"/>
                <a:cs typeface="Courier New"/>
              </a:rPr>
              <a:t>their</a:t>
            </a:r>
            <a:r>
              <a:rPr sz="2000" spc="35" dirty="0">
                <a:solidFill>
                  <a:srgbClr val="FFFFFF"/>
                </a:solidFill>
                <a:latin typeface="Courier New"/>
                <a:cs typeface="Courier New"/>
              </a:rPr>
              <a:t> </a:t>
            </a:r>
            <a:r>
              <a:rPr sz="2000" spc="10" dirty="0">
                <a:solidFill>
                  <a:srgbClr val="FFFFFF"/>
                </a:solidFill>
                <a:latin typeface="Courier New"/>
                <a:cs typeface="Courier New"/>
              </a:rPr>
              <a:t>posh</a:t>
            </a:r>
            <a:r>
              <a:rPr sz="2000" spc="35" dirty="0">
                <a:solidFill>
                  <a:srgbClr val="FFFFFF"/>
                </a:solidFill>
                <a:latin typeface="Courier New"/>
                <a:cs typeface="Courier New"/>
              </a:rPr>
              <a:t> </a:t>
            </a:r>
            <a:r>
              <a:rPr sz="2000" spc="10" dirty="0">
                <a:solidFill>
                  <a:srgbClr val="FFFFFF"/>
                </a:solidFill>
                <a:latin typeface="Courier New"/>
                <a:cs typeface="Courier New"/>
              </a:rPr>
              <a:t>retirement</a:t>
            </a:r>
            <a:r>
              <a:rPr sz="2000" spc="35" dirty="0">
                <a:solidFill>
                  <a:srgbClr val="FFFFFF"/>
                </a:solidFill>
                <a:latin typeface="Courier New"/>
                <a:cs typeface="Courier New"/>
              </a:rPr>
              <a:t> </a:t>
            </a:r>
            <a:r>
              <a:rPr sz="2000" spc="10" dirty="0">
                <a:solidFill>
                  <a:srgbClr val="FFFFFF"/>
                </a:solidFill>
                <a:latin typeface="Courier New"/>
                <a:cs typeface="Courier New"/>
              </a:rPr>
              <a:t>home,</a:t>
            </a:r>
            <a:r>
              <a:rPr sz="2000" spc="35" dirty="0">
                <a:solidFill>
                  <a:srgbClr val="FFFFFF"/>
                </a:solidFill>
                <a:latin typeface="Courier New"/>
                <a:cs typeface="Courier New"/>
              </a:rPr>
              <a:t> </a:t>
            </a:r>
            <a:r>
              <a:rPr sz="2000" spc="10" dirty="0">
                <a:solidFill>
                  <a:srgbClr val="FFFFFF"/>
                </a:solidFill>
                <a:latin typeface="Courier New"/>
                <a:cs typeface="Courier New"/>
              </a:rPr>
              <a:t>...', </a:t>
            </a:r>
            <a:r>
              <a:rPr sz="2000" spc="-1185" dirty="0">
                <a:solidFill>
                  <a:srgbClr val="FFFFFF"/>
                </a:solidFill>
                <a:latin typeface="Courier New"/>
                <a:cs typeface="Courier New"/>
              </a:rPr>
              <a:t> </a:t>
            </a:r>
            <a:r>
              <a:rPr sz="2000" spc="10" dirty="0">
                <a:solidFill>
                  <a:srgbClr val="FFFFFF"/>
                </a:solidFill>
                <a:latin typeface="Courier New"/>
                <a:cs typeface="Courier New"/>
              </a:rPr>
              <a:t>'Title:</a:t>
            </a:r>
            <a:r>
              <a:rPr sz="2000" spc="30" dirty="0">
                <a:solidFill>
                  <a:srgbClr val="FFFFFF"/>
                </a:solidFill>
                <a:latin typeface="Courier New"/>
                <a:cs typeface="Courier New"/>
              </a:rPr>
              <a:t> </a:t>
            </a:r>
            <a:r>
              <a:rPr sz="2000" spc="10" dirty="0">
                <a:solidFill>
                  <a:srgbClr val="FFFFFF"/>
                </a:solidFill>
                <a:latin typeface="Courier New"/>
                <a:cs typeface="Courier New"/>
              </a:rPr>
              <a:t>Sing</a:t>
            </a:r>
            <a:r>
              <a:rPr sz="2000" spc="30" dirty="0">
                <a:solidFill>
                  <a:srgbClr val="FFFFFF"/>
                </a:solidFill>
                <a:latin typeface="Courier New"/>
                <a:cs typeface="Courier New"/>
              </a:rPr>
              <a:t> </a:t>
            </a:r>
            <a:r>
              <a:rPr sz="2000" spc="15" dirty="0">
                <a:solidFill>
                  <a:srgbClr val="FFFFFF"/>
                </a:solidFill>
                <a:latin typeface="Courier New"/>
                <a:cs typeface="Courier New"/>
              </a:rPr>
              <a:t>On!</a:t>
            </a:r>
            <a:r>
              <a:rPr sz="2000" spc="30" dirty="0">
                <a:solidFill>
                  <a:srgbClr val="FFFFFF"/>
                </a:solidFill>
                <a:latin typeface="Courier New"/>
                <a:cs typeface="Courier New"/>
              </a:rPr>
              <a:t> </a:t>
            </a:r>
            <a:r>
              <a:rPr sz="2000" spc="10" dirty="0">
                <a:solidFill>
                  <a:srgbClr val="FFFFFF"/>
                </a:solidFill>
                <a:latin typeface="Courier New"/>
                <a:cs typeface="Courier New"/>
              </a:rPr>
              <a:t>Spain</a:t>
            </a:r>
            <a:r>
              <a:rPr sz="2000" spc="30" dirty="0">
                <a:solidFill>
                  <a:srgbClr val="FFFFFF"/>
                </a:solidFill>
                <a:latin typeface="Courier New"/>
                <a:cs typeface="Courier New"/>
              </a:rPr>
              <a:t> </a:t>
            </a:r>
            <a:r>
              <a:rPr sz="2000" spc="15" dirty="0">
                <a:solidFill>
                  <a:srgbClr val="FFFFFF"/>
                </a:solidFill>
                <a:latin typeface="Courier New"/>
                <a:cs typeface="Courier New"/>
              </a:rPr>
              <a:t>(TV</a:t>
            </a:r>
            <a:r>
              <a:rPr sz="2000" spc="30" dirty="0">
                <a:solidFill>
                  <a:srgbClr val="FFFFFF"/>
                </a:solidFill>
                <a:latin typeface="Courier New"/>
                <a:cs typeface="Courier New"/>
              </a:rPr>
              <a:t> </a:t>
            </a:r>
            <a:r>
              <a:rPr sz="2000" spc="10" dirty="0">
                <a:solidFill>
                  <a:srgbClr val="FFFFFF"/>
                </a:solidFill>
                <a:latin typeface="Courier New"/>
                <a:cs typeface="Courier New"/>
              </a:rPr>
              <a:t>Show)\nDescription:</a:t>
            </a:r>
            <a:r>
              <a:rPr sz="2000" spc="30" dirty="0">
                <a:solidFill>
                  <a:srgbClr val="FFFFFF"/>
                </a:solidFill>
                <a:latin typeface="Courier New"/>
                <a:cs typeface="Courier New"/>
              </a:rPr>
              <a:t> </a:t>
            </a:r>
            <a:r>
              <a:rPr sz="2000" spc="15" dirty="0">
                <a:solidFill>
                  <a:srgbClr val="FFFFFF"/>
                </a:solidFill>
                <a:latin typeface="Courier New"/>
                <a:cs typeface="Courier New"/>
              </a:rPr>
              <a:t>In</a:t>
            </a:r>
            <a:r>
              <a:rPr sz="2000" spc="35" dirty="0">
                <a:solidFill>
                  <a:srgbClr val="FFFFFF"/>
                </a:solidFill>
                <a:latin typeface="Courier New"/>
                <a:cs typeface="Courier New"/>
              </a:rPr>
              <a:t> </a:t>
            </a:r>
            <a:r>
              <a:rPr sz="2000" spc="10" dirty="0">
                <a:solidFill>
                  <a:srgbClr val="FFFFFF"/>
                </a:solidFill>
                <a:latin typeface="Courier New"/>
                <a:cs typeface="Courier New"/>
              </a:rPr>
              <a:t>this</a:t>
            </a:r>
            <a:r>
              <a:rPr sz="2000" spc="30" dirty="0">
                <a:solidFill>
                  <a:srgbClr val="FFFFFF"/>
                </a:solidFill>
                <a:latin typeface="Courier New"/>
                <a:cs typeface="Courier New"/>
              </a:rPr>
              <a:t> </a:t>
            </a:r>
            <a:r>
              <a:rPr sz="2000" spc="10" dirty="0">
                <a:solidFill>
                  <a:srgbClr val="FFFFFF"/>
                </a:solidFill>
                <a:latin typeface="Courier New"/>
                <a:cs typeface="Courier New"/>
              </a:rPr>
              <a:t>fast-paced,</a:t>
            </a:r>
            <a:r>
              <a:rPr sz="2000" spc="30" dirty="0">
                <a:solidFill>
                  <a:srgbClr val="FFFFFF"/>
                </a:solidFill>
                <a:latin typeface="Courier New"/>
                <a:cs typeface="Courier New"/>
              </a:rPr>
              <a:t> </a:t>
            </a:r>
            <a:r>
              <a:rPr sz="2000" spc="10" dirty="0">
                <a:solidFill>
                  <a:srgbClr val="FFFFFF"/>
                </a:solidFill>
                <a:latin typeface="Courier New"/>
                <a:cs typeface="Courier New"/>
              </a:rPr>
              <a:t>high-...']],</a:t>
            </a:r>
            <a:endParaRPr sz="2000">
              <a:latin typeface="Courier New"/>
              <a:cs typeface="Courier New"/>
            </a:endParaRPr>
          </a:p>
          <a:p>
            <a:pPr marL="167005">
              <a:lnSpc>
                <a:spcPct val="100000"/>
              </a:lnSpc>
              <a:spcBef>
                <a:spcPts val="985"/>
              </a:spcBef>
            </a:pPr>
            <a:r>
              <a:rPr sz="2000" spc="10" dirty="0">
                <a:solidFill>
                  <a:srgbClr val="FFFFFF"/>
                </a:solidFill>
                <a:latin typeface="Courier New"/>
                <a:cs typeface="Courier New"/>
              </a:rPr>
              <a:t>'metadatas':</a:t>
            </a:r>
            <a:r>
              <a:rPr sz="2000" spc="20" dirty="0">
                <a:solidFill>
                  <a:srgbClr val="FFFFFF"/>
                </a:solidFill>
                <a:latin typeface="Courier New"/>
                <a:cs typeface="Courier New"/>
              </a:rPr>
              <a:t> </a:t>
            </a:r>
            <a:r>
              <a:rPr sz="2000" spc="10" dirty="0">
                <a:solidFill>
                  <a:srgbClr val="FFFFFF"/>
                </a:solidFill>
                <a:latin typeface="Courier New"/>
                <a:cs typeface="Courier New"/>
              </a:rPr>
              <a:t>[[None,</a:t>
            </a:r>
            <a:r>
              <a:rPr sz="2000" spc="20" dirty="0">
                <a:solidFill>
                  <a:srgbClr val="FFFFFF"/>
                </a:solidFill>
                <a:latin typeface="Courier New"/>
                <a:cs typeface="Courier New"/>
              </a:rPr>
              <a:t> </a:t>
            </a:r>
            <a:r>
              <a:rPr sz="2000" spc="10" dirty="0">
                <a:solidFill>
                  <a:srgbClr val="FFFFFF"/>
                </a:solidFill>
                <a:latin typeface="Courier New"/>
                <a:cs typeface="Courier New"/>
              </a:rPr>
              <a:t>None,</a:t>
            </a:r>
            <a:r>
              <a:rPr sz="2000" spc="25" dirty="0">
                <a:solidFill>
                  <a:srgbClr val="FFFFFF"/>
                </a:solidFill>
                <a:latin typeface="Courier New"/>
                <a:cs typeface="Courier New"/>
              </a:rPr>
              <a:t> </a:t>
            </a:r>
            <a:r>
              <a:rPr sz="2000" spc="10" dirty="0">
                <a:solidFill>
                  <a:srgbClr val="FFFFFF"/>
                </a:solidFill>
                <a:latin typeface="Courier New"/>
                <a:cs typeface="Courier New"/>
              </a:rPr>
              <a:t>None]],</a:t>
            </a:r>
            <a:endParaRPr sz="2000">
              <a:latin typeface="Courier New"/>
              <a:cs typeface="Courier New"/>
            </a:endParaRPr>
          </a:p>
          <a:p>
            <a:pPr marL="167005">
              <a:lnSpc>
                <a:spcPct val="100000"/>
              </a:lnSpc>
              <a:spcBef>
                <a:spcPts val="985"/>
              </a:spcBef>
            </a:pPr>
            <a:r>
              <a:rPr sz="2000" spc="10" dirty="0">
                <a:solidFill>
                  <a:srgbClr val="FFFFFF"/>
                </a:solidFill>
                <a:latin typeface="Courier New"/>
                <a:cs typeface="Courier New"/>
              </a:rPr>
              <a:t>'distances':</a:t>
            </a:r>
            <a:r>
              <a:rPr sz="2000" spc="60" dirty="0">
                <a:solidFill>
                  <a:srgbClr val="FFFFFF"/>
                </a:solidFill>
                <a:latin typeface="Courier New"/>
                <a:cs typeface="Courier New"/>
              </a:rPr>
              <a:t> </a:t>
            </a:r>
            <a:r>
              <a:rPr sz="2000" spc="10" dirty="0">
                <a:solidFill>
                  <a:srgbClr val="FFFFFF"/>
                </a:solidFill>
                <a:latin typeface="Courier New"/>
                <a:cs typeface="Courier New"/>
              </a:rPr>
              <a:t>[[0.350419282913208,</a:t>
            </a:r>
            <a:r>
              <a:rPr sz="2000" spc="60" dirty="0">
                <a:solidFill>
                  <a:srgbClr val="FFFFFF"/>
                </a:solidFill>
                <a:latin typeface="Courier New"/>
                <a:cs typeface="Courier New"/>
              </a:rPr>
              <a:t> </a:t>
            </a:r>
            <a:r>
              <a:rPr sz="2000" spc="10" dirty="0">
                <a:solidFill>
                  <a:srgbClr val="FFFFFF"/>
                </a:solidFill>
                <a:latin typeface="Courier New"/>
                <a:cs typeface="Courier New"/>
              </a:rPr>
              <a:t>0.36049118638038635,</a:t>
            </a:r>
            <a:r>
              <a:rPr sz="2000" spc="60" dirty="0">
                <a:solidFill>
                  <a:srgbClr val="FFFFFF"/>
                </a:solidFill>
                <a:latin typeface="Courier New"/>
                <a:cs typeface="Courier New"/>
              </a:rPr>
              <a:t> </a:t>
            </a:r>
            <a:r>
              <a:rPr sz="2000" spc="10" dirty="0">
                <a:solidFill>
                  <a:srgbClr val="FFFFFF"/>
                </a:solidFill>
                <a:latin typeface="Courier New"/>
                <a:cs typeface="Courier New"/>
              </a:rPr>
              <a:t>0.37080681324005127]]</a:t>
            </a:r>
            <a:endParaRPr sz="2000">
              <a:latin typeface="Courier New"/>
              <a:cs typeface="Courier New"/>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1289" y="4421604"/>
            <a:ext cx="14575155" cy="2784475"/>
          </a:xfrm>
          <a:custGeom>
            <a:avLst/>
            <a:gdLst/>
            <a:ahLst/>
            <a:cxnLst/>
            <a:rect l="l" t="t" r="r" b="b"/>
            <a:pathLst>
              <a:path w="14575155" h="2784475">
                <a:moveTo>
                  <a:pt x="14498413" y="2783972"/>
                </a:moveTo>
                <a:lnTo>
                  <a:pt x="76505" y="2783972"/>
                </a:lnTo>
                <a:lnTo>
                  <a:pt x="71180" y="2783447"/>
                </a:lnTo>
                <a:lnTo>
                  <a:pt x="31920" y="2767186"/>
                </a:lnTo>
                <a:lnTo>
                  <a:pt x="4175" y="2728459"/>
                </a:lnTo>
                <a:lnTo>
                  <a:pt x="0" y="2707467"/>
                </a:lnTo>
                <a:lnTo>
                  <a:pt x="0" y="2702091"/>
                </a:lnTo>
                <a:lnTo>
                  <a:pt x="0" y="76505"/>
                </a:lnTo>
                <a:lnTo>
                  <a:pt x="16786" y="31919"/>
                </a:lnTo>
                <a:lnTo>
                  <a:pt x="55513" y="4174"/>
                </a:lnTo>
                <a:lnTo>
                  <a:pt x="76505" y="0"/>
                </a:lnTo>
                <a:lnTo>
                  <a:pt x="14498413" y="0"/>
                </a:lnTo>
                <a:lnTo>
                  <a:pt x="14542998" y="16786"/>
                </a:lnTo>
                <a:lnTo>
                  <a:pt x="14570742" y="55513"/>
                </a:lnTo>
                <a:lnTo>
                  <a:pt x="14574918" y="76505"/>
                </a:lnTo>
                <a:lnTo>
                  <a:pt x="14574918" y="2707467"/>
                </a:lnTo>
                <a:lnTo>
                  <a:pt x="14558132" y="2752053"/>
                </a:lnTo>
                <a:lnTo>
                  <a:pt x="14519404" y="2779797"/>
                </a:lnTo>
                <a:lnTo>
                  <a:pt x="14503737" y="2783447"/>
                </a:lnTo>
                <a:lnTo>
                  <a:pt x="14498413" y="2783972"/>
                </a:lnTo>
                <a:close/>
              </a:path>
            </a:pathLst>
          </a:custGeom>
          <a:solidFill>
            <a:srgbClr val="F6F2EB"/>
          </a:solidFill>
        </p:spPr>
        <p:txBody>
          <a:bodyPr wrap="square" lIns="0" tIns="0" rIns="0" bIns="0" rtlCol="0"/>
          <a:lstStyle/>
          <a:p>
            <a:endParaRPr/>
          </a:p>
        </p:txBody>
      </p:sp>
      <p:sp>
        <p:nvSpPr>
          <p:cNvPr id="3" name="object 3"/>
          <p:cNvSpPr/>
          <p:nvPr/>
        </p:nvSpPr>
        <p:spPr>
          <a:xfrm>
            <a:off x="532230" y="368467"/>
            <a:ext cx="1289685" cy="429895"/>
          </a:xfrm>
          <a:custGeom>
            <a:avLst/>
            <a:gdLst/>
            <a:ahLst/>
            <a:cxnLst/>
            <a:rect l="l" t="t" r="r" b="b"/>
            <a:pathLst>
              <a:path w="1289685" h="429895">
                <a:moveTo>
                  <a:pt x="1213129" y="429878"/>
                </a:moveTo>
                <a:lnTo>
                  <a:pt x="76505" y="429878"/>
                </a:lnTo>
                <a:lnTo>
                  <a:pt x="71180" y="429353"/>
                </a:lnTo>
                <a:lnTo>
                  <a:pt x="31920" y="413091"/>
                </a:lnTo>
                <a:lnTo>
                  <a:pt x="4175" y="374364"/>
                </a:lnTo>
                <a:lnTo>
                  <a:pt x="0" y="353373"/>
                </a:lnTo>
                <a:lnTo>
                  <a:pt x="0" y="347996"/>
                </a:lnTo>
                <a:lnTo>
                  <a:pt x="0" y="76505"/>
                </a:lnTo>
                <a:lnTo>
                  <a:pt x="16786" y="31920"/>
                </a:lnTo>
                <a:lnTo>
                  <a:pt x="55513" y="4175"/>
                </a:lnTo>
                <a:lnTo>
                  <a:pt x="76505" y="0"/>
                </a:lnTo>
                <a:lnTo>
                  <a:pt x="1213129" y="0"/>
                </a:lnTo>
                <a:lnTo>
                  <a:pt x="1257714" y="16786"/>
                </a:lnTo>
                <a:lnTo>
                  <a:pt x="1285459" y="55513"/>
                </a:lnTo>
                <a:lnTo>
                  <a:pt x="1289634" y="76505"/>
                </a:lnTo>
                <a:lnTo>
                  <a:pt x="1289634" y="353373"/>
                </a:lnTo>
                <a:lnTo>
                  <a:pt x="1272847" y="397957"/>
                </a:lnTo>
                <a:lnTo>
                  <a:pt x="1234120" y="425702"/>
                </a:lnTo>
                <a:lnTo>
                  <a:pt x="1218454" y="429353"/>
                </a:lnTo>
                <a:lnTo>
                  <a:pt x="1213129" y="429878"/>
                </a:lnTo>
                <a:close/>
              </a:path>
            </a:pathLst>
          </a:custGeom>
          <a:solidFill>
            <a:srgbClr val="EFEBE3"/>
          </a:solidFill>
        </p:spPr>
        <p:txBody>
          <a:bodyPr wrap="square" lIns="0" tIns="0" rIns="0" bIns="0" rtlCol="0"/>
          <a:lstStyle/>
          <a:p>
            <a:endParaRPr/>
          </a:p>
        </p:txBody>
      </p:sp>
      <p:sp>
        <p:nvSpPr>
          <p:cNvPr id="4" name="object 4"/>
          <p:cNvSpPr txBox="1">
            <a:spLocks noGrp="1"/>
          </p:cNvSpPr>
          <p:nvPr>
            <p:ph type="title"/>
          </p:nvPr>
        </p:nvSpPr>
        <p:spPr>
          <a:xfrm>
            <a:off x="560470" y="335296"/>
            <a:ext cx="6431915" cy="418465"/>
          </a:xfrm>
          <a:prstGeom prst="rect">
            <a:avLst/>
          </a:prstGeom>
        </p:spPr>
        <p:txBody>
          <a:bodyPr vert="horz" wrap="square" lIns="0" tIns="15875" rIns="0" bIns="0" rtlCol="0">
            <a:spAutoFit/>
          </a:bodyPr>
          <a:lstStyle/>
          <a:p>
            <a:pPr marL="12700">
              <a:lnSpc>
                <a:spcPct val="100000"/>
              </a:lnSpc>
              <a:spcBef>
                <a:spcPts val="125"/>
              </a:spcBef>
            </a:pPr>
            <a:r>
              <a:rPr sz="2250" b="0" dirty="0">
                <a:latin typeface="Courier New"/>
                <a:cs typeface="Courier New"/>
              </a:rPr>
              <a:t>query()</a:t>
            </a:r>
            <a:r>
              <a:rPr sz="2250" b="0" spc="360" dirty="0">
                <a:latin typeface="Courier New"/>
                <a:cs typeface="Courier New"/>
              </a:rPr>
              <a:t> </a:t>
            </a:r>
            <a:r>
              <a:rPr sz="2550" b="0" spc="60" dirty="0">
                <a:latin typeface="Tahoma"/>
                <a:cs typeface="Tahoma"/>
              </a:rPr>
              <a:t>returns</a:t>
            </a:r>
            <a:r>
              <a:rPr sz="2550" b="0" spc="-50" dirty="0">
                <a:latin typeface="Tahoma"/>
                <a:cs typeface="Tahoma"/>
              </a:rPr>
              <a:t> </a:t>
            </a:r>
            <a:r>
              <a:rPr sz="2550" b="0" spc="235" dirty="0">
                <a:latin typeface="Tahoma"/>
                <a:cs typeface="Tahoma"/>
              </a:rPr>
              <a:t>a</a:t>
            </a:r>
            <a:r>
              <a:rPr sz="2550" b="0" spc="-50" dirty="0">
                <a:latin typeface="Tahoma"/>
                <a:cs typeface="Tahoma"/>
              </a:rPr>
              <a:t> </a:t>
            </a:r>
            <a:r>
              <a:rPr sz="2550" b="0" spc="140" dirty="0">
                <a:latin typeface="Tahoma"/>
                <a:cs typeface="Tahoma"/>
              </a:rPr>
              <a:t>dict</a:t>
            </a:r>
            <a:r>
              <a:rPr sz="2550" b="0" spc="-50" dirty="0">
                <a:latin typeface="Tahoma"/>
                <a:cs typeface="Tahoma"/>
              </a:rPr>
              <a:t> </a:t>
            </a:r>
            <a:r>
              <a:rPr sz="2550" b="0" spc="70" dirty="0">
                <a:latin typeface="Tahoma"/>
                <a:cs typeface="Tahoma"/>
              </a:rPr>
              <a:t>with</a:t>
            </a:r>
            <a:r>
              <a:rPr sz="2550" b="0" spc="-50" dirty="0">
                <a:latin typeface="Tahoma"/>
                <a:cs typeface="Tahoma"/>
              </a:rPr>
              <a:t> </a:t>
            </a:r>
            <a:r>
              <a:rPr sz="2550" b="0" spc="90" dirty="0">
                <a:latin typeface="Tahoma"/>
                <a:cs typeface="Tahoma"/>
              </a:rPr>
              <a:t>multiple</a:t>
            </a:r>
            <a:r>
              <a:rPr sz="2550" b="0" spc="-50" dirty="0">
                <a:latin typeface="Tahoma"/>
                <a:cs typeface="Tahoma"/>
              </a:rPr>
              <a:t> </a:t>
            </a:r>
            <a:r>
              <a:rPr sz="2550" b="0" spc="40" dirty="0">
                <a:latin typeface="Tahoma"/>
                <a:cs typeface="Tahoma"/>
              </a:rPr>
              <a:t>keys:</a:t>
            </a:r>
            <a:endParaRPr sz="2550">
              <a:latin typeface="Tahoma"/>
              <a:cs typeface="Tahoma"/>
            </a:endParaRPr>
          </a:p>
        </p:txBody>
      </p:sp>
      <p:pic>
        <p:nvPicPr>
          <p:cNvPr id="5" name="object 5"/>
          <p:cNvPicPr/>
          <p:nvPr/>
        </p:nvPicPr>
        <p:blipFill>
          <a:blip r:embed="rId2" cstate="print"/>
          <a:stretch>
            <a:fillRect/>
          </a:stretch>
        </p:blipFill>
        <p:spPr>
          <a:xfrm>
            <a:off x="511759" y="1330575"/>
            <a:ext cx="102352" cy="102351"/>
          </a:xfrm>
          <a:prstGeom prst="rect">
            <a:avLst/>
          </a:prstGeom>
        </p:spPr>
      </p:pic>
      <p:sp>
        <p:nvSpPr>
          <p:cNvPr id="6" name="object 6"/>
          <p:cNvSpPr/>
          <p:nvPr/>
        </p:nvSpPr>
        <p:spPr>
          <a:xfrm>
            <a:off x="900697" y="1187282"/>
            <a:ext cx="593725" cy="429895"/>
          </a:xfrm>
          <a:custGeom>
            <a:avLst/>
            <a:gdLst/>
            <a:ahLst/>
            <a:cxnLst/>
            <a:rect l="l" t="t" r="r" b="b"/>
            <a:pathLst>
              <a:path w="593725" h="429894">
                <a:moveTo>
                  <a:pt x="517136" y="429878"/>
                </a:moveTo>
                <a:lnTo>
                  <a:pt x="76505" y="429878"/>
                </a:lnTo>
                <a:lnTo>
                  <a:pt x="71180" y="429353"/>
                </a:lnTo>
                <a:lnTo>
                  <a:pt x="31920" y="413091"/>
                </a:lnTo>
                <a:lnTo>
                  <a:pt x="4175" y="374364"/>
                </a:lnTo>
                <a:lnTo>
                  <a:pt x="0" y="353373"/>
                </a:lnTo>
                <a:lnTo>
                  <a:pt x="0" y="347996"/>
                </a:lnTo>
                <a:lnTo>
                  <a:pt x="0" y="76505"/>
                </a:lnTo>
                <a:lnTo>
                  <a:pt x="16786" y="31920"/>
                </a:lnTo>
                <a:lnTo>
                  <a:pt x="55513" y="4175"/>
                </a:lnTo>
                <a:lnTo>
                  <a:pt x="76505" y="0"/>
                </a:lnTo>
                <a:lnTo>
                  <a:pt x="517136" y="0"/>
                </a:lnTo>
                <a:lnTo>
                  <a:pt x="561720" y="16786"/>
                </a:lnTo>
                <a:lnTo>
                  <a:pt x="589465" y="55513"/>
                </a:lnTo>
                <a:lnTo>
                  <a:pt x="593641" y="76505"/>
                </a:lnTo>
                <a:lnTo>
                  <a:pt x="593641" y="353373"/>
                </a:lnTo>
                <a:lnTo>
                  <a:pt x="576854" y="397957"/>
                </a:lnTo>
                <a:lnTo>
                  <a:pt x="538127" y="425702"/>
                </a:lnTo>
                <a:lnTo>
                  <a:pt x="522460" y="429353"/>
                </a:lnTo>
                <a:lnTo>
                  <a:pt x="517136" y="429878"/>
                </a:lnTo>
                <a:close/>
              </a:path>
            </a:pathLst>
          </a:custGeom>
          <a:solidFill>
            <a:srgbClr val="EFEBE3"/>
          </a:solidFill>
        </p:spPr>
        <p:txBody>
          <a:bodyPr wrap="square" lIns="0" tIns="0" rIns="0" bIns="0" rtlCol="0"/>
          <a:lstStyle/>
          <a:p>
            <a:endParaRPr/>
          </a:p>
        </p:txBody>
      </p:sp>
      <p:pic>
        <p:nvPicPr>
          <p:cNvPr id="7" name="object 7"/>
          <p:cNvPicPr/>
          <p:nvPr/>
        </p:nvPicPr>
        <p:blipFill>
          <a:blip r:embed="rId3" cstate="print"/>
          <a:stretch>
            <a:fillRect/>
          </a:stretch>
        </p:blipFill>
        <p:spPr>
          <a:xfrm>
            <a:off x="511759" y="1985628"/>
            <a:ext cx="102352" cy="102351"/>
          </a:xfrm>
          <a:prstGeom prst="rect">
            <a:avLst/>
          </a:prstGeom>
        </p:spPr>
      </p:pic>
      <p:sp>
        <p:nvSpPr>
          <p:cNvPr id="8" name="object 8"/>
          <p:cNvSpPr/>
          <p:nvPr/>
        </p:nvSpPr>
        <p:spPr>
          <a:xfrm>
            <a:off x="900697" y="1842335"/>
            <a:ext cx="1801495" cy="429895"/>
          </a:xfrm>
          <a:custGeom>
            <a:avLst/>
            <a:gdLst/>
            <a:ahLst/>
            <a:cxnLst/>
            <a:rect l="l" t="t" r="r" b="b"/>
            <a:pathLst>
              <a:path w="1801495" h="429894">
                <a:moveTo>
                  <a:pt x="1724889" y="429878"/>
                </a:moveTo>
                <a:lnTo>
                  <a:pt x="76505" y="429878"/>
                </a:lnTo>
                <a:lnTo>
                  <a:pt x="71180" y="429353"/>
                </a:lnTo>
                <a:lnTo>
                  <a:pt x="31920" y="413091"/>
                </a:lnTo>
                <a:lnTo>
                  <a:pt x="4175" y="374364"/>
                </a:lnTo>
                <a:lnTo>
                  <a:pt x="0" y="353373"/>
                </a:lnTo>
                <a:lnTo>
                  <a:pt x="0" y="347996"/>
                </a:lnTo>
                <a:lnTo>
                  <a:pt x="0" y="76505"/>
                </a:lnTo>
                <a:lnTo>
                  <a:pt x="16786" y="31920"/>
                </a:lnTo>
                <a:lnTo>
                  <a:pt x="55513" y="4175"/>
                </a:lnTo>
                <a:lnTo>
                  <a:pt x="76505" y="0"/>
                </a:lnTo>
                <a:lnTo>
                  <a:pt x="1724889" y="0"/>
                </a:lnTo>
                <a:lnTo>
                  <a:pt x="1769474" y="16786"/>
                </a:lnTo>
                <a:lnTo>
                  <a:pt x="1797219" y="55513"/>
                </a:lnTo>
                <a:lnTo>
                  <a:pt x="1801394" y="76505"/>
                </a:lnTo>
                <a:lnTo>
                  <a:pt x="1801394" y="353373"/>
                </a:lnTo>
                <a:lnTo>
                  <a:pt x="1784607" y="397957"/>
                </a:lnTo>
                <a:lnTo>
                  <a:pt x="1745880" y="425702"/>
                </a:lnTo>
                <a:lnTo>
                  <a:pt x="1730213" y="429353"/>
                </a:lnTo>
                <a:lnTo>
                  <a:pt x="1724889" y="429878"/>
                </a:lnTo>
                <a:close/>
              </a:path>
            </a:pathLst>
          </a:custGeom>
          <a:solidFill>
            <a:srgbClr val="EFEBE3"/>
          </a:solidFill>
        </p:spPr>
        <p:txBody>
          <a:bodyPr wrap="square" lIns="0" tIns="0" rIns="0" bIns="0" rtlCol="0"/>
          <a:lstStyle/>
          <a:p>
            <a:endParaRPr/>
          </a:p>
        </p:txBody>
      </p:sp>
      <p:pic>
        <p:nvPicPr>
          <p:cNvPr id="9" name="object 9"/>
          <p:cNvPicPr/>
          <p:nvPr/>
        </p:nvPicPr>
        <p:blipFill>
          <a:blip r:embed="rId2" cstate="print"/>
          <a:stretch>
            <a:fillRect/>
          </a:stretch>
        </p:blipFill>
        <p:spPr>
          <a:xfrm>
            <a:off x="511759" y="2640680"/>
            <a:ext cx="102352" cy="102351"/>
          </a:xfrm>
          <a:prstGeom prst="rect">
            <a:avLst/>
          </a:prstGeom>
        </p:spPr>
      </p:pic>
      <p:sp>
        <p:nvSpPr>
          <p:cNvPr id="10" name="object 10"/>
          <p:cNvSpPr/>
          <p:nvPr/>
        </p:nvSpPr>
        <p:spPr>
          <a:xfrm>
            <a:off x="900697" y="2497387"/>
            <a:ext cx="1637664" cy="429895"/>
          </a:xfrm>
          <a:custGeom>
            <a:avLst/>
            <a:gdLst/>
            <a:ahLst/>
            <a:cxnLst/>
            <a:rect l="l" t="t" r="r" b="b"/>
            <a:pathLst>
              <a:path w="1637664" h="429894">
                <a:moveTo>
                  <a:pt x="1561126" y="429878"/>
                </a:moveTo>
                <a:lnTo>
                  <a:pt x="76505" y="429878"/>
                </a:lnTo>
                <a:lnTo>
                  <a:pt x="71180" y="429353"/>
                </a:lnTo>
                <a:lnTo>
                  <a:pt x="31920" y="413091"/>
                </a:lnTo>
                <a:lnTo>
                  <a:pt x="4175" y="374363"/>
                </a:lnTo>
                <a:lnTo>
                  <a:pt x="0" y="353372"/>
                </a:lnTo>
                <a:lnTo>
                  <a:pt x="0" y="347996"/>
                </a:lnTo>
                <a:lnTo>
                  <a:pt x="0" y="76505"/>
                </a:lnTo>
                <a:lnTo>
                  <a:pt x="16786" y="31920"/>
                </a:lnTo>
                <a:lnTo>
                  <a:pt x="55513" y="4175"/>
                </a:lnTo>
                <a:lnTo>
                  <a:pt x="76505" y="0"/>
                </a:lnTo>
                <a:lnTo>
                  <a:pt x="1561126" y="0"/>
                </a:lnTo>
                <a:lnTo>
                  <a:pt x="1605710" y="16786"/>
                </a:lnTo>
                <a:lnTo>
                  <a:pt x="1633455" y="55513"/>
                </a:lnTo>
                <a:lnTo>
                  <a:pt x="1637631" y="76505"/>
                </a:lnTo>
                <a:lnTo>
                  <a:pt x="1637631" y="353372"/>
                </a:lnTo>
                <a:lnTo>
                  <a:pt x="1620844" y="397957"/>
                </a:lnTo>
                <a:lnTo>
                  <a:pt x="1582117" y="425702"/>
                </a:lnTo>
                <a:lnTo>
                  <a:pt x="1566450" y="429353"/>
                </a:lnTo>
                <a:lnTo>
                  <a:pt x="1561126" y="429878"/>
                </a:lnTo>
                <a:close/>
              </a:path>
            </a:pathLst>
          </a:custGeom>
          <a:solidFill>
            <a:srgbClr val="EFEBE3"/>
          </a:solidFill>
        </p:spPr>
        <p:txBody>
          <a:bodyPr wrap="square" lIns="0" tIns="0" rIns="0" bIns="0" rtlCol="0"/>
          <a:lstStyle/>
          <a:p>
            <a:endParaRPr/>
          </a:p>
        </p:txBody>
      </p:sp>
      <p:pic>
        <p:nvPicPr>
          <p:cNvPr id="11" name="object 11"/>
          <p:cNvPicPr/>
          <p:nvPr/>
        </p:nvPicPr>
        <p:blipFill>
          <a:blip r:embed="rId2" cstate="print"/>
          <a:stretch>
            <a:fillRect/>
          </a:stretch>
        </p:blipFill>
        <p:spPr>
          <a:xfrm>
            <a:off x="511759" y="3295733"/>
            <a:ext cx="102352" cy="102351"/>
          </a:xfrm>
          <a:prstGeom prst="rect">
            <a:avLst/>
          </a:prstGeom>
        </p:spPr>
      </p:pic>
      <p:sp>
        <p:nvSpPr>
          <p:cNvPr id="12" name="object 12"/>
          <p:cNvSpPr/>
          <p:nvPr/>
        </p:nvSpPr>
        <p:spPr>
          <a:xfrm>
            <a:off x="900697" y="3152440"/>
            <a:ext cx="1637664" cy="429895"/>
          </a:xfrm>
          <a:custGeom>
            <a:avLst/>
            <a:gdLst/>
            <a:ahLst/>
            <a:cxnLst/>
            <a:rect l="l" t="t" r="r" b="b"/>
            <a:pathLst>
              <a:path w="1637664" h="429895">
                <a:moveTo>
                  <a:pt x="1561126" y="429877"/>
                </a:moveTo>
                <a:lnTo>
                  <a:pt x="76505" y="429877"/>
                </a:lnTo>
                <a:lnTo>
                  <a:pt x="71180" y="429353"/>
                </a:lnTo>
                <a:lnTo>
                  <a:pt x="31920" y="413090"/>
                </a:lnTo>
                <a:lnTo>
                  <a:pt x="4175" y="374363"/>
                </a:lnTo>
                <a:lnTo>
                  <a:pt x="0" y="353372"/>
                </a:lnTo>
                <a:lnTo>
                  <a:pt x="0" y="347996"/>
                </a:lnTo>
                <a:lnTo>
                  <a:pt x="0" y="76504"/>
                </a:lnTo>
                <a:lnTo>
                  <a:pt x="16786" y="31919"/>
                </a:lnTo>
                <a:lnTo>
                  <a:pt x="55513" y="4174"/>
                </a:lnTo>
                <a:lnTo>
                  <a:pt x="76505" y="0"/>
                </a:lnTo>
                <a:lnTo>
                  <a:pt x="1561126" y="0"/>
                </a:lnTo>
                <a:lnTo>
                  <a:pt x="1605710" y="16785"/>
                </a:lnTo>
                <a:lnTo>
                  <a:pt x="1633455" y="55513"/>
                </a:lnTo>
                <a:lnTo>
                  <a:pt x="1637631" y="76504"/>
                </a:lnTo>
                <a:lnTo>
                  <a:pt x="1637631" y="353372"/>
                </a:lnTo>
                <a:lnTo>
                  <a:pt x="1620844" y="397957"/>
                </a:lnTo>
                <a:lnTo>
                  <a:pt x="1582117" y="425702"/>
                </a:lnTo>
                <a:lnTo>
                  <a:pt x="1566450" y="429353"/>
                </a:lnTo>
                <a:lnTo>
                  <a:pt x="1561126" y="429877"/>
                </a:lnTo>
                <a:close/>
              </a:path>
            </a:pathLst>
          </a:custGeom>
          <a:solidFill>
            <a:srgbClr val="EFEBE3"/>
          </a:solidFill>
        </p:spPr>
        <p:txBody>
          <a:bodyPr wrap="square" lIns="0" tIns="0" rIns="0" bIns="0" rtlCol="0"/>
          <a:lstStyle/>
          <a:p>
            <a:endParaRPr/>
          </a:p>
        </p:txBody>
      </p:sp>
      <p:pic>
        <p:nvPicPr>
          <p:cNvPr id="13" name="object 13"/>
          <p:cNvPicPr/>
          <p:nvPr/>
        </p:nvPicPr>
        <p:blipFill>
          <a:blip r:embed="rId3" cstate="print"/>
          <a:stretch>
            <a:fillRect/>
          </a:stretch>
        </p:blipFill>
        <p:spPr>
          <a:xfrm>
            <a:off x="511759" y="3950785"/>
            <a:ext cx="102352" cy="102351"/>
          </a:xfrm>
          <a:prstGeom prst="rect">
            <a:avLst/>
          </a:prstGeom>
        </p:spPr>
      </p:pic>
      <p:sp>
        <p:nvSpPr>
          <p:cNvPr id="14" name="object 14"/>
          <p:cNvSpPr/>
          <p:nvPr/>
        </p:nvSpPr>
        <p:spPr>
          <a:xfrm>
            <a:off x="900697" y="3807493"/>
            <a:ext cx="1637664" cy="429895"/>
          </a:xfrm>
          <a:custGeom>
            <a:avLst/>
            <a:gdLst/>
            <a:ahLst/>
            <a:cxnLst/>
            <a:rect l="l" t="t" r="r" b="b"/>
            <a:pathLst>
              <a:path w="1637664" h="429895">
                <a:moveTo>
                  <a:pt x="1561126" y="429877"/>
                </a:moveTo>
                <a:lnTo>
                  <a:pt x="76505" y="429877"/>
                </a:lnTo>
                <a:lnTo>
                  <a:pt x="71180" y="429353"/>
                </a:lnTo>
                <a:lnTo>
                  <a:pt x="31920" y="413090"/>
                </a:lnTo>
                <a:lnTo>
                  <a:pt x="4175" y="374363"/>
                </a:lnTo>
                <a:lnTo>
                  <a:pt x="0" y="353372"/>
                </a:lnTo>
                <a:lnTo>
                  <a:pt x="0" y="347996"/>
                </a:lnTo>
                <a:lnTo>
                  <a:pt x="0" y="76504"/>
                </a:lnTo>
                <a:lnTo>
                  <a:pt x="16786" y="31919"/>
                </a:lnTo>
                <a:lnTo>
                  <a:pt x="55513" y="4174"/>
                </a:lnTo>
                <a:lnTo>
                  <a:pt x="76505" y="0"/>
                </a:lnTo>
                <a:lnTo>
                  <a:pt x="1561126" y="0"/>
                </a:lnTo>
                <a:lnTo>
                  <a:pt x="1605710" y="16785"/>
                </a:lnTo>
                <a:lnTo>
                  <a:pt x="1633455" y="55512"/>
                </a:lnTo>
                <a:lnTo>
                  <a:pt x="1637631" y="76504"/>
                </a:lnTo>
                <a:lnTo>
                  <a:pt x="1637631" y="353372"/>
                </a:lnTo>
                <a:lnTo>
                  <a:pt x="1620844" y="397957"/>
                </a:lnTo>
                <a:lnTo>
                  <a:pt x="1582117" y="425702"/>
                </a:lnTo>
                <a:lnTo>
                  <a:pt x="1566450" y="429353"/>
                </a:lnTo>
                <a:lnTo>
                  <a:pt x="1561126" y="429877"/>
                </a:lnTo>
                <a:close/>
              </a:path>
            </a:pathLst>
          </a:custGeom>
          <a:solidFill>
            <a:srgbClr val="EFEBE3"/>
          </a:solidFill>
        </p:spPr>
        <p:txBody>
          <a:bodyPr wrap="square" lIns="0" tIns="0" rIns="0" bIns="0" rtlCol="0"/>
          <a:lstStyle/>
          <a:p>
            <a:endParaRPr/>
          </a:p>
        </p:txBody>
      </p:sp>
      <p:sp>
        <p:nvSpPr>
          <p:cNvPr id="15" name="object 15"/>
          <p:cNvSpPr txBox="1"/>
          <p:nvPr/>
        </p:nvSpPr>
        <p:spPr>
          <a:xfrm>
            <a:off x="642352" y="1154112"/>
            <a:ext cx="10676255" cy="5814695"/>
          </a:xfrm>
          <a:prstGeom prst="rect">
            <a:avLst/>
          </a:prstGeom>
        </p:spPr>
        <p:txBody>
          <a:bodyPr vert="horz" wrap="square" lIns="0" tIns="15875" rIns="0" bIns="0" rtlCol="0">
            <a:spAutoFit/>
          </a:bodyPr>
          <a:lstStyle/>
          <a:p>
            <a:pPr marL="299085">
              <a:lnSpc>
                <a:spcPct val="100000"/>
              </a:lnSpc>
              <a:spcBef>
                <a:spcPts val="125"/>
              </a:spcBef>
            </a:pPr>
            <a:r>
              <a:rPr sz="2250" dirty="0">
                <a:solidFill>
                  <a:srgbClr val="04182D"/>
                </a:solidFill>
                <a:latin typeface="Courier New"/>
                <a:cs typeface="Courier New"/>
              </a:rPr>
              <a:t>ids</a:t>
            </a:r>
            <a:r>
              <a:rPr sz="2250" spc="-385" dirty="0">
                <a:solidFill>
                  <a:srgbClr val="04182D"/>
                </a:solidFill>
                <a:latin typeface="Courier New"/>
                <a:cs typeface="Courier New"/>
              </a:rPr>
              <a:t> </a:t>
            </a:r>
            <a:r>
              <a:rPr sz="2550" spc="-270" dirty="0">
                <a:solidFill>
                  <a:srgbClr val="04182D"/>
                </a:solidFill>
                <a:latin typeface="Tahoma"/>
                <a:cs typeface="Tahoma"/>
              </a:rPr>
              <a:t>:</a:t>
            </a:r>
            <a:r>
              <a:rPr sz="2550" spc="-50" dirty="0">
                <a:solidFill>
                  <a:srgbClr val="04182D"/>
                </a:solidFill>
                <a:latin typeface="Tahoma"/>
                <a:cs typeface="Tahoma"/>
              </a:rPr>
              <a:t> </a:t>
            </a:r>
            <a:r>
              <a:rPr sz="2550" spc="-70" dirty="0">
                <a:solidFill>
                  <a:srgbClr val="04182D"/>
                </a:solidFill>
                <a:latin typeface="Tahoma"/>
                <a:cs typeface="Tahoma"/>
              </a:rPr>
              <a:t>T</a:t>
            </a:r>
            <a:r>
              <a:rPr sz="2550" spc="80" dirty="0">
                <a:solidFill>
                  <a:srgbClr val="04182D"/>
                </a:solidFill>
                <a:latin typeface="Tahoma"/>
                <a:cs typeface="Tahoma"/>
              </a:rPr>
              <a:t>h</a:t>
            </a:r>
            <a:r>
              <a:rPr sz="2550" spc="145" dirty="0">
                <a:solidFill>
                  <a:srgbClr val="04182D"/>
                </a:solidFill>
                <a:latin typeface="Tahoma"/>
                <a:cs typeface="Tahoma"/>
              </a:rPr>
              <a:t>e</a:t>
            </a:r>
            <a:r>
              <a:rPr sz="2550" spc="-50" dirty="0">
                <a:solidFill>
                  <a:srgbClr val="04182D"/>
                </a:solidFill>
                <a:latin typeface="Tahoma"/>
                <a:cs typeface="Tahoma"/>
              </a:rPr>
              <a:t> </a:t>
            </a:r>
            <a:r>
              <a:rPr sz="2550" spc="45" dirty="0">
                <a:solidFill>
                  <a:srgbClr val="04182D"/>
                </a:solidFill>
                <a:latin typeface="Tahoma"/>
                <a:cs typeface="Tahoma"/>
              </a:rPr>
              <a:t>i</a:t>
            </a:r>
            <a:r>
              <a:rPr sz="2550" spc="175" dirty="0">
                <a:solidFill>
                  <a:srgbClr val="04182D"/>
                </a:solidFill>
                <a:latin typeface="Tahoma"/>
                <a:cs typeface="Tahoma"/>
              </a:rPr>
              <a:t>d</a:t>
            </a:r>
            <a:r>
              <a:rPr sz="2550" spc="75" dirty="0">
                <a:solidFill>
                  <a:srgbClr val="04182D"/>
                </a:solidFill>
                <a:latin typeface="Tahoma"/>
                <a:cs typeface="Tahoma"/>
              </a:rPr>
              <a:t>s</a:t>
            </a:r>
            <a:r>
              <a:rPr sz="2550" spc="-50" dirty="0">
                <a:solidFill>
                  <a:srgbClr val="04182D"/>
                </a:solidFill>
                <a:latin typeface="Tahoma"/>
                <a:cs typeface="Tahoma"/>
              </a:rPr>
              <a:t> </a:t>
            </a:r>
            <a:r>
              <a:rPr sz="2550" spc="120" dirty="0">
                <a:solidFill>
                  <a:srgbClr val="04182D"/>
                </a:solidFill>
                <a:latin typeface="Tahoma"/>
                <a:cs typeface="Tahoma"/>
              </a:rPr>
              <a:t>o</a:t>
            </a:r>
            <a:r>
              <a:rPr sz="2550" spc="125" dirty="0">
                <a:solidFill>
                  <a:srgbClr val="04182D"/>
                </a:solidFill>
                <a:latin typeface="Tahoma"/>
                <a:cs typeface="Tahoma"/>
              </a:rPr>
              <a:t>f</a:t>
            </a:r>
            <a:r>
              <a:rPr sz="2550" spc="-50" dirty="0">
                <a:solidFill>
                  <a:srgbClr val="04182D"/>
                </a:solidFill>
                <a:latin typeface="Tahoma"/>
                <a:cs typeface="Tahoma"/>
              </a:rPr>
              <a:t> </a:t>
            </a:r>
            <a:r>
              <a:rPr sz="2550" spc="75" dirty="0">
                <a:solidFill>
                  <a:srgbClr val="04182D"/>
                </a:solidFill>
                <a:latin typeface="Tahoma"/>
                <a:cs typeface="Tahoma"/>
              </a:rPr>
              <a:t>t</a:t>
            </a:r>
            <a:r>
              <a:rPr sz="2550" spc="80" dirty="0">
                <a:solidFill>
                  <a:srgbClr val="04182D"/>
                </a:solidFill>
                <a:latin typeface="Tahoma"/>
                <a:cs typeface="Tahoma"/>
              </a:rPr>
              <a:t>h</a:t>
            </a:r>
            <a:r>
              <a:rPr sz="2550" spc="145" dirty="0">
                <a:solidFill>
                  <a:srgbClr val="04182D"/>
                </a:solidFill>
                <a:latin typeface="Tahoma"/>
                <a:cs typeface="Tahoma"/>
              </a:rPr>
              <a:t>e</a:t>
            </a:r>
            <a:r>
              <a:rPr sz="2550" spc="-50" dirty="0">
                <a:solidFill>
                  <a:srgbClr val="04182D"/>
                </a:solidFill>
                <a:latin typeface="Tahoma"/>
                <a:cs typeface="Tahoma"/>
              </a:rPr>
              <a:t> </a:t>
            </a:r>
            <a:r>
              <a:rPr sz="2550" spc="-20" dirty="0">
                <a:solidFill>
                  <a:srgbClr val="04182D"/>
                </a:solidFill>
                <a:latin typeface="Tahoma"/>
                <a:cs typeface="Tahoma"/>
              </a:rPr>
              <a:t>r</a:t>
            </a:r>
            <a:r>
              <a:rPr sz="2550" spc="110" dirty="0">
                <a:solidFill>
                  <a:srgbClr val="04182D"/>
                </a:solidFill>
                <a:latin typeface="Tahoma"/>
                <a:cs typeface="Tahoma"/>
              </a:rPr>
              <a:t>e</a:t>
            </a:r>
            <a:r>
              <a:rPr sz="2550" spc="85" dirty="0">
                <a:solidFill>
                  <a:srgbClr val="04182D"/>
                </a:solidFill>
                <a:latin typeface="Tahoma"/>
                <a:cs typeface="Tahoma"/>
              </a:rPr>
              <a:t>t</a:t>
            </a:r>
            <a:r>
              <a:rPr sz="2550" spc="70" dirty="0">
                <a:solidFill>
                  <a:srgbClr val="04182D"/>
                </a:solidFill>
                <a:latin typeface="Tahoma"/>
                <a:cs typeface="Tahoma"/>
              </a:rPr>
              <a:t>u</a:t>
            </a:r>
            <a:r>
              <a:rPr sz="2550" spc="30" dirty="0">
                <a:solidFill>
                  <a:srgbClr val="04182D"/>
                </a:solidFill>
                <a:latin typeface="Tahoma"/>
                <a:cs typeface="Tahoma"/>
              </a:rPr>
              <a:t>r</a:t>
            </a:r>
            <a:r>
              <a:rPr sz="2550" spc="70" dirty="0">
                <a:solidFill>
                  <a:srgbClr val="04182D"/>
                </a:solidFill>
                <a:latin typeface="Tahoma"/>
                <a:cs typeface="Tahoma"/>
              </a:rPr>
              <a:t>n</a:t>
            </a:r>
            <a:r>
              <a:rPr sz="2550" spc="145" dirty="0">
                <a:solidFill>
                  <a:srgbClr val="04182D"/>
                </a:solidFill>
                <a:latin typeface="Tahoma"/>
                <a:cs typeface="Tahoma"/>
              </a:rPr>
              <a:t>e</a:t>
            </a:r>
            <a:r>
              <a:rPr sz="2550" spc="175" dirty="0">
                <a:solidFill>
                  <a:srgbClr val="04182D"/>
                </a:solidFill>
                <a:latin typeface="Tahoma"/>
                <a:cs typeface="Tahoma"/>
              </a:rPr>
              <a:t>d</a:t>
            </a:r>
            <a:r>
              <a:rPr sz="2550" spc="-50" dirty="0">
                <a:solidFill>
                  <a:srgbClr val="04182D"/>
                </a:solidFill>
                <a:latin typeface="Tahoma"/>
                <a:cs typeface="Tahoma"/>
              </a:rPr>
              <a:t> </a:t>
            </a:r>
            <a:r>
              <a:rPr sz="2550" spc="45" dirty="0">
                <a:solidFill>
                  <a:srgbClr val="04182D"/>
                </a:solidFill>
                <a:latin typeface="Tahoma"/>
                <a:cs typeface="Tahoma"/>
              </a:rPr>
              <a:t>it</a:t>
            </a:r>
            <a:r>
              <a:rPr sz="2550" spc="120" dirty="0">
                <a:solidFill>
                  <a:srgbClr val="04182D"/>
                </a:solidFill>
                <a:latin typeface="Tahoma"/>
                <a:cs typeface="Tahoma"/>
              </a:rPr>
              <a:t>e</a:t>
            </a:r>
            <a:r>
              <a:rPr sz="2550" spc="140" dirty="0">
                <a:solidFill>
                  <a:srgbClr val="04182D"/>
                </a:solidFill>
                <a:latin typeface="Tahoma"/>
                <a:cs typeface="Tahoma"/>
              </a:rPr>
              <a:t>m</a:t>
            </a:r>
            <a:r>
              <a:rPr sz="2550" spc="75" dirty="0">
                <a:solidFill>
                  <a:srgbClr val="04182D"/>
                </a:solidFill>
                <a:latin typeface="Tahoma"/>
                <a:cs typeface="Tahoma"/>
              </a:rPr>
              <a:t>s</a:t>
            </a:r>
            <a:endParaRPr sz="2550">
              <a:latin typeface="Tahoma"/>
              <a:cs typeface="Tahoma"/>
            </a:endParaRPr>
          </a:p>
          <a:p>
            <a:pPr marL="299085" marR="2473960">
              <a:lnSpc>
                <a:spcPts val="5160"/>
              </a:lnSpc>
              <a:spcBef>
                <a:spcPts val="520"/>
              </a:spcBef>
            </a:pPr>
            <a:r>
              <a:rPr sz="2250" dirty="0">
                <a:solidFill>
                  <a:srgbClr val="04182D"/>
                </a:solidFill>
                <a:latin typeface="Courier New"/>
                <a:cs typeface="Courier New"/>
              </a:rPr>
              <a:t>embeddings</a:t>
            </a:r>
            <a:r>
              <a:rPr sz="2250" spc="-380" dirty="0">
                <a:solidFill>
                  <a:srgbClr val="04182D"/>
                </a:solidFill>
                <a:latin typeface="Courier New"/>
                <a:cs typeface="Courier New"/>
              </a:rPr>
              <a:t> </a:t>
            </a:r>
            <a:r>
              <a:rPr sz="2550" spc="-270" dirty="0">
                <a:solidFill>
                  <a:srgbClr val="04182D"/>
                </a:solidFill>
                <a:latin typeface="Tahoma"/>
                <a:cs typeface="Tahoma"/>
              </a:rPr>
              <a:t>:</a:t>
            </a:r>
            <a:r>
              <a:rPr sz="2550" spc="-45" dirty="0">
                <a:solidFill>
                  <a:srgbClr val="04182D"/>
                </a:solidFill>
                <a:latin typeface="Tahoma"/>
                <a:cs typeface="Tahoma"/>
              </a:rPr>
              <a:t> </a:t>
            </a:r>
            <a:r>
              <a:rPr sz="2550" spc="50" dirty="0">
                <a:solidFill>
                  <a:srgbClr val="04182D"/>
                </a:solidFill>
                <a:latin typeface="Tahoma"/>
                <a:cs typeface="Tahoma"/>
              </a:rPr>
              <a:t>The</a:t>
            </a:r>
            <a:r>
              <a:rPr sz="2550" spc="-40" dirty="0">
                <a:solidFill>
                  <a:srgbClr val="04182D"/>
                </a:solidFill>
                <a:latin typeface="Tahoma"/>
                <a:cs typeface="Tahoma"/>
              </a:rPr>
              <a:t> </a:t>
            </a:r>
            <a:r>
              <a:rPr sz="2550" spc="125" dirty="0">
                <a:solidFill>
                  <a:srgbClr val="04182D"/>
                </a:solidFill>
                <a:latin typeface="Tahoma"/>
                <a:cs typeface="Tahoma"/>
              </a:rPr>
              <a:t>embeddings</a:t>
            </a:r>
            <a:r>
              <a:rPr sz="2550" spc="-45" dirty="0">
                <a:solidFill>
                  <a:srgbClr val="04182D"/>
                </a:solidFill>
                <a:latin typeface="Tahoma"/>
                <a:cs typeface="Tahoma"/>
              </a:rPr>
              <a:t> </a:t>
            </a:r>
            <a:r>
              <a:rPr sz="2550" spc="125" dirty="0">
                <a:solidFill>
                  <a:srgbClr val="04182D"/>
                </a:solidFill>
                <a:latin typeface="Tahoma"/>
                <a:cs typeface="Tahoma"/>
              </a:rPr>
              <a:t>of</a:t>
            </a:r>
            <a:r>
              <a:rPr sz="2550" spc="-45" dirty="0">
                <a:solidFill>
                  <a:srgbClr val="04182D"/>
                </a:solidFill>
                <a:latin typeface="Tahoma"/>
                <a:cs typeface="Tahoma"/>
              </a:rPr>
              <a:t> </a:t>
            </a:r>
            <a:r>
              <a:rPr sz="2550" spc="100" dirty="0">
                <a:solidFill>
                  <a:srgbClr val="04182D"/>
                </a:solidFill>
                <a:latin typeface="Tahoma"/>
                <a:cs typeface="Tahoma"/>
              </a:rPr>
              <a:t>the</a:t>
            </a:r>
            <a:r>
              <a:rPr sz="2550" spc="-40" dirty="0">
                <a:solidFill>
                  <a:srgbClr val="04182D"/>
                </a:solidFill>
                <a:latin typeface="Tahoma"/>
                <a:cs typeface="Tahoma"/>
              </a:rPr>
              <a:t> </a:t>
            </a:r>
            <a:r>
              <a:rPr sz="2550" spc="80" dirty="0">
                <a:solidFill>
                  <a:srgbClr val="04182D"/>
                </a:solidFill>
                <a:latin typeface="Tahoma"/>
                <a:cs typeface="Tahoma"/>
              </a:rPr>
              <a:t>returned</a:t>
            </a:r>
            <a:r>
              <a:rPr sz="2550" spc="-45" dirty="0">
                <a:solidFill>
                  <a:srgbClr val="04182D"/>
                </a:solidFill>
                <a:latin typeface="Tahoma"/>
                <a:cs typeface="Tahoma"/>
              </a:rPr>
              <a:t> </a:t>
            </a:r>
            <a:r>
              <a:rPr sz="2550" spc="85" dirty="0">
                <a:solidFill>
                  <a:srgbClr val="04182D"/>
                </a:solidFill>
                <a:latin typeface="Tahoma"/>
                <a:cs typeface="Tahoma"/>
              </a:rPr>
              <a:t>items </a:t>
            </a:r>
            <a:r>
              <a:rPr sz="2550" spc="-780" dirty="0">
                <a:solidFill>
                  <a:srgbClr val="04182D"/>
                </a:solidFill>
                <a:latin typeface="Tahoma"/>
                <a:cs typeface="Tahoma"/>
              </a:rPr>
              <a:t> </a:t>
            </a:r>
            <a:r>
              <a:rPr sz="2250" dirty="0">
                <a:solidFill>
                  <a:srgbClr val="04182D"/>
                </a:solidFill>
                <a:latin typeface="Courier New"/>
                <a:cs typeface="Courier New"/>
              </a:rPr>
              <a:t>documents </a:t>
            </a:r>
            <a:r>
              <a:rPr sz="2550" spc="-270" dirty="0">
                <a:solidFill>
                  <a:srgbClr val="04182D"/>
                </a:solidFill>
                <a:latin typeface="Tahoma"/>
                <a:cs typeface="Tahoma"/>
              </a:rPr>
              <a:t>: </a:t>
            </a:r>
            <a:r>
              <a:rPr sz="2550" spc="50" dirty="0">
                <a:solidFill>
                  <a:srgbClr val="04182D"/>
                </a:solidFill>
                <a:latin typeface="Tahoma"/>
                <a:cs typeface="Tahoma"/>
              </a:rPr>
              <a:t>The </a:t>
            </a:r>
            <a:r>
              <a:rPr sz="2550" spc="105" dirty="0">
                <a:solidFill>
                  <a:srgbClr val="04182D"/>
                </a:solidFill>
                <a:latin typeface="Tahoma"/>
                <a:cs typeface="Tahoma"/>
              </a:rPr>
              <a:t>source </a:t>
            </a:r>
            <a:r>
              <a:rPr sz="2550" spc="70" dirty="0">
                <a:solidFill>
                  <a:srgbClr val="04182D"/>
                </a:solidFill>
                <a:latin typeface="Tahoma"/>
                <a:cs typeface="Tahoma"/>
              </a:rPr>
              <a:t>texts </a:t>
            </a:r>
            <a:r>
              <a:rPr sz="2550" spc="125" dirty="0">
                <a:solidFill>
                  <a:srgbClr val="04182D"/>
                </a:solidFill>
                <a:latin typeface="Tahoma"/>
                <a:cs typeface="Tahoma"/>
              </a:rPr>
              <a:t>of </a:t>
            </a:r>
            <a:r>
              <a:rPr sz="2550" spc="100" dirty="0">
                <a:solidFill>
                  <a:srgbClr val="04182D"/>
                </a:solidFill>
                <a:latin typeface="Tahoma"/>
                <a:cs typeface="Tahoma"/>
              </a:rPr>
              <a:t>the </a:t>
            </a:r>
            <a:r>
              <a:rPr sz="2550" spc="80" dirty="0">
                <a:solidFill>
                  <a:srgbClr val="04182D"/>
                </a:solidFill>
                <a:latin typeface="Tahoma"/>
                <a:cs typeface="Tahoma"/>
              </a:rPr>
              <a:t>returned </a:t>
            </a:r>
            <a:r>
              <a:rPr sz="2550" spc="85" dirty="0">
                <a:solidFill>
                  <a:srgbClr val="04182D"/>
                </a:solidFill>
                <a:latin typeface="Tahoma"/>
                <a:cs typeface="Tahoma"/>
              </a:rPr>
              <a:t>items </a:t>
            </a:r>
            <a:r>
              <a:rPr sz="2550" spc="-785" dirty="0">
                <a:solidFill>
                  <a:srgbClr val="04182D"/>
                </a:solidFill>
                <a:latin typeface="Tahoma"/>
                <a:cs typeface="Tahoma"/>
              </a:rPr>
              <a:t> </a:t>
            </a:r>
            <a:r>
              <a:rPr sz="2250" dirty="0">
                <a:solidFill>
                  <a:srgbClr val="04182D"/>
                </a:solidFill>
                <a:latin typeface="Courier New"/>
                <a:cs typeface="Courier New"/>
              </a:rPr>
              <a:t>metadatas</a:t>
            </a:r>
            <a:r>
              <a:rPr sz="2250" spc="-385" dirty="0">
                <a:solidFill>
                  <a:srgbClr val="04182D"/>
                </a:solidFill>
                <a:latin typeface="Courier New"/>
                <a:cs typeface="Courier New"/>
              </a:rPr>
              <a:t> </a:t>
            </a:r>
            <a:r>
              <a:rPr sz="2550" spc="-270" dirty="0">
                <a:solidFill>
                  <a:srgbClr val="04182D"/>
                </a:solidFill>
                <a:latin typeface="Tahoma"/>
                <a:cs typeface="Tahoma"/>
              </a:rPr>
              <a:t>:</a:t>
            </a:r>
            <a:r>
              <a:rPr sz="2550" spc="-50" dirty="0">
                <a:solidFill>
                  <a:srgbClr val="04182D"/>
                </a:solidFill>
                <a:latin typeface="Tahoma"/>
                <a:cs typeface="Tahoma"/>
              </a:rPr>
              <a:t> </a:t>
            </a:r>
            <a:r>
              <a:rPr sz="2550" spc="50" dirty="0">
                <a:solidFill>
                  <a:srgbClr val="04182D"/>
                </a:solidFill>
                <a:latin typeface="Tahoma"/>
                <a:cs typeface="Tahoma"/>
              </a:rPr>
              <a:t>The</a:t>
            </a:r>
            <a:r>
              <a:rPr sz="2550" spc="-45" dirty="0">
                <a:solidFill>
                  <a:srgbClr val="04182D"/>
                </a:solidFill>
                <a:latin typeface="Tahoma"/>
                <a:cs typeface="Tahoma"/>
              </a:rPr>
              <a:t> </a:t>
            </a:r>
            <a:r>
              <a:rPr sz="2550" spc="140" dirty="0">
                <a:solidFill>
                  <a:srgbClr val="04182D"/>
                </a:solidFill>
                <a:latin typeface="Tahoma"/>
                <a:cs typeface="Tahoma"/>
              </a:rPr>
              <a:t>metadatas</a:t>
            </a:r>
            <a:r>
              <a:rPr sz="2550" spc="-50" dirty="0">
                <a:solidFill>
                  <a:srgbClr val="04182D"/>
                </a:solidFill>
                <a:latin typeface="Tahoma"/>
                <a:cs typeface="Tahoma"/>
              </a:rPr>
              <a:t> </a:t>
            </a:r>
            <a:r>
              <a:rPr sz="2550" spc="125" dirty="0">
                <a:solidFill>
                  <a:srgbClr val="04182D"/>
                </a:solidFill>
                <a:latin typeface="Tahoma"/>
                <a:cs typeface="Tahoma"/>
              </a:rPr>
              <a:t>of</a:t>
            </a:r>
            <a:r>
              <a:rPr sz="2550" spc="-50" dirty="0">
                <a:solidFill>
                  <a:srgbClr val="04182D"/>
                </a:solidFill>
                <a:latin typeface="Tahoma"/>
                <a:cs typeface="Tahoma"/>
              </a:rPr>
              <a:t> </a:t>
            </a:r>
            <a:r>
              <a:rPr sz="2550" spc="100" dirty="0">
                <a:solidFill>
                  <a:srgbClr val="04182D"/>
                </a:solidFill>
                <a:latin typeface="Tahoma"/>
                <a:cs typeface="Tahoma"/>
              </a:rPr>
              <a:t>the</a:t>
            </a:r>
            <a:r>
              <a:rPr sz="2550" spc="-45" dirty="0">
                <a:solidFill>
                  <a:srgbClr val="04182D"/>
                </a:solidFill>
                <a:latin typeface="Tahoma"/>
                <a:cs typeface="Tahoma"/>
              </a:rPr>
              <a:t> </a:t>
            </a:r>
            <a:r>
              <a:rPr sz="2550" spc="80" dirty="0">
                <a:solidFill>
                  <a:srgbClr val="04182D"/>
                </a:solidFill>
                <a:latin typeface="Tahoma"/>
                <a:cs typeface="Tahoma"/>
              </a:rPr>
              <a:t>returned</a:t>
            </a:r>
            <a:r>
              <a:rPr sz="2550" spc="-50" dirty="0">
                <a:solidFill>
                  <a:srgbClr val="04182D"/>
                </a:solidFill>
                <a:latin typeface="Tahoma"/>
                <a:cs typeface="Tahoma"/>
              </a:rPr>
              <a:t> </a:t>
            </a:r>
            <a:r>
              <a:rPr sz="2550" spc="85" dirty="0">
                <a:solidFill>
                  <a:srgbClr val="04182D"/>
                </a:solidFill>
                <a:latin typeface="Tahoma"/>
                <a:cs typeface="Tahoma"/>
              </a:rPr>
              <a:t>items</a:t>
            </a:r>
            <a:endParaRPr sz="2550">
              <a:latin typeface="Tahoma"/>
              <a:cs typeface="Tahoma"/>
            </a:endParaRPr>
          </a:p>
          <a:p>
            <a:pPr marL="299085">
              <a:lnSpc>
                <a:spcPct val="100000"/>
              </a:lnSpc>
              <a:spcBef>
                <a:spcPts val="1575"/>
              </a:spcBef>
            </a:pPr>
            <a:r>
              <a:rPr sz="2250" dirty="0">
                <a:solidFill>
                  <a:srgbClr val="04182D"/>
                </a:solidFill>
                <a:latin typeface="Courier New"/>
                <a:cs typeface="Courier New"/>
              </a:rPr>
              <a:t>distances</a:t>
            </a:r>
            <a:r>
              <a:rPr sz="2250" spc="-380" dirty="0">
                <a:solidFill>
                  <a:srgbClr val="04182D"/>
                </a:solidFill>
                <a:latin typeface="Courier New"/>
                <a:cs typeface="Courier New"/>
              </a:rPr>
              <a:t> </a:t>
            </a:r>
            <a:r>
              <a:rPr sz="2550" spc="-270" dirty="0">
                <a:solidFill>
                  <a:srgbClr val="04182D"/>
                </a:solidFill>
                <a:latin typeface="Tahoma"/>
                <a:cs typeface="Tahoma"/>
              </a:rPr>
              <a:t>:</a:t>
            </a:r>
            <a:r>
              <a:rPr sz="2550" spc="-45" dirty="0">
                <a:solidFill>
                  <a:srgbClr val="04182D"/>
                </a:solidFill>
                <a:latin typeface="Tahoma"/>
                <a:cs typeface="Tahoma"/>
              </a:rPr>
              <a:t> </a:t>
            </a:r>
            <a:r>
              <a:rPr sz="2550" spc="50" dirty="0">
                <a:solidFill>
                  <a:srgbClr val="04182D"/>
                </a:solidFill>
                <a:latin typeface="Tahoma"/>
                <a:cs typeface="Tahoma"/>
              </a:rPr>
              <a:t>The</a:t>
            </a:r>
            <a:r>
              <a:rPr sz="2550" spc="-45" dirty="0">
                <a:solidFill>
                  <a:srgbClr val="04182D"/>
                </a:solidFill>
                <a:latin typeface="Tahoma"/>
                <a:cs typeface="Tahoma"/>
              </a:rPr>
              <a:t> </a:t>
            </a:r>
            <a:r>
              <a:rPr sz="2550" spc="125" dirty="0">
                <a:solidFill>
                  <a:srgbClr val="04182D"/>
                </a:solidFill>
                <a:latin typeface="Tahoma"/>
                <a:cs typeface="Tahoma"/>
              </a:rPr>
              <a:t>distances</a:t>
            </a:r>
            <a:r>
              <a:rPr sz="2550" spc="-45" dirty="0">
                <a:solidFill>
                  <a:srgbClr val="04182D"/>
                </a:solidFill>
                <a:latin typeface="Tahoma"/>
                <a:cs typeface="Tahoma"/>
              </a:rPr>
              <a:t> </a:t>
            </a:r>
            <a:r>
              <a:rPr sz="2550" spc="125" dirty="0">
                <a:solidFill>
                  <a:srgbClr val="04182D"/>
                </a:solidFill>
                <a:latin typeface="Tahoma"/>
                <a:cs typeface="Tahoma"/>
              </a:rPr>
              <a:t>of</a:t>
            </a:r>
            <a:r>
              <a:rPr sz="2550" spc="-45" dirty="0">
                <a:solidFill>
                  <a:srgbClr val="04182D"/>
                </a:solidFill>
                <a:latin typeface="Tahoma"/>
                <a:cs typeface="Tahoma"/>
              </a:rPr>
              <a:t> </a:t>
            </a:r>
            <a:r>
              <a:rPr sz="2550" spc="100" dirty="0">
                <a:solidFill>
                  <a:srgbClr val="04182D"/>
                </a:solidFill>
                <a:latin typeface="Tahoma"/>
                <a:cs typeface="Tahoma"/>
              </a:rPr>
              <a:t>the</a:t>
            </a:r>
            <a:r>
              <a:rPr sz="2550" spc="-40" dirty="0">
                <a:solidFill>
                  <a:srgbClr val="04182D"/>
                </a:solidFill>
                <a:latin typeface="Tahoma"/>
                <a:cs typeface="Tahoma"/>
              </a:rPr>
              <a:t> </a:t>
            </a:r>
            <a:r>
              <a:rPr sz="2550" spc="80" dirty="0">
                <a:solidFill>
                  <a:srgbClr val="04182D"/>
                </a:solidFill>
                <a:latin typeface="Tahoma"/>
                <a:cs typeface="Tahoma"/>
              </a:rPr>
              <a:t>returned</a:t>
            </a:r>
            <a:r>
              <a:rPr sz="2550" spc="-45" dirty="0">
                <a:solidFill>
                  <a:srgbClr val="04182D"/>
                </a:solidFill>
                <a:latin typeface="Tahoma"/>
                <a:cs typeface="Tahoma"/>
              </a:rPr>
              <a:t> </a:t>
            </a:r>
            <a:r>
              <a:rPr sz="2550" spc="85" dirty="0">
                <a:solidFill>
                  <a:srgbClr val="04182D"/>
                </a:solidFill>
                <a:latin typeface="Tahoma"/>
                <a:cs typeface="Tahoma"/>
              </a:rPr>
              <a:t>items</a:t>
            </a:r>
            <a:r>
              <a:rPr sz="2550" spc="-45" dirty="0">
                <a:solidFill>
                  <a:srgbClr val="04182D"/>
                </a:solidFill>
                <a:latin typeface="Tahoma"/>
                <a:cs typeface="Tahoma"/>
              </a:rPr>
              <a:t> </a:t>
            </a:r>
            <a:r>
              <a:rPr sz="2550" spc="90" dirty="0">
                <a:solidFill>
                  <a:srgbClr val="04182D"/>
                </a:solidFill>
                <a:latin typeface="Tahoma"/>
                <a:cs typeface="Tahoma"/>
              </a:rPr>
              <a:t>from</a:t>
            </a:r>
            <a:r>
              <a:rPr sz="2550" spc="-45" dirty="0">
                <a:solidFill>
                  <a:srgbClr val="04182D"/>
                </a:solidFill>
                <a:latin typeface="Tahoma"/>
                <a:cs typeface="Tahoma"/>
              </a:rPr>
              <a:t> </a:t>
            </a:r>
            <a:r>
              <a:rPr sz="2550" spc="100" dirty="0">
                <a:solidFill>
                  <a:srgbClr val="04182D"/>
                </a:solidFill>
                <a:latin typeface="Tahoma"/>
                <a:cs typeface="Tahoma"/>
              </a:rPr>
              <a:t>the</a:t>
            </a:r>
            <a:r>
              <a:rPr sz="2550" spc="-45" dirty="0">
                <a:solidFill>
                  <a:srgbClr val="04182D"/>
                </a:solidFill>
                <a:latin typeface="Tahoma"/>
                <a:cs typeface="Tahoma"/>
              </a:rPr>
              <a:t> </a:t>
            </a:r>
            <a:r>
              <a:rPr sz="2550" spc="120" dirty="0">
                <a:solidFill>
                  <a:srgbClr val="04182D"/>
                </a:solidFill>
                <a:latin typeface="Tahoma"/>
                <a:cs typeface="Tahoma"/>
              </a:rPr>
              <a:t>query</a:t>
            </a:r>
            <a:r>
              <a:rPr sz="2550" spc="-45" dirty="0">
                <a:solidFill>
                  <a:srgbClr val="04182D"/>
                </a:solidFill>
                <a:latin typeface="Tahoma"/>
                <a:cs typeface="Tahoma"/>
              </a:rPr>
              <a:t> </a:t>
            </a:r>
            <a:r>
              <a:rPr sz="2550" spc="70" dirty="0">
                <a:solidFill>
                  <a:srgbClr val="04182D"/>
                </a:solidFill>
                <a:latin typeface="Tahoma"/>
                <a:cs typeface="Tahoma"/>
              </a:rPr>
              <a:t>text</a:t>
            </a:r>
            <a:endParaRPr sz="2550">
              <a:latin typeface="Tahoma"/>
              <a:cs typeface="Tahoma"/>
            </a:endParaRPr>
          </a:p>
          <a:p>
            <a:pPr>
              <a:lnSpc>
                <a:spcPct val="100000"/>
              </a:lnSpc>
              <a:spcBef>
                <a:spcPts val="5"/>
              </a:spcBef>
            </a:pPr>
            <a:endParaRPr sz="3050">
              <a:latin typeface="Tahoma"/>
              <a:cs typeface="Tahoma"/>
            </a:endParaRPr>
          </a:p>
          <a:p>
            <a:pPr marL="12700">
              <a:lnSpc>
                <a:spcPct val="100000"/>
              </a:lnSpc>
            </a:pPr>
            <a:r>
              <a:rPr sz="2250" dirty="0">
                <a:solidFill>
                  <a:srgbClr val="04182D"/>
                </a:solidFill>
                <a:latin typeface="Courier New"/>
                <a:cs typeface="Courier New"/>
              </a:rPr>
              <a:t>{</a:t>
            </a:r>
            <a:r>
              <a:rPr sz="2250" dirty="0">
                <a:solidFill>
                  <a:srgbClr val="BE2F72"/>
                </a:solidFill>
                <a:latin typeface="Courier New"/>
                <a:cs typeface="Courier New"/>
              </a:rPr>
              <a:t>'ids'</a:t>
            </a:r>
            <a:r>
              <a:rPr sz="2250" dirty="0">
                <a:solidFill>
                  <a:srgbClr val="04182D"/>
                </a:solidFill>
                <a:latin typeface="Courier New"/>
                <a:cs typeface="Courier New"/>
              </a:rPr>
              <a:t>:</a:t>
            </a:r>
            <a:r>
              <a:rPr sz="2250" spc="-40" dirty="0">
                <a:solidFill>
                  <a:srgbClr val="04182D"/>
                </a:solidFill>
                <a:latin typeface="Courier New"/>
                <a:cs typeface="Courier New"/>
              </a:rPr>
              <a:t> </a:t>
            </a:r>
            <a:r>
              <a:rPr sz="2250" dirty="0">
                <a:solidFill>
                  <a:srgbClr val="04182D"/>
                </a:solidFill>
                <a:latin typeface="Courier New"/>
                <a:cs typeface="Courier New"/>
              </a:rPr>
              <a:t>[...],</a:t>
            </a:r>
            <a:endParaRPr sz="2250">
              <a:latin typeface="Courier New"/>
              <a:cs typeface="Courier New"/>
            </a:endParaRPr>
          </a:p>
          <a:p>
            <a:pPr marL="184150" marR="7216775">
              <a:lnSpc>
                <a:spcPct val="143300"/>
              </a:lnSpc>
            </a:pPr>
            <a:r>
              <a:rPr sz="2250" dirty="0">
                <a:solidFill>
                  <a:srgbClr val="BE2F72"/>
                </a:solidFill>
                <a:latin typeface="Courier New"/>
                <a:cs typeface="Courier New"/>
              </a:rPr>
              <a:t>'embeddings'</a:t>
            </a:r>
            <a:r>
              <a:rPr sz="2250" dirty="0">
                <a:solidFill>
                  <a:srgbClr val="04182D"/>
                </a:solidFill>
                <a:latin typeface="Courier New"/>
                <a:cs typeface="Courier New"/>
              </a:rPr>
              <a:t>:</a:t>
            </a:r>
            <a:r>
              <a:rPr sz="2250" spc="-45" dirty="0">
                <a:solidFill>
                  <a:srgbClr val="04182D"/>
                </a:solidFill>
                <a:latin typeface="Courier New"/>
                <a:cs typeface="Courier New"/>
              </a:rPr>
              <a:t> </a:t>
            </a:r>
            <a:r>
              <a:rPr sz="2250" dirty="0">
                <a:solidFill>
                  <a:srgbClr val="BE2F72"/>
                </a:solidFill>
                <a:latin typeface="Courier New"/>
                <a:cs typeface="Courier New"/>
              </a:rPr>
              <a:t>None</a:t>
            </a:r>
            <a:r>
              <a:rPr sz="2250" dirty="0">
                <a:solidFill>
                  <a:srgbClr val="04182D"/>
                </a:solidFill>
                <a:latin typeface="Courier New"/>
                <a:cs typeface="Courier New"/>
              </a:rPr>
              <a:t>, </a:t>
            </a:r>
            <a:r>
              <a:rPr sz="2250" spc="-1335" dirty="0">
                <a:solidFill>
                  <a:srgbClr val="04182D"/>
                </a:solidFill>
                <a:latin typeface="Courier New"/>
                <a:cs typeface="Courier New"/>
              </a:rPr>
              <a:t> </a:t>
            </a:r>
            <a:r>
              <a:rPr sz="2250" dirty="0">
                <a:solidFill>
                  <a:srgbClr val="BE2F72"/>
                </a:solidFill>
                <a:latin typeface="Courier New"/>
                <a:cs typeface="Courier New"/>
              </a:rPr>
              <a:t>'documents'</a:t>
            </a:r>
            <a:r>
              <a:rPr sz="2250" dirty="0">
                <a:solidFill>
                  <a:srgbClr val="04182D"/>
                </a:solidFill>
                <a:latin typeface="Courier New"/>
                <a:cs typeface="Courier New"/>
              </a:rPr>
              <a:t>:</a:t>
            </a:r>
            <a:r>
              <a:rPr sz="2250" spc="-40" dirty="0">
                <a:solidFill>
                  <a:srgbClr val="04182D"/>
                </a:solidFill>
                <a:latin typeface="Courier New"/>
                <a:cs typeface="Courier New"/>
              </a:rPr>
              <a:t> </a:t>
            </a:r>
            <a:r>
              <a:rPr sz="2250" dirty="0">
                <a:solidFill>
                  <a:srgbClr val="04182D"/>
                </a:solidFill>
                <a:latin typeface="Courier New"/>
                <a:cs typeface="Courier New"/>
              </a:rPr>
              <a:t>[...],</a:t>
            </a:r>
            <a:endParaRPr sz="2250">
              <a:latin typeface="Courier New"/>
              <a:cs typeface="Courier New"/>
            </a:endParaRPr>
          </a:p>
          <a:p>
            <a:pPr marL="184150">
              <a:lnSpc>
                <a:spcPct val="100000"/>
              </a:lnSpc>
              <a:spcBef>
                <a:spcPts val="1170"/>
              </a:spcBef>
            </a:pPr>
            <a:r>
              <a:rPr sz="2250" dirty="0">
                <a:solidFill>
                  <a:srgbClr val="BE2F72"/>
                </a:solidFill>
                <a:latin typeface="Courier New"/>
                <a:cs typeface="Courier New"/>
              </a:rPr>
              <a:t>'metadatas'</a:t>
            </a:r>
            <a:r>
              <a:rPr sz="2250" dirty="0">
                <a:solidFill>
                  <a:srgbClr val="04182D"/>
                </a:solidFill>
                <a:latin typeface="Courier New"/>
                <a:cs typeface="Courier New"/>
              </a:rPr>
              <a:t>:</a:t>
            </a:r>
            <a:r>
              <a:rPr sz="2250" spc="-40" dirty="0">
                <a:solidFill>
                  <a:srgbClr val="04182D"/>
                </a:solidFill>
                <a:latin typeface="Courier New"/>
                <a:cs typeface="Courier New"/>
              </a:rPr>
              <a:t> </a:t>
            </a:r>
            <a:r>
              <a:rPr sz="2250" dirty="0">
                <a:solidFill>
                  <a:srgbClr val="04182D"/>
                </a:solidFill>
                <a:latin typeface="Courier New"/>
                <a:cs typeface="Courier New"/>
              </a:rPr>
              <a:t>[...],</a:t>
            </a:r>
            <a:endParaRPr sz="2250">
              <a:latin typeface="Courier New"/>
              <a:cs typeface="Courier New"/>
            </a:endParaRPr>
          </a:p>
          <a:p>
            <a:pPr marL="184150">
              <a:lnSpc>
                <a:spcPct val="100000"/>
              </a:lnSpc>
              <a:spcBef>
                <a:spcPts val="1165"/>
              </a:spcBef>
            </a:pPr>
            <a:r>
              <a:rPr sz="2250" dirty="0">
                <a:solidFill>
                  <a:srgbClr val="BE2F72"/>
                </a:solidFill>
                <a:latin typeface="Courier New"/>
                <a:cs typeface="Courier New"/>
              </a:rPr>
              <a:t>'distances'</a:t>
            </a:r>
            <a:r>
              <a:rPr sz="2250" dirty="0">
                <a:solidFill>
                  <a:srgbClr val="04182D"/>
                </a:solidFill>
                <a:latin typeface="Courier New"/>
                <a:cs typeface="Courier New"/>
              </a:rPr>
              <a:t>:</a:t>
            </a:r>
            <a:r>
              <a:rPr sz="2250" spc="-40" dirty="0">
                <a:solidFill>
                  <a:srgbClr val="04182D"/>
                </a:solidFill>
                <a:latin typeface="Courier New"/>
                <a:cs typeface="Courier New"/>
              </a:rPr>
              <a:t> </a:t>
            </a:r>
            <a:r>
              <a:rPr sz="2250" dirty="0">
                <a:solidFill>
                  <a:srgbClr val="04182D"/>
                </a:solidFill>
                <a:latin typeface="Courier New"/>
                <a:cs typeface="Courier New"/>
              </a:rPr>
              <a:t>[...]}</a:t>
            </a:r>
            <a:endParaRPr sz="2250">
              <a:latin typeface="Courier New"/>
              <a:cs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1544" y="327526"/>
            <a:ext cx="14454664" cy="5588416"/>
          </a:xfrm>
          <a:prstGeom prst="rect">
            <a:avLst/>
          </a:prstGeom>
        </p:spPr>
      </p:pic>
      <p:pic>
        <p:nvPicPr>
          <p:cNvPr id="3" name="object 3"/>
          <p:cNvPicPr/>
          <p:nvPr/>
        </p:nvPicPr>
        <p:blipFill>
          <a:blip r:embed="rId3" cstate="print"/>
          <a:stretch>
            <a:fillRect/>
          </a:stretch>
        </p:blipFill>
        <p:spPr>
          <a:xfrm>
            <a:off x="511759" y="6427703"/>
            <a:ext cx="102352" cy="102351"/>
          </a:xfrm>
          <a:prstGeom prst="rect">
            <a:avLst/>
          </a:prstGeom>
        </p:spPr>
      </p:pic>
      <p:sp>
        <p:nvSpPr>
          <p:cNvPr id="4" name="object 4"/>
          <p:cNvSpPr txBox="1"/>
          <p:nvPr/>
        </p:nvSpPr>
        <p:spPr>
          <a:xfrm>
            <a:off x="847056" y="6251240"/>
            <a:ext cx="6696075" cy="1073785"/>
          </a:xfrm>
          <a:prstGeom prst="rect">
            <a:avLst/>
          </a:prstGeom>
        </p:spPr>
        <p:txBody>
          <a:bodyPr vert="horz" wrap="square" lIns="0" tIns="15875" rIns="0" bIns="0" rtlCol="0">
            <a:spAutoFit/>
          </a:bodyPr>
          <a:lstStyle/>
          <a:p>
            <a:pPr marL="12700">
              <a:lnSpc>
                <a:spcPct val="100000"/>
              </a:lnSpc>
              <a:spcBef>
                <a:spcPts val="125"/>
              </a:spcBef>
            </a:pPr>
            <a:r>
              <a:rPr sz="2550" spc="70" dirty="0">
                <a:solidFill>
                  <a:srgbClr val="04182D"/>
                </a:solidFill>
                <a:latin typeface="Tahoma"/>
                <a:cs typeface="Tahoma"/>
              </a:rPr>
              <a:t>First</a:t>
            </a:r>
            <a:r>
              <a:rPr sz="2550" spc="-55" dirty="0">
                <a:solidFill>
                  <a:srgbClr val="04182D"/>
                </a:solidFill>
                <a:latin typeface="Tahoma"/>
                <a:cs typeface="Tahoma"/>
              </a:rPr>
              <a:t> </a:t>
            </a:r>
            <a:r>
              <a:rPr sz="2550" spc="65" dirty="0">
                <a:solidFill>
                  <a:srgbClr val="04182D"/>
                </a:solidFill>
                <a:latin typeface="Tahoma"/>
                <a:cs typeface="Tahoma"/>
              </a:rPr>
              <a:t>list</a:t>
            </a:r>
            <a:r>
              <a:rPr sz="2550" spc="-55" dirty="0">
                <a:solidFill>
                  <a:srgbClr val="04182D"/>
                </a:solidFill>
                <a:latin typeface="Tahoma"/>
                <a:cs typeface="Tahoma"/>
              </a:rPr>
              <a:t> </a:t>
            </a:r>
            <a:r>
              <a:rPr sz="2550" spc="110" dirty="0">
                <a:solidFill>
                  <a:srgbClr val="04182D"/>
                </a:solidFill>
                <a:latin typeface="Tahoma"/>
                <a:cs typeface="Tahoma"/>
              </a:rPr>
              <a:t>corresponds</a:t>
            </a:r>
            <a:r>
              <a:rPr sz="2550" spc="-50" dirty="0">
                <a:solidFill>
                  <a:srgbClr val="04182D"/>
                </a:solidFill>
                <a:latin typeface="Tahoma"/>
                <a:cs typeface="Tahoma"/>
              </a:rPr>
              <a:t> </a:t>
            </a:r>
            <a:r>
              <a:rPr sz="2550" spc="90" dirty="0">
                <a:solidFill>
                  <a:srgbClr val="04182D"/>
                </a:solidFill>
                <a:latin typeface="Tahoma"/>
                <a:cs typeface="Tahoma"/>
              </a:rPr>
              <a:t>to</a:t>
            </a:r>
            <a:r>
              <a:rPr sz="2550" spc="-55" dirty="0">
                <a:solidFill>
                  <a:srgbClr val="04182D"/>
                </a:solidFill>
                <a:latin typeface="Tahoma"/>
                <a:cs typeface="Tahoma"/>
              </a:rPr>
              <a:t> </a:t>
            </a:r>
            <a:r>
              <a:rPr sz="2550" spc="100" dirty="0">
                <a:solidFill>
                  <a:srgbClr val="04182D"/>
                </a:solidFill>
                <a:latin typeface="Tahoma"/>
                <a:cs typeface="Tahoma"/>
              </a:rPr>
              <a:t>the</a:t>
            </a:r>
            <a:r>
              <a:rPr sz="2550" spc="-50" dirty="0">
                <a:solidFill>
                  <a:srgbClr val="04182D"/>
                </a:solidFill>
                <a:latin typeface="Tahoma"/>
                <a:cs typeface="Tahoma"/>
              </a:rPr>
              <a:t> </a:t>
            </a:r>
            <a:r>
              <a:rPr sz="2550" spc="60" dirty="0">
                <a:solidFill>
                  <a:srgbClr val="04182D"/>
                </a:solidFill>
                <a:latin typeface="Tahoma"/>
                <a:cs typeface="Tahoma"/>
              </a:rPr>
              <a:t>first</a:t>
            </a:r>
            <a:r>
              <a:rPr sz="2550" spc="-55" dirty="0">
                <a:solidFill>
                  <a:srgbClr val="04182D"/>
                </a:solidFill>
                <a:latin typeface="Tahoma"/>
                <a:cs typeface="Tahoma"/>
              </a:rPr>
              <a:t> </a:t>
            </a:r>
            <a:r>
              <a:rPr sz="2550" spc="95" dirty="0">
                <a:solidFill>
                  <a:srgbClr val="04182D"/>
                </a:solidFill>
                <a:latin typeface="Tahoma"/>
                <a:cs typeface="Tahoma"/>
              </a:rPr>
              <a:t>query_text</a:t>
            </a:r>
            <a:endParaRPr sz="2550">
              <a:latin typeface="Tahoma"/>
              <a:cs typeface="Tahoma"/>
            </a:endParaRPr>
          </a:p>
          <a:p>
            <a:pPr marL="12700">
              <a:lnSpc>
                <a:spcPct val="100000"/>
              </a:lnSpc>
              <a:spcBef>
                <a:spcPts val="2100"/>
              </a:spcBef>
            </a:pPr>
            <a:r>
              <a:rPr sz="2550" spc="120" dirty="0">
                <a:solidFill>
                  <a:srgbClr val="04182D"/>
                </a:solidFill>
                <a:latin typeface="Tahoma"/>
                <a:cs typeface="Tahoma"/>
              </a:rPr>
              <a:t>Multiple</a:t>
            </a:r>
            <a:r>
              <a:rPr sz="2550" spc="-45" dirty="0">
                <a:solidFill>
                  <a:srgbClr val="04182D"/>
                </a:solidFill>
                <a:latin typeface="Tahoma"/>
                <a:cs typeface="Tahoma"/>
              </a:rPr>
              <a:t> </a:t>
            </a:r>
            <a:r>
              <a:rPr sz="2550" spc="120" dirty="0">
                <a:solidFill>
                  <a:srgbClr val="04182D"/>
                </a:solidFill>
                <a:latin typeface="Tahoma"/>
                <a:cs typeface="Tahoma"/>
              </a:rPr>
              <a:t>query</a:t>
            </a:r>
            <a:r>
              <a:rPr sz="2550" spc="-45" dirty="0">
                <a:solidFill>
                  <a:srgbClr val="04182D"/>
                </a:solidFill>
                <a:latin typeface="Tahoma"/>
                <a:cs typeface="Tahoma"/>
              </a:rPr>
              <a:t> </a:t>
            </a:r>
            <a:r>
              <a:rPr sz="2550" spc="70" dirty="0">
                <a:solidFill>
                  <a:srgbClr val="04182D"/>
                </a:solidFill>
                <a:latin typeface="Tahoma"/>
                <a:cs typeface="Tahoma"/>
              </a:rPr>
              <a:t>texts</a:t>
            </a:r>
            <a:r>
              <a:rPr sz="2550" spc="-45" dirty="0">
                <a:solidFill>
                  <a:srgbClr val="04182D"/>
                </a:solidFill>
                <a:latin typeface="Tahoma"/>
                <a:cs typeface="Tahoma"/>
              </a:rPr>
              <a:t> </a:t>
            </a:r>
            <a:r>
              <a:rPr sz="2550" spc="65" dirty="0">
                <a:solidFill>
                  <a:srgbClr val="04182D"/>
                </a:solidFill>
                <a:latin typeface="Tahoma"/>
                <a:cs typeface="Tahoma"/>
              </a:rPr>
              <a:t>will</a:t>
            </a:r>
            <a:r>
              <a:rPr sz="2550" spc="-45" dirty="0">
                <a:solidFill>
                  <a:srgbClr val="04182D"/>
                </a:solidFill>
                <a:latin typeface="Tahoma"/>
                <a:cs typeface="Tahoma"/>
              </a:rPr>
              <a:t> </a:t>
            </a:r>
            <a:r>
              <a:rPr sz="2550" spc="55" dirty="0">
                <a:solidFill>
                  <a:srgbClr val="04182D"/>
                </a:solidFill>
                <a:latin typeface="Tahoma"/>
                <a:cs typeface="Tahoma"/>
              </a:rPr>
              <a:t>return</a:t>
            </a:r>
            <a:r>
              <a:rPr sz="2550" spc="-45" dirty="0">
                <a:solidFill>
                  <a:srgbClr val="04182D"/>
                </a:solidFill>
                <a:latin typeface="Tahoma"/>
                <a:cs typeface="Tahoma"/>
              </a:rPr>
              <a:t> </a:t>
            </a:r>
            <a:r>
              <a:rPr sz="2550" spc="90" dirty="0">
                <a:solidFill>
                  <a:srgbClr val="04182D"/>
                </a:solidFill>
                <a:latin typeface="Tahoma"/>
                <a:cs typeface="Tahoma"/>
              </a:rPr>
              <a:t>multiple</a:t>
            </a:r>
            <a:r>
              <a:rPr sz="2550" spc="-40" dirty="0">
                <a:solidFill>
                  <a:srgbClr val="04182D"/>
                </a:solidFill>
                <a:latin typeface="Tahoma"/>
                <a:cs typeface="Tahoma"/>
              </a:rPr>
              <a:t> </a:t>
            </a:r>
            <a:r>
              <a:rPr sz="2550" spc="65" dirty="0">
                <a:solidFill>
                  <a:srgbClr val="04182D"/>
                </a:solidFill>
                <a:latin typeface="Tahoma"/>
                <a:cs typeface="Tahoma"/>
              </a:rPr>
              <a:t>lists</a:t>
            </a:r>
            <a:endParaRPr sz="2550">
              <a:latin typeface="Tahoma"/>
              <a:cs typeface="Tahoma"/>
            </a:endParaRPr>
          </a:p>
        </p:txBody>
      </p:sp>
      <p:pic>
        <p:nvPicPr>
          <p:cNvPr id="5" name="object 5"/>
          <p:cNvPicPr/>
          <p:nvPr/>
        </p:nvPicPr>
        <p:blipFill>
          <a:blip r:embed="rId4" cstate="print"/>
          <a:stretch>
            <a:fillRect/>
          </a:stretch>
        </p:blipFill>
        <p:spPr>
          <a:xfrm>
            <a:off x="511759" y="7082756"/>
            <a:ext cx="102352" cy="102351"/>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0075" y="327526"/>
            <a:ext cx="14526133" cy="63397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6928484" cy="713740"/>
          </a:xfrm>
          <a:prstGeom prst="rect">
            <a:avLst/>
          </a:prstGeom>
        </p:spPr>
        <p:txBody>
          <a:bodyPr vert="horz" wrap="square" lIns="0" tIns="13970" rIns="0" bIns="0" rtlCol="0">
            <a:spAutoFit/>
          </a:bodyPr>
          <a:lstStyle/>
          <a:p>
            <a:pPr marL="12700">
              <a:lnSpc>
                <a:spcPct val="100000"/>
              </a:lnSpc>
              <a:spcBef>
                <a:spcPts val="110"/>
              </a:spcBef>
            </a:pPr>
            <a:r>
              <a:rPr sz="4500" spc="-670" dirty="0"/>
              <a:t>R</a:t>
            </a:r>
            <a:r>
              <a:rPr sz="4500" spc="-160" dirty="0"/>
              <a:t>e</a:t>
            </a:r>
            <a:r>
              <a:rPr sz="4500" spc="100" dirty="0"/>
              <a:t>c</a:t>
            </a:r>
            <a:r>
              <a:rPr sz="4500" spc="-240" dirty="0"/>
              <a:t>o</a:t>
            </a:r>
            <a:r>
              <a:rPr sz="4500" spc="-305" dirty="0"/>
              <a:t>m</a:t>
            </a:r>
            <a:r>
              <a:rPr sz="4500" spc="-300" dirty="0"/>
              <a:t>m</a:t>
            </a:r>
            <a:r>
              <a:rPr sz="4500" spc="-204" dirty="0"/>
              <a:t>e</a:t>
            </a:r>
            <a:r>
              <a:rPr sz="4500" spc="-325" dirty="0"/>
              <a:t>n</a:t>
            </a:r>
            <a:r>
              <a:rPr sz="4500" spc="-185" dirty="0"/>
              <a:t>d</a:t>
            </a:r>
            <a:r>
              <a:rPr sz="4500" spc="-15" dirty="0"/>
              <a:t>a</a:t>
            </a:r>
            <a:r>
              <a:rPr sz="4500" spc="-225" dirty="0"/>
              <a:t>t</a:t>
            </a:r>
            <a:r>
              <a:rPr sz="4500" spc="-295" dirty="0"/>
              <a:t>i</a:t>
            </a:r>
            <a:r>
              <a:rPr sz="4500" spc="-240" dirty="0"/>
              <a:t>on</a:t>
            </a:r>
            <a:r>
              <a:rPr sz="4500" spc="-165" dirty="0"/>
              <a:t> </a:t>
            </a:r>
            <a:r>
              <a:rPr sz="4500" spc="-280" dirty="0"/>
              <a:t>s</a:t>
            </a:r>
            <a:r>
              <a:rPr sz="4500" spc="-5" dirty="0"/>
              <a:t>y</a:t>
            </a:r>
            <a:r>
              <a:rPr sz="4500" spc="-345" dirty="0"/>
              <a:t>s</a:t>
            </a:r>
            <a:r>
              <a:rPr sz="4500" spc="-290" dirty="0"/>
              <a:t>t</a:t>
            </a:r>
            <a:r>
              <a:rPr sz="4500" spc="-204" dirty="0"/>
              <a:t>e</a:t>
            </a:r>
            <a:r>
              <a:rPr sz="4500" spc="-315" dirty="0"/>
              <a:t>m</a:t>
            </a:r>
            <a:r>
              <a:rPr sz="4500" spc="-195" dirty="0"/>
              <a:t>s</a:t>
            </a:r>
            <a:endParaRPr sz="4500"/>
          </a:p>
        </p:txBody>
      </p:sp>
      <p:pic>
        <p:nvPicPr>
          <p:cNvPr id="3" name="object 3"/>
          <p:cNvPicPr/>
          <p:nvPr/>
        </p:nvPicPr>
        <p:blipFill>
          <a:blip r:embed="rId2" cstate="print"/>
          <a:stretch>
            <a:fillRect/>
          </a:stretch>
        </p:blipFill>
        <p:spPr>
          <a:xfrm>
            <a:off x="511759" y="2169861"/>
            <a:ext cx="102352" cy="102351"/>
          </a:xfrm>
          <a:prstGeom prst="rect">
            <a:avLst/>
          </a:prstGeom>
        </p:spPr>
      </p:pic>
      <p:pic>
        <p:nvPicPr>
          <p:cNvPr id="4" name="object 4"/>
          <p:cNvPicPr/>
          <p:nvPr/>
        </p:nvPicPr>
        <p:blipFill>
          <a:blip r:embed="rId3" cstate="print"/>
          <a:stretch>
            <a:fillRect/>
          </a:stretch>
        </p:blipFill>
        <p:spPr>
          <a:xfrm>
            <a:off x="869991" y="2650915"/>
            <a:ext cx="122822" cy="122822"/>
          </a:xfrm>
          <a:prstGeom prst="rect">
            <a:avLst/>
          </a:prstGeom>
        </p:spPr>
      </p:pic>
      <p:pic>
        <p:nvPicPr>
          <p:cNvPr id="5" name="object 5"/>
          <p:cNvPicPr/>
          <p:nvPr/>
        </p:nvPicPr>
        <p:blipFill>
          <a:blip r:embed="rId4" cstate="print"/>
          <a:stretch>
            <a:fillRect/>
          </a:stretch>
        </p:blipFill>
        <p:spPr>
          <a:xfrm>
            <a:off x="869991" y="3797257"/>
            <a:ext cx="122822" cy="122822"/>
          </a:xfrm>
          <a:prstGeom prst="rect">
            <a:avLst/>
          </a:prstGeom>
        </p:spPr>
      </p:pic>
      <p:sp>
        <p:nvSpPr>
          <p:cNvPr id="6" name="object 6"/>
          <p:cNvSpPr txBox="1"/>
          <p:nvPr/>
        </p:nvSpPr>
        <p:spPr>
          <a:xfrm>
            <a:off x="847056" y="1895140"/>
            <a:ext cx="6503034" cy="2154555"/>
          </a:xfrm>
          <a:prstGeom prst="rect">
            <a:avLst/>
          </a:prstGeom>
        </p:spPr>
        <p:txBody>
          <a:bodyPr vert="horz" wrap="square" lIns="0" tIns="12065" rIns="0" bIns="0" rtlCol="0">
            <a:spAutoFit/>
          </a:bodyPr>
          <a:lstStyle/>
          <a:p>
            <a:pPr marL="381000" marR="5080" indent="-368935">
              <a:lnSpc>
                <a:spcPct val="126400"/>
              </a:lnSpc>
              <a:spcBef>
                <a:spcPts val="95"/>
              </a:spcBef>
            </a:pPr>
            <a:r>
              <a:rPr sz="2550" b="1" spc="-90" dirty="0">
                <a:solidFill>
                  <a:srgbClr val="04182D"/>
                </a:solidFill>
                <a:latin typeface="Tahoma"/>
                <a:cs typeface="Tahoma"/>
              </a:rPr>
              <a:t>Example</a:t>
            </a:r>
            <a:r>
              <a:rPr sz="2550" spc="-90" dirty="0">
                <a:solidFill>
                  <a:srgbClr val="04182D"/>
                </a:solidFill>
                <a:latin typeface="Tahoma"/>
                <a:cs typeface="Tahoma"/>
              </a:rPr>
              <a:t>: </a:t>
            </a:r>
            <a:r>
              <a:rPr sz="2550" spc="204" dirty="0">
                <a:solidFill>
                  <a:srgbClr val="04182D"/>
                </a:solidFill>
                <a:latin typeface="Tahoma"/>
                <a:cs typeface="Tahoma"/>
              </a:rPr>
              <a:t>Job </a:t>
            </a:r>
            <a:r>
              <a:rPr sz="2550" spc="110" dirty="0">
                <a:solidFill>
                  <a:srgbClr val="04182D"/>
                </a:solidFill>
                <a:latin typeface="Tahoma"/>
                <a:cs typeface="Tahoma"/>
              </a:rPr>
              <a:t>post </a:t>
            </a:r>
            <a:r>
              <a:rPr sz="2550" spc="114" dirty="0">
                <a:solidFill>
                  <a:srgbClr val="04182D"/>
                </a:solidFill>
                <a:latin typeface="Tahoma"/>
                <a:cs typeface="Tahoma"/>
              </a:rPr>
              <a:t>recommendations </a:t>
            </a:r>
            <a:r>
              <a:rPr sz="2550" spc="120" dirty="0">
                <a:solidFill>
                  <a:srgbClr val="04182D"/>
                </a:solidFill>
                <a:latin typeface="Tahoma"/>
                <a:cs typeface="Tahoma"/>
              </a:rPr>
              <a:t> </a:t>
            </a:r>
            <a:r>
              <a:rPr sz="2550" spc="125" dirty="0">
                <a:solidFill>
                  <a:srgbClr val="04182D"/>
                </a:solidFill>
                <a:latin typeface="Tahoma"/>
                <a:cs typeface="Tahoma"/>
              </a:rPr>
              <a:t>Recommend</a:t>
            </a:r>
            <a:r>
              <a:rPr sz="2550" spc="-55" dirty="0">
                <a:solidFill>
                  <a:srgbClr val="04182D"/>
                </a:solidFill>
                <a:latin typeface="Tahoma"/>
                <a:cs typeface="Tahoma"/>
              </a:rPr>
              <a:t> </a:t>
            </a:r>
            <a:r>
              <a:rPr sz="2550" spc="70" dirty="0">
                <a:solidFill>
                  <a:srgbClr val="04182D"/>
                </a:solidFill>
                <a:latin typeface="Tahoma"/>
                <a:cs typeface="Tahoma"/>
              </a:rPr>
              <a:t>jobs</a:t>
            </a:r>
            <a:r>
              <a:rPr sz="2550" spc="-55" dirty="0">
                <a:solidFill>
                  <a:srgbClr val="04182D"/>
                </a:solidFill>
                <a:latin typeface="Tahoma"/>
                <a:cs typeface="Tahoma"/>
              </a:rPr>
              <a:t> </a:t>
            </a:r>
            <a:r>
              <a:rPr sz="2550" spc="160" dirty="0">
                <a:solidFill>
                  <a:srgbClr val="04182D"/>
                </a:solidFill>
                <a:latin typeface="Tahoma"/>
                <a:cs typeface="Tahoma"/>
              </a:rPr>
              <a:t>based</a:t>
            </a:r>
            <a:r>
              <a:rPr sz="2550" spc="-55" dirty="0">
                <a:solidFill>
                  <a:srgbClr val="04182D"/>
                </a:solidFill>
                <a:latin typeface="Tahoma"/>
                <a:cs typeface="Tahoma"/>
              </a:rPr>
              <a:t> </a:t>
            </a:r>
            <a:r>
              <a:rPr sz="2550" spc="90" dirty="0">
                <a:solidFill>
                  <a:srgbClr val="04182D"/>
                </a:solidFill>
                <a:latin typeface="Tahoma"/>
                <a:cs typeface="Tahoma"/>
              </a:rPr>
              <a:t>on</a:t>
            </a:r>
            <a:r>
              <a:rPr sz="2550" spc="-50" dirty="0">
                <a:solidFill>
                  <a:srgbClr val="04182D"/>
                </a:solidFill>
                <a:latin typeface="Tahoma"/>
                <a:cs typeface="Tahoma"/>
              </a:rPr>
              <a:t> </a:t>
            </a:r>
            <a:r>
              <a:rPr sz="2550" spc="100" dirty="0">
                <a:solidFill>
                  <a:srgbClr val="04182D"/>
                </a:solidFill>
                <a:latin typeface="Tahoma"/>
                <a:cs typeface="Tahoma"/>
              </a:rPr>
              <a:t>descriptions </a:t>
            </a:r>
            <a:r>
              <a:rPr sz="2550" spc="-785" dirty="0">
                <a:solidFill>
                  <a:srgbClr val="04182D"/>
                </a:solidFill>
                <a:latin typeface="Tahoma"/>
                <a:cs typeface="Tahoma"/>
              </a:rPr>
              <a:t> </a:t>
            </a:r>
            <a:r>
              <a:rPr sz="2550" spc="140" dirty="0">
                <a:solidFill>
                  <a:srgbClr val="04182D"/>
                </a:solidFill>
                <a:latin typeface="Tahoma"/>
                <a:cs typeface="Tahoma"/>
              </a:rPr>
              <a:t>already</a:t>
            </a:r>
            <a:r>
              <a:rPr sz="2550" spc="-55" dirty="0">
                <a:solidFill>
                  <a:srgbClr val="04182D"/>
                </a:solidFill>
                <a:latin typeface="Tahoma"/>
                <a:cs typeface="Tahoma"/>
              </a:rPr>
              <a:t> </a:t>
            </a:r>
            <a:r>
              <a:rPr sz="2550" spc="110" dirty="0">
                <a:solidFill>
                  <a:srgbClr val="04182D"/>
                </a:solidFill>
                <a:latin typeface="Tahoma"/>
                <a:cs typeface="Tahoma"/>
              </a:rPr>
              <a:t>viewed</a:t>
            </a:r>
            <a:endParaRPr sz="2550">
              <a:latin typeface="Tahoma"/>
              <a:cs typeface="Tahoma"/>
            </a:endParaRPr>
          </a:p>
          <a:p>
            <a:pPr marL="381000">
              <a:lnSpc>
                <a:spcPct val="100000"/>
              </a:lnSpc>
              <a:spcBef>
                <a:spcPts val="2095"/>
              </a:spcBef>
            </a:pPr>
            <a:r>
              <a:rPr sz="2550" spc="140" dirty="0">
                <a:solidFill>
                  <a:srgbClr val="04182D"/>
                </a:solidFill>
                <a:latin typeface="Tahoma"/>
                <a:cs typeface="Tahoma"/>
              </a:rPr>
              <a:t>Mitigates</a:t>
            </a:r>
            <a:r>
              <a:rPr sz="2550" spc="-60" dirty="0">
                <a:solidFill>
                  <a:srgbClr val="04182D"/>
                </a:solidFill>
                <a:latin typeface="Tahoma"/>
                <a:cs typeface="Tahoma"/>
              </a:rPr>
              <a:t> </a:t>
            </a:r>
            <a:r>
              <a:rPr sz="2550" spc="100" dirty="0">
                <a:solidFill>
                  <a:srgbClr val="04182D"/>
                </a:solidFill>
                <a:latin typeface="Tahoma"/>
                <a:cs typeface="Tahoma"/>
              </a:rPr>
              <a:t>variations</a:t>
            </a:r>
            <a:r>
              <a:rPr sz="2550" spc="-60" dirty="0">
                <a:solidFill>
                  <a:srgbClr val="04182D"/>
                </a:solidFill>
                <a:latin typeface="Tahoma"/>
                <a:cs typeface="Tahoma"/>
              </a:rPr>
              <a:t> </a:t>
            </a:r>
            <a:r>
              <a:rPr sz="2550" spc="60" dirty="0">
                <a:solidFill>
                  <a:srgbClr val="04182D"/>
                </a:solidFill>
                <a:latin typeface="Tahoma"/>
                <a:cs typeface="Tahoma"/>
              </a:rPr>
              <a:t>in</a:t>
            </a:r>
            <a:r>
              <a:rPr sz="2550" spc="-60" dirty="0">
                <a:solidFill>
                  <a:srgbClr val="04182D"/>
                </a:solidFill>
                <a:latin typeface="Tahoma"/>
                <a:cs typeface="Tahoma"/>
              </a:rPr>
              <a:t> </a:t>
            </a:r>
            <a:r>
              <a:rPr sz="2550" spc="70" dirty="0">
                <a:solidFill>
                  <a:srgbClr val="04182D"/>
                </a:solidFill>
                <a:latin typeface="Tahoma"/>
                <a:cs typeface="Tahoma"/>
              </a:rPr>
              <a:t>job</a:t>
            </a:r>
            <a:r>
              <a:rPr sz="2550" spc="-60" dirty="0">
                <a:solidFill>
                  <a:srgbClr val="04182D"/>
                </a:solidFill>
                <a:latin typeface="Tahoma"/>
                <a:cs typeface="Tahoma"/>
              </a:rPr>
              <a:t> </a:t>
            </a:r>
            <a:r>
              <a:rPr sz="2550" spc="75" dirty="0">
                <a:solidFill>
                  <a:srgbClr val="04182D"/>
                </a:solidFill>
                <a:latin typeface="Tahoma"/>
                <a:cs typeface="Tahoma"/>
              </a:rPr>
              <a:t>title</a:t>
            </a:r>
            <a:endParaRPr sz="2550">
              <a:latin typeface="Tahoma"/>
              <a:cs typeface="Tahoma"/>
            </a:endParaRPr>
          </a:p>
        </p:txBody>
      </p:sp>
      <p:pic>
        <p:nvPicPr>
          <p:cNvPr id="7" name="object 7"/>
          <p:cNvPicPr/>
          <p:nvPr/>
        </p:nvPicPr>
        <p:blipFill>
          <a:blip r:embed="rId5" cstate="print"/>
          <a:stretch>
            <a:fillRect/>
          </a:stretch>
        </p:blipFill>
        <p:spPr>
          <a:xfrm>
            <a:off x="8322560" y="1680024"/>
            <a:ext cx="6381276" cy="422073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655310" cy="713740"/>
          </a:xfrm>
          <a:prstGeom prst="rect">
            <a:avLst/>
          </a:prstGeom>
        </p:spPr>
        <p:txBody>
          <a:bodyPr vert="horz" wrap="square" lIns="0" tIns="13970" rIns="0" bIns="0" rtlCol="0">
            <a:spAutoFit/>
          </a:bodyPr>
          <a:lstStyle/>
          <a:p>
            <a:pPr marL="12700">
              <a:lnSpc>
                <a:spcPct val="100000"/>
              </a:lnSpc>
              <a:spcBef>
                <a:spcPts val="110"/>
              </a:spcBef>
            </a:pPr>
            <a:r>
              <a:rPr sz="4500" spc="-335" dirty="0"/>
              <a:t>U</a:t>
            </a:r>
            <a:r>
              <a:rPr sz="4500" spc="-140" dirty="0"/>
              <a:t>p</a:t>
            </a:r>
            <a:r>
              <a:rPr sz="4500" spc="-185" dirty="0"/>
              <a:t>d</a:t>
            </a:r>
            <a:r>
              <a:rPr sz="4500" spc="-15" dirty="0"/>
              <a:t>a</a:t>
            </a:r>
            <a:r>
              <a:rPr sz="4500" spc="-225" dirty="0"/>
              <a:t>t</a:t>
            </a:r>
            <a:r>
              <a:rPr sz="4500" spc="-260" dirty="0"/>
              <a:t>i</a:t>
            </a:r>
            <a:r>
              <a:rPr sz="4500" spc="-365" dirty="0"/>
              <a:t>n</a:t>
            </a:r>
            <a:r>
              <a:rPr sz="4500" spc="-5" dirty="0"/>
              <a:t>g</a:t>
            </a:r>
            <a:r>
              <a:rPr sz="4500" spc="-165" dirty="0"/>
              <a:t> </a:t>
            </a:r>
            <a:r>
              <a:rPr sz="4500" spc="70" dirty="0"/>
              <a:t>a</a:t>
            </a:r>
            <a:r>
              <a:rPr sz="4500" spc="-165" dirty="0"/>
              <a:t> </a:t>
            </a:r>
            <a:r>
              <a:rPr sz="4500" spc="100" dirty="0"/>
              <a:t>c</a:t>
            </a:r>
            <a:r>
              <a:rPr sz="4500" spc="-240" dirty="0"/>
              <a:t>ol</a:t>
            </a:r>
            <a:r>
              <a:rPr sz="4500" spc="-285" dirty="0"/>
              <a:t>l</a:t>
            </a:r>
            <a:r>
              <a:rPr sz="4500" spc="-160" dirty="0"/>
              <a:t>e</a:t>
            </a:r>
            <a:r>
              <a:rPr sz="4500" spc="65" dirty="0"/>
              <a:t>c</a:t>
            </a:r>
            <a:r>
              <a:rPr sz="4500" spc="-225" dirty="0"/>
              <a:t>t</a:t>
            </a:r>
            <a:r>
              <a:rPr sz="4500" spc="-295" dirty="0"/>
              <a:t>i</a:t>
            </a:r>
            <a:r>
              <a:rPr sz="4500" spc="-240" dirty="0"/>
              <a:t>on</a:t>
            </a:r>
            <a:endParaRPr sz="4500"/>
          </a:p>
        </p:txBody>
      </p:sp>
      <p:sp>
        <p:nvSpPr>
          <p:cNvPr id="3" name="object 3"/>
          <p:cNvSpPr/>
          <p:nvPr/>
        </p:nvSpPr>
        <p:spPr>
          <a:xfrm>
            <a:off x="491289" y="1166812"/>
            <a:ext cx="14575155" cy="2292985"/>
          </a:xfrm>
          <a:custGeom>
            <a:avLst/>
            <a:gdLst/>
            <a:ahLst/>
            <a:cxnLst/>
            <a:rect l="l" t="t" r="r" b="b"/>
            <a:pathLst>
              <a:path w="14575155" h="2292985">
                <a:moveTo>
                  <a:pt x="14498413" y="2292683"/>
                </a:moveTo>
                <a:lnTo>
                  <a:pt x="76505" y="2292683"/>
                </a:lnTo>
                <a:lnTo>
                  <a:pt x="71180" y="2292159"/>
                </a:lnTo>
                <a:lnTo>
                  <a:pt x="31920" y="2275896"/>
                </a:lnTo>
                <a:lnTo>
                  <a:pt x="4175" y="2237169"/>
                </a:lnTo>
                <a:lnTo>
                  <a:pt x="0" y="2216178"/>
                </a:lnTo>
                <a:lnTo>
                  <a:pt x="0" y="2210802"/>
                </a:lnTo>
                <a:lnTo>
                  <a:pt x="0" y="76505"/>
                </a:lnTo>
                <a:lnTo>
                  <a:pt x="16786" y="31920"/>
                </a:lnTo>
                <a:lnTo>
                  <a:pt x="55513" y="4175"/>
                </a:lnTo>
                <a:lnTo>
                  <a:pt x="76505" y="0"/>
                </a:lnTo>
                <a:lnTo>
                  <a:pt x="14498413" y="0"/>
                </a:lnTo>
                <a:lnTo>
                  <a:pt x="14542998" y="16786"/>
                </a:lnTo>
                <a:lnTo>
                  <a:pt x="14570742" y="55513"/>
                </a:lnTo>
                <a:lnTo>
                  <a:pt x="14574918" y="76505"/>
                </a:lnTo>
                <a:lnTo>
                  <a:pt x="14574918" y="2216178"/>
                </a:lnTo>
                <a:lnTo>
                  <a:pt x="14558132" y="2260763"/>
                </a:lnTo>
                <a:lnTo>
                  <a:pt x="14519404" y="2288508"/>
                </a:lnTo>
                <a:lnTo>
                  <a:pt x="14503737" y="2292159"/>
                </a:lnTo>
                <a:lnTo>
                  <a:pt x="14498413" y="2292683"/>
                </a:lnTo>
                <a:close/>
              </a:path>
            </a:pathLst>
          </a:custGeom>
          <a:solidFill>
            <a:srgbClr val="F6F2EB"/>
          </a:solidFill>
        </p:spPr>
        <p:txBody>
          <a:bodyPr wrap="square" lIns="0" tIns="0" rIns="0" bIns="0" rtlCol="0"/>
          <a:lstStyle/>
          <a:p>
            <a:endParaRPr/>
          </a:p>
        </p:txBody>
      </p:sp>
      <p:sp>
        <p:nvSpPr>
          <p:cNvPr id="4" name="object 4"/>
          <p:cNvSpPr txBox="1"/>
          <p:nvPr/>
        </p:nvSpPr>
        <p:spPr>
          <a:xfrm>
            <a:off x="642352" y="1231899"/>
            <a:ext cx="9988550" cy="3554729"/>
          </a:xfrm>
          <a:prstGeom prst="rect">
            <a:avLst/>
          </a:prstGeom>
        </p:spPr>
        <p:txBody>
          <a:bodyPr vert="horz" wrap="square" lIns="0" tIns="12065" rIns="0" bIns="0" rtlCol="0">
            <a:spAutoFit/>
          </a:bodyPr>
          <a:lstStyle/>
          <a:p>
            <a:pPr marL="356235" marR="6013450" indent="-344170">
              <a:lnSpc>
                <a:spcPct val="143300"/>
              </a:lnSpc>
              <a:spcBef>
                <a:spcPts val="95"/>
              </a:spcBef>
            </a:pPr>
            <a:r>
              <a:rPr sz="2250" dirty="0">
                <a:solidFill>
                  <a:srgbClr val="04182D"/>
                </a:solidFill>
                <a:latin typeface="Courier New"/>
                <a:cs typeface="Courier New"/>
              </a:rPr>
              <a:t>collection.update( </a:t>
            </a:r>
            <a:r>
              <a:rPr sz="2250" spc="5" dirty="0">
                <a:solidFill>
                  <a:srgbClr val="04182D"/>
                </a:solidFill>
                <a:latin typeface="Courier New"/>
                <a:cs typeface="Courier New"/>
              </a:rPr>
              <a:t> </a:t>
            </a:r>
            <a:r>
              <a:rPr sz="2250" dirty="0">
                <a:solidFill>
                  <a:srgbClr val="04182D"/>
                </a:solidFill>
                <a:latin typeface="Courier New"/>
                <a:cs typeface="Courier New"/>
              </a:rPr>
              <a:t>ids=[</a:t>
            </a:r>
            <a:r>
              <a:rPr sz="2250" dirty="0">
                <a:solidFill>
                  <a:srgbClr val="BE2F72"/>
                </a:solidFill>
                <a:latin typeface="Courier New"/>
                <a:cs typeface="Courier New"/>
              </a:rPr>
              <a:t>"id-1"</a:t>
            </a:r>
            <a:r>
              <a:rPr sz="2250" dirty="0">
                <a:solidFill>
                  <a:srgbClr val="04182D"/>
                </a:solidFill>
                <a:latin typeface="Courier New"/>
                <a:cs typeface="Courier New"/>
              </a:rPr>
              <a:t>,</a:t>
            </a:r>
            <a:r>
              <a:rPr sz="2250" spc="-40" dirty="0">
                <a:solidFill>
                  <a:srgbClr val="04182D"/>
                </a:solidFill>
                <a:latin typeface="Courier New"/>
                <a:cs typeface="Courier New"/>
              </a:rPr>
              <a:t> </a:t>
            </a:r>
            <a:r>
              <a:rPr sz="2250" dirty="0">
                <a:solidFill>
                  <a:srgbClr val="BE2F72"/>
                </a:solidFill>
                <a:latin typeface="Courier New"/>
                <a:cs typeface="Courier New"/>
              </a:rPr>
              <a:t>"id-2"</a:t>
            </a:r>
            <a:r>
              <a:rPr sz="2250" dirty="0">
                <a:solidFill>
                  <a:srgbClr val="04182D"/>
                </a:solidFill>
                <a:latin typeface="Courier New"/>
                <a:cs typeface="Courier New"/>
              </a:rPr>
              <a:t>],</a:t>
            </a:r>
            <a:endParaRPr sz="2250">
              <a:latin typeface="Courier New"/>
              <a:cs typeface="Courier New"/>
            </a:endParaRPr>
          </a:p>
          <a:p>
            <a:pPr marL="356235">
              <a:lnSpc>
                <a:spcPct val="100000"/>
              </a:lnSpc>
              <a:spcBef>
                <a:spcPts val="1170"/>
              </a:spcBef>
            </a:pPr>
            <a:r>
              <a:rPr sz="2250" dirty="0">
                <a:solidFill>
                  <a:srgbClr val="04182D"/>
                </a:solidFill>
                <a:latin typeface="Courier New"/>
                <a:cs typeface="Courier New"/>
              </a:rPr>
              <a:t>documents=[</a:t>
            </a:r>
            <a:r>
              <a:rPr sz="2250" dirty="0">
                <a:solidFill>
                  <a:srgbClr val="BE2F72"/>
                </a:solidFill>
                <a:latin typeface="Courier New"/>
                <a:cs typeface="Courier New"/>
              </a:rPr>
              <a:t>"New</a:t>
            </a:r>
            <a:r>
              <a:rPr sz="2250" spc="5" dirty="0">
                <a:solidFill>
                  <a:srgbClr val="BE2F72"/>
                </a:solidFill>
                <a:latin typeface="Courier New"/>
                <a:cs typeface="Courier New"/>
              </a:rPr>
              <a:t> </a:t>
            </a:r>
            <a:r>
              <a:rPr sz="2250" dirty="0">
                <a:solidFill>
                  <a:srgbClr val="BE2F72"/>
                </a:solidFill>
                <a:latin typeface="Courier New"/>
                <a:cs typeface="Courier New"/>
              </a:rPr>
              <a:t>document</a:t>
            </a:r>
            <a:r>
              <a:rPr sz="2250" spc="5" dirty="0">
                <a:solidFill>
                  <a:srgbClr val="BE2F72"/>
                </a:solidFill>
                <a:latin typeface="Courier New"/>
                <a:cs typeface="Courier New"/>
              </a:rPr>
              <a:t> </a:t>
            </a:r>
            <a:r>
              <a:rPr sz="2250" dirty="0">
                <a:solidFill>
                  <a:srgbClr val="BE2F72"/>
                </a:solidFill>
                <a:latin typeface="Courier New"/>
                <a:cs typeface="Courier New"/>
              </a:rPr>
              <a:t>1"</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solidFill>
                  <a:srgbClr val="BE2F72"/>
                </a:solidFill>
                <a:latin typeface="Courier New"/>
                <a:cs typeface="Courier New"/>
              </a:rPr>
              <a:t>"New</a:t>
            </a:r>
            <a:r>
              <a:rPr sz="2250" spc="5" dirty="0">
                <a:solidFill>
                  <a:srgbClr val="BE2F72"/>
                </a:solidFill>
                <a:latin typeface="Courier New"/>
                <a:cs typeface="Courier New"/>
              </a:rPr>
              <a:t> </a:t>
            </a:r>
            <a:r>
              <a:rPr sz="2250" dirty="0">
                <a:solidFill>
                  <a:srgbClr val="BE2F72"/>
                </a:solidFill>
                <a:latin typeface="Courier New"/>
                <a:cs typeface="Courier New"/>
              </a:rPr>
              <a:t>document</a:t>
            </a:r>
            <a:r>
              <a:rPr sz="2250" spc="5" dirty="0">
                <a:solidFill>
                  <a:srgbClr val="BE2F72"/>
                </a:solidFill>
                <a:latin typeface="Courier New"/>
                <a:cs typeface="Courier New"/>
              </a:rPr>
              <a:t> </a:t>
            </a:r>
            <a:r>
              <a:rPr sz="2250" dirty="0">
                <a:solidFill>
                  <a:srgbClr val="BE2F72"/>
                </a:solidFill>
                <a:latin typeface="Courier New"/>
                <a:cs typeface="Courier New"/>
              </a:rPr>
              <a:t>2"</a:t>
            </a:r>
            <a:r>
              <a:rPr sz="2250" dirty="0">
                <a:solidFill>
                  <a:srgbClr val="04182D"/>
                </a:solidFill>
                <a:latin typeface="Courier New"/>
                <a:cs typeface="Courier New"/>
              </a:rPr>
              <a:t>]</a:t>
            </a:r>
            <a:endParaRPr sz="2250">
              <a:latin typeface="Courier New"/>
              <a:cs typeface="Courier New"/>
            </a:endParaRPr>
          </a:p>
          <a:p>
            <a:pPr marL="12700">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a:p>
            <a:pPr marL="217170" marR="5080">
              <a:lnSpc>
                <a:spcPct val="165300"/>
              </a:lnSpc>
              <a:spcBef>
                <a:spcPts val="1914"/>
              </a:spcBef>
            </a:pPr>
            <a:r>
              <a:rPr sz="2550" spc="60" dirty="0">
                <a:solidFill>
                  <a:srgbClr val="04182D"/>
                </a:solidFill>
                <a:latin typeface="Tahoma"/>
                <a:cs typeface="Tahoma"/>
              </a:rPr>
              <a:t>Include</a:t>
            </a:r>
            <a:r>
              <a:rPr sz="2550" spc="-50" dirty="0">
                <a:solidFill>
                  <a:srgbClr val="04182D"/>
                </a:solidFill>
                <a:latin typeface="Tahoma"/>
                <a:cs typeface="Tahoma"/>
              </a:rPr>
              <a:t> </a:t>
            </a:r>
            <a:r>
              <a:rPr sz="2650" i="1" spc="55" dirty="0">
                <a:solidFill>
                  <a:srgbClr val="04182D"/>
                </a:solidFill>
                <a:latin typeface="Arial"/>
                <a:cs typeface="Arial"/>
              </a:rPr>
              <a:t>only</a:t>
            </a:r>
            <a:r>
              <a:rPr sz="2650" i="1" spc="10" dirty="0">
                <a:solidFill>
                  <a:srgbClr val="04182D"/>
                </a:solidFill>
                <a:latin typeface="Arial"/>
                <a:cs typeface="Arial"/>
              </a:rPr>
              <a:t> </a:t>
            </a:r>
            <a:r>
              <a:rPr sz="2550" spc="100" dirty="0">
                <a:solidFill>
                  <a:srgbClr val="04182D"/>
                </a:solidFill>
                <a:latin typeface="Tahoma"/>
                <a:cs typeface="Tahoma"/>
              </a:rPr>
              <a:t>the</a:t>
            </a:r>
            <a:r>
              <a:rPr sz="2550" spc="-45" dirty="0">
                <a:solidFill>
                  <a:srgbClr val="04182D"/>
                </a:solidFill>
                <a:latin typeface="Tahoma"/>
                <a:cs typeface="Tahoma"/>
              </a:rPr>
              <a:t> </a:t>
            </a:r>
            <a:r>
              <a:rPr sz="2550" spc="95" dirty="0">
                <a:solidFill>
                  <a:srgbClr val="04182D"/>
                </a:solidFill>
                <a:latin typeface="Tahoma"/>
                <a:cs typeface="Tahoma"/>
              </a:rPr>
              <a:t>fields</a:t>
            </a:r>
            <a:r>
              <a:rPr sz="2550" spc="-50" dirty="0">
                <a:solidFill>
                  <a:srgbClr val="04182D"/>
                </a:solidFill>
                <a:latin typeface="Tahoma"/>
                <a:cs typeface="Tahoma"/>
              </a:rPr>
              <a:t> </a:t>
            </a:r>
            <a:r>
              <a:rPr sz="2550" spc="90" dirty="0">
                <a:solidFill>
                  <a:srgbClr val="04182D"/>
                </a:solidFill>
                <a:latin typeface="Tahoma"/>
                <a:cs typeface="Tahoma"/>
              </a:rPr>
              <a:t>to</a:t>
            </a:r>
            <a:r>
              <a:rPr sz="2550" spc="-45" dirty="0">
                <a:solidFill>
                  <a:srgbClr val="04182D"/>
                </a:solidFill>
                <a:latin typeface="Tahoma"/>
                <a:cs typeface="Tahoma"/>
              </a:rPr>
              <a:t> </a:t>
            </a:r>
            <a:r>
              <a:rPr sz="2550" spc="95" dirty="0">
                <a:solidFill>
                  <a:srgbClr val="04182D"/>
                </a:solidFill>
                <a:latin typeface="Tahoma"/>
                <a:cs typeface="Tahoma"/>
              </a:rPr>
              <a:t>update,</a:t>
            </a:r>
            <a:r>
              <a:rPr sz="2550" spc="-50" dirty="0">
                <a:solidFill>
                  <a:srgbClr val="04182D"/>
                </a:solidFill>
                <a:latin typeface="Tahoma"/>
                <a:cs typeface="Tahoma"/>
              </a:rPr>
              <a:t> </a:t>
            </a:r>
            <a:r>
              <a:rPr sz="2550" spc="80" dirty="0">
                <a:solidFill>
                  <a:srgbClr val="04182D"/>
                </a:solidFill>
                <a:latin typeface="Tahoma"/>
                <a:cs typeface="Tahoma"/>
              </a:rPr>
              <a:t>other</a:t>
            </a:r>
            <a:r>
              <a:rPr sz="2550" spc="-45" dirty="0">
                <a:solidFill>
                  <a:srgbClr val="04182D"/>
                </a:solidFill>
                <a:latin typeface="Tahoma"/>
                <a:cs typeface="Tahoma"/>
              </a:rPr>
              <a:t> </a:t>
            </a:r>
            <a:r>
              <a:rPr sz="2550" spc="95" dirty="0">
                <a:solidFill>
                  <a:srgbClr val="04182D"/>
                </a:solidFill>
                <a:latin typeface="Tahoma"/>
                <a:cs typeface="Tahoma"/>
              </a:rPr>
              <a:t>fields</a:t>
            </a:r>
            <a:r>
              <a:rPr sz="2550" spc="-50" dirty="0">
                <a:solidFill>
                  <a:srgbClr val="04182D"/>
                </a:solidFill>
                <a:latin typeface="Tahoma"/>
                <a:cs typeface="Tahoma"/>
              </a:rPr>
              <a:t> </a:t>
            </a:r>
            <a:r>
              <a:rPr sz="2550" spc="65" dirty="0">
                <a:solidFill>
                  <a:srgbClr val="04182D"/>
                </a:solidFill>
                <a:latin typeface="Tahoma"/>
                <a:cs typeface="Tahoma"/>
              </a:rPr>
              <a:t>will</a:t>
            </a:r>
            <a:r>
              <a:rPr sz="2550" spc="-50" dirty="0">
                <a:solidFill>
                  <a:srgbClr val="04182D"/>
                </a:solidFill>
                <a:latin typeface="Tahoma"/>
                <a:cs typeface="Tahoma"/>
              </a:rPr>
              <a:t> </a:t>
            </a:r>
            <a:r>
              <a:rPr sz="2550" spc="160" dirty="0">
                <a:solidFill>
                  <a:srgbClr val="04182D"/>
                </a:solidFill>
                <a:latin typeface="Tahoma"/>
                <a:cs typeface="Tahoma"/>
              </a:rPr>
              <a:t>be</a:t>
            </a:r>
            <a:r>
              <a:rPr sz="2550" spc="-45" dirty="0">
                <a:solidFill>
                  <a:srgbClr val="04182D"/>
                </a:solidFill>
                <a:latin typeface="Tahoma"/>
                <a:cs typeface="Tahoma"/>
              </a:rPr>
              <a:t> </a:t>
            </a:r>
            <a:r>
              <a:rPr sz="2550" spc="140" dirty="0">
                <a:solidFill>
                  <a:srgbClr val="04182D"/>
                </a:solidFill>
                <a:latin typeface="Tahoma"/>
                <a:cs typeface="Tahoma"/>
              </a:rPr>
              <a:t>unchanged </a:t>
            </a:r>
            <a:r>
              <a:rPr sz="2550" spc="-785" dirty="0">
                <a:solidFill>
                  <a:srgbClr val="04182D"/>
                </a:solidFill>
                <a:latin typeface="Tahoma"/>
                <a:cs typeface="Tahoma"/>
              </a:rPr>
              <a:t> </a:t>
            </a:r>
            <a:r>
              <a:rPr sz="2550" spc="135" dirty="0">
                <a:solidFill>
                  <a:srgbClr val="04182D"/>
                </a:solidFill>
                <a:latin typeface="Tahoma"/>
                <a:cs typeface="Tahoma"/>
              </a:rPr>
              <a:t>Collection</a:t>
            </a:r>
            <a:r>
              <a:rPr sz="2550" spc="-50" dirty="0">
                <a:solidFill>
                  <a:srgbClr val="04182D"/>
                </a:solidFill>
                <a:latin typeface="Tahoma"/>
                <a:cs typeface="Tahoma"/>
              </a:rPr>
              <a:t> </a:t>
            </a:r>
            <a:r>
              <a:rPr sz="2550" spc="65" dirty="0">
                <a:solidFill>
                  <a:srgbClr val="04182D"/>
                </a:solidFill>
                <a:latin typeface="Tahoma"/>
                <a:cs typeface="Tahoma"/>
              </a:rPr>
              <a:t>will</a:t>
            </a:r>
            <a:r>
              <a:rPr sz="2550" spc="-50" dirty="0">
                <a:solidFill>
                  <a:srgbClr val="04182D"/>
                </a:solidFill>
                <a:latin typeface="Tahoma"/>
                <a:cs typeface="Tahoma"/>
              </a:rPr>
              <a:t> </a:t>
            </a:r>
            <a:r>
              <a:rPr sz="2550" spc="135" dirty="0">
                <a:solidFill>
                  <a:srgbClr val="04182D"/>
                </a:solidFill>
                <a:latin typeface="Tahoma"/>
                <a:cs typeface="Tahoma"/>
              </a:rPr>
              <a:t>automatically</a:t>
            </a:r>
            <a:r>
              <a:rPr sz="2550" spc="-50" dirty="0">
                <a:solidFill>
                  <a:srgbClr val="04182D"/>
                </a:solidFill>
                <a:latin typeface="Tahoma"/>
                <a:cs typeface="Tahoma"/>
              </a:rPr>
              <a:t> </a:t>
            </a:r>
            <a:r>
              <a:rPr sz="2550" spc="135" dirty="0">
                <a:solidFill>
                  <a:srgbClr val="04182D"/>
                </a:solidFill>
                <a:latin typeface="Tahoma"/>
                <a:cs typeface="Tahoma"/>
              </a:rPr>
              <a:t>create</a:t>
            </a:r>
            <a:r>
              <a:rPr sz="2550" spc="-50" dirty="0">
                <a:solidFill>
                  <a:srgbClr val="04182D"/>
                </a:solidFill>
                <a:latin typeface="Tahoma"/>
                <a:cs typeface="Tahoma"/>
              </a:rPr>
              <a:t> </a:t>
            </a:r>
            <a:r>
              <a:rPr sz="2550" spc="125" dirty="0">
                <a:solidFill>
                  <a:srgbClr val="04182D"/>
                </a:solidFill>
                <a:latin typeface="Tahoma"/>
                <a:cs typeface="Tahoma"/>
              </a:rPr>
              <a:t>embeddings</a:t>
            </a:r>
            <a:endParaRPr sz="2550">
              <a:latin typeface="Tahoma"/>
              <a:cs typeface="Tahoma"/>
            </a:endParaRPr>
          </a:p>
        </p:txBody>
      </p:sp>
      <p:pic>
        <p:nvPicPr>
          <p:cNvPr id="5" name="object 5"/>
          <p:cNvPicPr/>
          <p:nvPr/>
        </p:nvPicPr>
        <p:blipFill>
          <a:blip r:embed="rId2" cstate="print"/>
          <a:stretch>
            <a:fillRect/>
          </a:stretch>
        </p:blipFill>
        <p:spPr>
          <a:xfrm>
            <a:off x="511759" y="3889374"/>
            <a:ext cx="102352" cy="102351"/>
          </a:xfrm>
          <a:prstGeom prst="rect">
            <a:avLst/>
          </a:prstGeom>
        </p:spPr>
      </p:pic>
      <p:pic>
        <p:nvPicPr>
          <p:cNvPr id="6" name="object 6"/>
          <p:cNvPicPr/>
          <p:nvPr/>
        </p:nvPicPr>
        <p:blipFill>
          <a:blip r:embed="rId3" cstate="print"/>
          <a:stretch>
            <a:fillRect/>
          </a:stretch>
        </p:blipFill>
        <p:spPr>
          <a:xfrm>
            <a:off x="511759" y="4544427"/>
            <a:ext cx="102352" cy="102351"/>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5768340" cy="713740"/>
          </a:xfrm>
          <a:prstGeom prst="rect">
            <a:avLst/>
          </a:prstGeom>
        </p:spPr>
        <p:txBody>
          <a:bodyPr vert="horz" wrap="square" lIns="0" tIns="13970" rIns="0" bIns="0" rtlCol="0">
            <a:spAutoFit/>
          </a:bodyPr>
          <a:lstStyle/>
          <a:p>
            <a:pPr marL="12700">
              <a:lnSpc>
                <a:spcPct val="100000"/>
              </a:lnSpc>
              <a:spcBef>
                <a:spcPts val="110"/>
              </a:spcBef>
            </a:pPr>
            <a:r>
              <a:rPr sz="4500" spc="-335" dirty="0"/>
              <a:t>U</a:t>
            </a:r>
            <a:r>
              <a:rPr sz="4500" spc="-140" dirty="0"/>
              <a:t>p</a:t>
            </a:r>
            <a:r>
              <a:rPr sz="4500" spc="-280" dirty="0"/>
              <a:t>s</a:t>
            </a:r>
            <a:r>
              <a:rPr sz="4500" spc="-204" dirty="0"/>
              <a:t>e</a:t>
            </a:r>
            <a:r>
              <a:rPr sz="4500" spc="-240" dirty="0"/>
              <a:t>r</a:t>
            </a:r>
            <a:r>
              <a:rPr sz="4500" spc="-225" dirty="0"/>
              <a:t>t</a:t>
            </a:r>
            <a:r>
              <a:rPr sz="4500" spc="-260" dirty="0"/>
              <a:t>i</a:t>
            </a:r>
            <a:r>
              <a:rPr sz="4500" spc="-365" dirty="0"/>
              <a:t>n</a:t>
            </a:r>
            <a:r>
              <a:rPr sz="4500" spc="-5" dirty="0"/>
              <a:t>g</a:t>
            </a:r>
            <a:r>
              <a:rPr sz="4500" spc="-165" dirty="0"/>
              <a:t> </a:t>
            </a:r>
            <a:r>
              <a:rPr sz="4500" spc="70" dirty="0"/>
              <a:t>a</a:t>
            </a:r>
            <a:r>
              <a:rPr sz="4500" spc="-165" dirty="0"/>
              <a:t> </a:t>
            </a:r>
            <a:r>
              <a:rPr sz="4500" spc="100" dirty="0"/>
              <a:t>c</a:t>
            </a:r>
            <a:r>
              <a:rPr sz="4500" spc="-240" dirty="0"/>
              <a:t>ol</a:t>
            </a:r>
            <a:r>
              <a:rPr sz="4500" spc="-285" dirty="0"/>
              <a:t>l</a:t>
            </a:r>
            <a:r>
              <a:rPr sz="4500" spc="-160" dirty="0"/>
              <a:t>e</a:t>
            </a:r>
            <a:r>
              <a:rPr sz="4500" spc="65" dirty="0"/>
              <a:t>c</a:t>
            </a:r>
            <a:r>
              <a:rPr sz="4500" spc="-225" dirty="0"/>
              <a:t>t</a:t>
            </a:r>
            <a:r>
              <a:rPr sz="4500" spc="-295" dirty="0"/>
              <a:t>i</a:t>
            </a:r>
            <a:r>
              <a:rPr sz="4500" spc="-240" dirty="0"/>
              <a:t>on</a:t>
            </a:r>
            <a:endParaRPr sz="4500"/>
          </a:p>
        </p:txBody>
      </p:sp>
      <p:sp>
        <p:nvSpPr>
          <p:cNvPr id="3" name="object 3"/>
          <p:cNvSpPr/>
          <p:nvPr/>
        </p:nvSpPr>
        <p:spPr>
          <a:xfrm>
            <a:off x="491289" y="1166812"/>
            <a:ext cx="14575155" cy="2292985"/>
          </a:xfrm>
          <a:custGeom>
            <a:avLst/>
            <a:gdLst/>
            <a:ahLst/>
            <a:cxnLst/>
            <a:rect l="l" t="t" r="r" b="b"/>
            <a:pathLst>
              <a:path w="14575155" h="2292985">
                <a:moveTo>
                  <a:pt x="14498413" y="2292683"/>
                </a:moveTo>
                <a:lnTo>
                  <a:pt x="76505" y="2292683"/>
                </a:lnTo>
                <a:lnTo>
                  <a:pt x="71180" y="2292159"/>
                </a:lnTo>
                <a:lnTo>
                  <a:pt x="31920" y="2275896"/>
                </a:lnTo>
                <a:lnTo>
                  <a:pt x="4175" y="2237169"/>
                </a:lnTo>
                <a:lnTo>
                  <a:pt x="0" y="2216178"/>
                </a:lnTo>
                <a:lnTo>
                  <a:pt x="0" y="2210802"/>
                </a:lnTo>
                <a:lnTo>
                  <a:pt x="0" y="76505"/>
                </a:lnTo>
                <a:lnTo>
                  <a:pt x="16786" y="31920"/>
                </a:lnTo>
                <a:lnTo>
                  <a:pt x="55513" y="4175"/>
                </a:lnTo>
                <a:lnTo>
                  <a:pt x="76505" y="0"/>
                </a:lnTo>
                <a:lnTo>
                  <a:pt x="14498413" y="0"/>
                </a:lnTo>
                <a:lnTo>
                  <a:pt x="14542998" y="16786"/>
                </a:lnTo>
                <a:lnTo>
                  <a:pt x="14570742" y="55513"/>
                </a:lnTo>
                <a:lnTo>
                  <a:pt x="14574918" y="76505"/>
                </a:lnTo>
                <a:lnTo>
                  <a:pt x="14574918" y="2216178"/>
                </a:lnTo>
                <a:lnTo>
                  <a:pt x="14558132" y="2260763"/>
                </a:lnTo>
                <a:lnTo>
                  <a:pt x="14519404" y="2288508"/>
                </a:lnTo>
                <a:lnTo>
                  <a:pt x="14503737" y="2292159"/>
                </a:lnTo>
                <a:lnTo>
                  <a:pt x="14498413" y="2292683"/>
                </a:lnTo>
                <a:close/>
              </a:path>
            </a:pathLst>
          </a:custGeom>
          <a:solidFill>
            <a:srgbClr val="F6F2EB"/>
          </a:solidFill>
        </p:spPr>
        <p:txBody>
          <a:bodyPr wrap="square" lIns="0" tIns="0" rIns="0" bIns="0" rtlCol="0"/>
          <a:lstStyle/>
          <a:p>
            <a:endParaRPr/>
          </a:p>
        </p:txBody>
      </p:sp>
      <p:sp>
        <p:nvSpPr>
          <p:cNvPr id="4" name="object 4"/>
          <p:cNvSpPr txBox="1"/>
          <p:nvPr/>
        </p:nvSpPr>
        <p:spPr>
          <a:xfrm>
            <a:off x="642352" y="1231899"/>
            <a:ext cx="8278495" cy="3554729"/>
          </a:xfrm>
          <a:prstGeom prst="rect">
            <a:avLst/>
          </a:prstGeom>
        </p:spPr>
        <p:txBody>
          <a:bodyPr vert="horz" wrap="square" lIns="0" tIns="12065" rIns="0" bIns="0" rtlCol="0">
            <a:spAutoFit/>
          </a:bodyPr>
          <a:lstStyle/>
          <a:p>
            <a:pPr marL="356235" marR="4303395" indent="-344170">
              <a:lnSpc>
                <a:spcPct val="143300"/>
              </a:lnSpc>
              <a:spcBef>
                <a:spcPts val="95"/>
              </a:spcBef>
            </a:pPr>
            <a:r>
              <a:rPr sz="2250" dirty="0">
                <a:solidFill>
                  <a:srgbClr val="04182D"/>
                </a:solidFill>
                <a:latin typeface="Courier New"/>
                <a:cs typeface="Courier New"/>
              </a:rPr>
              <a:t>collection.upsert( </a:t>
            </a:r>
            <a:r>
              <a:rPr sz="2250" spc="5" dirty="0">
                <a:solidFill>
                  <a:srgbClr val="04182D"/>
                </a:solidFill>
                <a:latin typeface="Courier New"/>
                <a:cs typeface="Courier New"/>
              </a:rPr>
              <a:t> </a:t>
            </a:r>
            <a:r>
              <a:rPr sz="2250" dirty="0">
                <a:solidFill>
                  <a:srgbClr val="04182D"/>
                </a:solidFill>
                <a:latin typeface="Courier New"/>
                <a:cs typeface="Courier New"/>
              </a:rPr>
              <a:t>ids=[</a:t>
            </a:r>
            <a:r>
              <a:rPr sz="2250" dirty="0">
                <a:solidFill>
                  <a:srgbClr val="BE2F72"/>
                </a:solidFill>
                <a:latin typeface="Courier New"/>
                <a:cs typeface="Courier New"/>
              </a:rPr>
              <a:t>"id-1"</a:t>
            </a:r>
            <a:r>
              <a:rPr sz="2250" dirty="0">
                <a:solidFill>
                  <a:srgbClr val="04182D"/>
                </a:solidFill>
                <a:latin typeface="Courier New"/>
                <a:cs typeface="Courier New"/>
              </a:rPr>
              <a:t>,</a:t>
            </a:r>
            <a:r>
              <a:rPr sz="2250" spc="-40" dirty="0">
                <a:solidFill>
                  <a:srgbClr val="04182D"/>
                </a:solidFill>
                <a:latin typeface="Courier New"/>
                <a:cs typeface="Courier New"/>
              </a:rPr>
              <a:t> </a:t>
            </a:r>
            <a:r>
              <a:rPr sz="2250" dirty="0">
                <a:solidFill>
                  <a:srgbClr val="BE2F72"/>
                </a:solidFill>
                <a:latin typeface="Courier New"/>
                <a:cs typeface="Courier New"/>
              </a:rPr>
              <a:t>"id-2"</a:t>
            </a:r>
            <a:r>
              <a:rPr sz="2250" dirty="0">
                <a:solidFill>
                  <a:srgbClr val="04182D"/>
                </a:solidFill>
                <a:latin typeface="Courier New"/>
                <a:cs typeface="Courier New"/>
              </a:rPr>
              <a:t>],</a:t>
            </a:r>
            <a:endParaRPr sz="2250">
              <a:latin typeface="Courier New"/>
              <a:cs typeface="Courier New"/>
            </a:endParaRPr>
          </a:p>
          <a:p>
            <a:pPr marL="356235">
              <a:lnSpc>
                <a:spcPct val="100000"/>
              </a:lnSpc>
              <a:spcBef>
                <a:spcPts val="1170"/>
              </a:spcBef>
            </a:pPr>
            <a:r>
              <a:rPr sz="2250" dirty="0">
                <a:solidFill>
                  <a:srgbClr val="04182D"/>
                </a:solidFill>
                <a:latin typeface="Courier New"/>
                <a:cs typeface="Courier New"/>
              </a:rPr>
              <a:t>documents=[</a:t>
            </a:r>
            <a:r>
              <a:rPr sz="2250" dirty="0">
                <a:solidFill>
                  <a:srgbClr val="BE2F72"/>
                </a:solidFill>
                <a:latin typeface="Courier New"/>
                <a:cs typeface="Courier New"/>
              </a:rPr>
              <a:t>"New</a:t>
            </a:r>
            <a:r>
              <a:rPr sz="2250" spc="5" dirty="0">
                <a:solidFill>
                  <a:srgbClr val="BE2F72"/>
                </a:solidFill>
                <a:latin typeface="Courier New"/>
                <a:cs typeface="Courier New"/>
              </a:rPr>
              <a:t> </a:t>
            </a:r>
            <a:r>
              <a:rPr sz="2250" dirty="0">
                <a:solidFill>
                  <a:srgbClr val="BE2F72"/>
                </a:solidFill>
                <a:latin typeface="Courier New"/>
                <a:cs typeface="Courier New"/>
              </a:rPr>
              <a:t>document</a:t>
            </a:r>
            <a:r>
              <a:rPr sz="2250" spc="5" dirty="0">
                <a:solidFill>
                  <a:srgbClr val="BE2F72"/>
                </a:solidFill>
                <a:latin typeface="Courier New"/>
                <a:cs typeface="Courier New"/>
              </a:rPr>
              <a:t> </a:t>
            </a:r>
            <a:r>
              <a:rPr sz="2250" dirty="0">
                <a:solidFill>
                  <a:srgbClr val="BE2F72"/>
                </a:solidFill>
                <a:latin typeface="Courier New"/>
                <a:cs typeface="Courier New"/>
              </a:rPr>
              <a:t>1"</a:t>
            </a:r>
            <a:r>
              <a:rPr sz="2250" dirty="0">
                <a:solidFill>
                  <a:srgbClr val="04182D"/>
                </a:solidFill>
                <a:latin typeface="Courier New"/>
                <a:cs typeface="Courier New"/>
              </a:rPr>
              <a:t>,</a:t>
            </a:r>
            <a:r>
              <a:rPr sz="2250" spc="10" dirty="0">
                <a:solidFill>
                  <a:srgbClr val="04182D"/>
                </a:solidFill>
                <a:latin typeface="Courier New"/>
                <a:cs typeface="Courier New"/>
              </a:rPr>
              <a:t> </a:t>
            </a:r>
            <a:r>
              <a:rPr sz="2250" dirty="0">
                <a:solidFill>
                  <a:srgbClr val="BE2F72"/>
                </a:solidFill>
                <a:latin typeface="Courier New"/>
                <a:cs typeface="Courier New"/>
              </a:rPr>
              <a:t>"New</a:t>
            </a:r>
            <a:r>
              <a:rPr sz="2250" spc="5" dirty="0">
                <a:solidFill>
                  <a:srgbClr val="BE2F72"/>
                </a:solidFill>
                <a:latin typeface="Courier New"/>
                <a:cs typeface="Courier New"/>
              </a:rPr>
              <a:t> </a:t>
            </a:r>
            <a:r>
              <a:rPr sz="2250" dirty="0">
                <a:solidFill>
                  <a:srgbClr val="BE2F72"/>
                </a:solidFill>
                <a:latin typeface="Courier New"/>
                <a:cs typeface="Courier New"/>
              </a:rPr>
              <a:t>document</a:t>
            </a:r>
            <a:r>
              <a:rPr sz="2250" spc="10" dirty="0">
                <a:solidFill>
                  <a:srgbClr val="BE2F72"/>
                </a:solidFill>
                <a:latin typeface="Courier New"/>
                <a:cs typeface="Courier New"/>
              </a:rPr>
              <a:t> </a:t>
            </a:r>
            <a:r>
              <a:rPr sz="2250" dirty="0">
                <a:solidFill>
                  <a:srgbClr val="BE2F72"/>
                </a:solidFill>
                <a:latin typeface="Courier New"/>
                <a:cs typeface="Courier New"/>
              </a:rPr>
              <a:t>2"</a:t>
            </a:r>
            <a:r>
              <a:rPr sz="2250" dirty="0">
                <a:solidFill>
                  <a:srgbClr val="04182D"/>
                </a:solidFill>
                <a:latin typeface="Courier New"/>
                <a:cs typeface="Courier New"/>
              </a:rPr>
              <a:t>]</a:t>
            </a:r>
            <a:endParaRPr sz="2250">
              <a:latin typeface="Courier New"/>
              <a:cs typeface="Courier New"/>
            </a:endParaRPr>
          </a:p>
          <a:p>
            <a:pPr marL="12700">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a:p>
            <a:pPr>
              <a:lnSpc>
                <a:spcPct val="100000"/>
              </a:lnSpc>
              <a:spcBef>
                <a:spcPts val="10"/>
              </a:spcBef>
            </a:pPr>
            <a:endParaRPr sz="3600">
              <a:latin typeface="Courier New"/>
              <a:cs typeface="Courier New"/>
            </a:endParaRPr>
          </a:p>
          <a:p>
            <a:pPr marL="217170">
              <a:lnSpc>
                <a:spcPct val="100000"/>
              </a:lnSpc>
            </a:pPr>
            <a:r>
              <a:rPr sz="2550" spc="-295" dirty="0">
                <a:solidFill>
                  <a:srgbClr val="04182D"/>
                </a:solidFill>
                <a:latin typeface="Tahoma"/>
                <a:cs typeface="Tahoma"/>
              </a:rPr>
              <a:t>I</a:t>
            </a:r>
            <a:r>
              <a:rPr sz="2550" spc="125" dirty="0">
                <a:solidFill>
                  <a:srgbClr val="04182D"/>
                </a:solidFill>
                <a:latin typeface="Tahoma"/>
                <a:cs typeface="Tahoma"/>
              </a:rPr>
              <a:t>f</a:t>
            </a:r>
            <a:r>
              <a:rPr sz="2550" spc="-50" dirty="0">
                <a:solidFill>
                  <a:srgbClr val="04182D"/>
                </a:solidFill>
                <a:latin typeface="Tahoma"/>
                <a:cs typeface="Tahoma"/>
              </a:rPr>
              <a:t> </a:t>
            </a:r>
            <a:r>
              <a:rPr sz="2550" spc="-295" dirty="0">
                <a:solidFill>
                  <a:srgbClr val="04182D"/>
                </a:solidFill>
                <a:latin typeface="Tahoma"/>
                <a:cs typeface="Tahoma"/>
              </a:rPr>
              <a:t>I</a:t>
            </a:r>
            <a:r>
              <a:rPr sz="2550" spc="180" dirty="0">
                <a:solidFill>
                  <a:srgbClr val="04182D"/>
                </a:solidFill>
                <a:latin typeface="Tahoma"/>
                <a:cs typeface="Tahoma"/>
              </a:rPr>
              <a:t>D</a:t>
            </a:r>
            <a:r>
              <a:rPr sz="2550" spc="75" dirty="0">
                <a:solidFill>
                  <a:srgbClr val="04182D"/>
                </a:solidFill>
                <a:latin typeface="Tahoma"/>
                <a:cs typeface="Tahoma"/>
              </a:rPr>
              <a:t>s</a:t>
            </a:r>
            <a:r>
              <a:rPr sz="2550" spc="-50" dirty="0">
                <a:solidFill>
                  <a:srgbClr val="04182D"/>
                </a:solidFill>
                <a:latin typeface="Tahoma"/>
                <a:cs typeface="Tahoma"/>
              </a:rPr>
              <a:t> </a:t>
            </a:r>
            <a:r>
              <a:rPr sz="2550" spc="235" dirty="0">
                <a:solidFill>
                  <a:srgbClr val="04182D"/>
                </a:solidFill>
                <a:latin typeface="Tahoma"/>
                <a:cs typeface="Tahoma"/>
              </a:rPr>
              <a:t>a</a:t>
            </a:r>
            <a:r>
              <a:rPr sz="2550" spc="-20" dirty="0">
                <a:solidFill>
                  <a:srgbClr val="04182D"/>
                </a:solidFill>
                <a:latin typeface="Tahoma"/>
                <a:cs typeface="Tahoma"/>
              </a:rPr>
              <a:t>r</a:t>
            </a:r>
            <a:r>
              <a:rPr sz="2550" spc="145" dirty="0">
                <a:solidFill>
                  <a:srgbClr val="04182D"/>
                </a:solidFill>
                <a:latin typeface="Tahoma"/>
                <a:cs typeface="Tahoma"/>
              </a:rPr>
              <a:t>e</a:t>
            </a:r>
            <a:r>
              <a:rPr sz="2550" spc="-50" dirty="0">
                <a:solidFill>
                  <a:srgbClr val="04182D"/>
                </a:solidFill>
                <a:latin typeface="Tahoma"/>
                <a:cs typeface="Tahoma"/>
              </a:rPr>
              <a:t> </a:t>
            </a:r>
            <a:r>
              <a:rPr sz="2550" spc="150" dirty="0">
                <a:solidFill>
                  <a:srgbClr val="04182D"/>
                </a:solidFill>
                <a:latin typeface="Tahoma"/>
                <a:cs typeface="Tahoma"/>
              </a:rPr>
              <a:t>m</a:t>
            </a:r>
            <a:r>
              <a:rPr sz="2550" spc="55" dirty="0">
                <a:solidFill>
                  <a:srgbClr val="04182D"/>
                </a:solidFill>
                <a:latin typeface="Tahoma"/>
                <a:cs typeface="Tahoma"/>
              </a:rPr>
              <a:t>i</a:t>
            </a:r>
            <a:r>
              <a:rPr sz="2550" spc="75" dirty="0">
                <a:solidFill>
                  <a:srgbClr val="04182D"/>
                </a:solidFill>
                <a:latin typeface="Tahoma"/>
                <a:cs typeface="Tahoma"/>
              </a:rPr>
              <a:t>ss</a:t>
            </a:r>
            <a:r>
              <a:rPr sz="2550" spc="55" dirty="0">
                <a:solidFill>
                  <a:srgbClr val="04182D"/>
                </a:solidFill>
                <a:latin typeface="Tahoma"/>
                <a:cs typeface="Tahoma"/>
              </a:rPr>
              <a:t>i</a:t>
            </a:r>
            <a:r>
              <a:rPr sz="2550" spc="45" dirty="0">
                <a:solidFill>
                  <a:srgbClr val="04182D"/>
                </a:solidFill>
                <a:latin typeface="Tahoma"/>
                <a:cs typeface="Tahoma"/>
              </a:rPr>
              <a:t>n</a:t>
            </a:r>
            <a:r>
              <a:rPr sz="2550" spc="185" dirty="0">
                <a:solidFill>
                  <a:srgbClr val="04182D"/>
                </a:solidFill>
                <a:latin typeface="Tahoma"/>
                <a:cs typeface="Tahoma"/>
              </a:rPr>
              <a:t>g</a:t>
            </a:r>
            <a:r>
              <a:rPr sz="2550" spc="-50" dirty="0">
                <a:solidFill>
                  <a:srgbClr val="04182D"/>
                </a:solidFill>
                <a:latin typeface="Tahoma"/>
                <a:cs typeface="Tahoma"/>
              </a:rPr>
              <a:t> </a:t>
            </a:r>
            <a:r>
              <a:rPr sz="2550" spc="-515" dirty="0">
                <a:solidFill>
                  <a:srgbClr val="04182D"/>
                </a:solidFill>
                <a:latin typeface="Tahoma"/>
                <a:cs typeface="Tahoma"/>
              </a:rPr>
              <a:t>→</a:t>
            </a:r>
            <a:r>
              <a:rPr sz="2550" spc="-50" dirty="0">
                <a:solidFill>
                  <a:srgbClr val="04182D"/>
                </a:solidFill>
                <a:latin typeface="Tahoma"/>
                <a:cs typeface="Tahoma"/>
              </a:rPr>
              <a:t> </a:t>
            </a:r>
            <a:r>
              <a:rPr sz="2550" spc="210" dirty="0">
                <a:solidFill>
                  <a:srgbClr val="04182D"/>
                </a:solidFill>
                <a:latin typeface="Tahoma"/>
                <a:cs typeface="Tahoma"/>
              </a:rPr>
              <a:t>a</a:t>
            </a:r>
            <a:r>
              <a:rPr sz="2550" spc="145" dirty="0">
                <a:solidFill>
                  <a:srgbClr val="04182D"/>
                </a:solidFill>
                <a:latin typeface="Tahoma"/>
                <a:cs typeface="Tahoma"/>
              </a:rPr>
              <a:t>d</a:t>
            </a:r>
            <a:r>
              <a:rPr sz="2550" spc="175" dirty="0">
                <a:solidFill>
                  <a:srgbClr val="04182D"/>
                </a:solidFill>
                <a:latin typeface="Tahoma"/>
                <a:cs typeface="Tahoma"/>
              </a:rPr>
              <a:t>d</a:t>
            </a:r>
            <a:r>
              <a:rPr sz="2550" spc="-50" dirty="0">
                <a:solidFill>
                  <a:srgbClr val="04182D"/>
                </a:solidFill>
                <a:latin typeface="Tahoma"/>
                <a:cs typeface="Tahoma"/>
              </a:rPr>
              <a:t> </a:t>
            </a:r>
            <a:r>
              <a:rPr sz="2550" spc="75" dirty="0">
                <a:solidFill>
                  <a:srgbClr val="04182D"/>
                </a:solidFill>
                <a:latin typeface="Tahoma"/>
                <a:cs typeface="Tahoma"/>
              </a:rPr>
              <a:t>t</a:t>
            </a:r>
            <a:r>
              <a:rPr sz="2550" spc="80" dirty="0">
                <a:solidFill>
                  <a:srgbClr val="04182D"/>
                </a:solidFill>
                <a:latin typeface="Tahoma"/>
                <a:cs typeface="Tahoma"/>
              </a:rPr>
              <a:t>h</a:t>
            </a:r>
            <a:r>
              <a:rPr sz="2550" spc="120" dirty="0">
                <a:solidFill>
                  <a:srgbClr val="04182D"/>
                </a:solidFill>
                <a:latin typeface="Tahoma"/>
                <a:cs typeface="Tahoma"/>
              </a:rPr>
              <a:t>e</a:t>
            </a:r>
            <a:r>
              <a:rPr sz="2550" spc="150" dirty="0">
                <a:solidFill>
                  <a:srgbClr val="04182D"/>
                </a:solidFill>
                <a:latin typeface="Tahoma"/>
                <a:cs typeface="Tahoma"/>
              </a:rPr>
              <a:t>m</a:t>
            </a:r>
            <a:endParaRPr sz="2550">
              <a:latin typeface="Tahoma"/>
              <a:cs typeface="Tahoma"/>
            </a:endParaRPr>
          </a:p>
          <a:p>
            <a:pPr marL="217170">
              <a:lnSpc>
                <a:spcPct val="100000"/>
              </a:lnSpc>
              <a:spcBef>
                <a:spcPts val="2100"/>
              </a:spcBef>
            </a:pPr>
            <a:r>
              <a:rPr sz="2550" spc="-295" dirty="0">
                <a:solidFill>
                  <a:srgbClr val="04182D"/>
                </a:solidFill>
                <a:latin typeface="Tahoma"/>
                <a:cs typeface="Tahoma"/>
              </a:rPr>
              <a:t>I</a:t>
            </a:r>
            <a:r>
              <a:rPr sz="2550" spc="125" dirty="0">
                <a:solidFill>
                  <a:srgbClr val="04182D"/>
                </a:solidFill>
                <a:latin typeface="Tahoma"/>
                <a:cs typeface="Tahoma"/>
              </a:rPr>
              <a:t>f</a:t>
            </a:r>
            <a:r>
              <a:rPr sz="2550" spc="-50" dirty="0">
                <a:solidFill>
                  <a:srgbClr val="04182D"/>
                </a:solidFill>
                <a:latin typeface="Tahoma"/>
                <a:cs typeface="Tahoma"/>
              </a:rPr>
              <a:t> </a:t>
            </a:r>
            <a:r>
              <a:rPr sz="2550" spc="-295" dirty="0">
                <a:solidFill>
                  <a:srgbClr val="04182D"/>
                </a:solidFill>
                <a:latin typeface="Tahoma"/>
                <a:cs typeface="Tahoma"/>
              </a:rPr>
              <a:t>I</a:t>
            </a:r>
            <a:r>
              <a:rPr sz="2550" spc="180" dirty="0">
                <a:solidFill>
                  <a:srgbClr val="04182D"/>
                </a:solidFill>
                <a:latin typeface="Tahoma"/>
                <a:cs typeface="Tahoma"/>
              </a:rPr>
              <a:t>D</a:t>
            </a:r>
            <a:r>
              <a:rPr sz="2550" spc="75" dirty="0">
                <a:solidFill>
                  <a:srgbClr val="04182D"/>
                </a:solidFill>
                <a:latin typeface="Tahoma"/>
                <a:cs typeface="Tahoma"/>
              </a:rPr>
              <a:t>s</a:t>
            </a:r>
            <a:r>
              <a:rPr sz="2550" spc="-50" dirty="0">
                <a:solidFill>
                  <a:srgbClr val="04182D"/>
                </a:solidFill>
                <a:latin typeface="Tahoma"/>
                <a:cs typeface="Tahoma"/>
              </a:rPr>
              <a:t> </a:t>
            </a:r>
            <a:r>
              <a:rPr sz="2550" spc="235" dirty="0">
                <a:solidFill>
                  <a:srgbClr val="04182D"/>
                </a:solidFill>
                <a:latin typeface="Tahoma"/>
                <a:cs typeface="Tahoma"/>
              </a:rPr>
              <a:t>a</a:t>
            </a:r>
            <a:r>
              <a:rPr sz="2550" spc="-20" dirty="0">
                <a:solidFill>
                  <a:srgbClr val="04182D"/>
                </a:solidFill>
                <a:latin typeface="Tahoma"/>
                <a:cs typeface="Tahoma"/>
              </a:rPr>
              <a:t>r</a:t>
            </a:r>
            <a:r>
              <a:rPr sz="2550" spc="145" dirty="0">
                <a:solidFill>
                  <a:srgbClr val="04182D"/>
                </a:solidFill>
                <a:latin typeface="Tahoma"/>
                <a:cs typeface="Tahoma"/>
              </a:rPr>
              <a:t>e</a:t>
            </a:r>
            <a:r>
              <a:rPr sz="2550" spc="-50" dirty="0">
                <a:solidFill>
                  <a:srgbClr val="04182D"/>
                </a:solidFill>
                <a:latin typeface="Tahoma"/>
                <a:cs typeface="Tahoma"/>
              </a:rPr>
              <a:t> </a:t>
            </a:r>
            <a:r>
              <a:rPr sz="2550" spc="150" dirty="0">
                <a:solidFill>
                  <a:srgbClr val="04182D"/>
                </a:solidFill>
                <a:latin typeface="Tahoma"/>
                <a:cs typeface="Tahoma"/>
              </a:rPr>
              <a:t>p</a:t>
            </a:r>
            <a:r>
              <a:rPr sz="2550" spc="-20" dirty="0">
                <a:solidFill>
                  <a:srgbClr val="04182D"/>
                </a:solidFill>
                <a:latin typeface="Tahoma"/>
                <a:cs typeface="Tahoma"/>
              </a:rPr>
              <a:t>r</a:t>
            </a:r>
            <a:r>
              <a:rPr sz="2550" spc="145" dirty="0">
                <a:solidFill>
                  <a:srgbClr val="04182D"/>
                </a:solidFill>
                <a:latin typeface="Tahoma"/>
                <a:cs typeface="Tahoma"/>
              </a:rPr>
              <a:t>e</a:t>
            </a:r>
            <a:r>
              <a:rPr sz="2550" spc="75" dirty="0">
                <a:solidFill>
                  <a:srgbClr val="04182D"/>
                </a:solidFill>
                <a:latin typeface="Tahoma"/>
                <a:cs typeface="Tahoma"/>
              </a:rPr>
              <a:t>s</a:t>
            </a:r>
            <a:r>
              <a:rPr sz="2550" spc="120" dirty="0">
                <a:solidFill>
                  <a:srgbClr val="04182D"/>
                </a:solidFill>
                <a:latin typeface="Tahoma"/>
                <a:cs typeface="Tahoma"/>
              </a:rPr>
              <a:t>e</a:t>
            </a:r>
            <a:r>
              <a:rPr sz="2550" spc="35" dirty="0">
                <a:solidFill>
                  <a:srgbClr val="04182D"/>
                </a:solidFill>
                <a:latin typeface="Tahoma"/>
                <a:cs typeface="Tahoma"/>
              </a:rPr>
              <a:t>n</a:t>
            </a:r>
            <a:r>
              <a:rPr sz="2550" spc="95" dirty="0">
                <a:solidFill>
                  <a:srgbClr val="04182D"/>
                </a:solidFill>
                <a:latin typeface="Tahoma"/>
                <a:cs typeface="Tahoma"/>
              </a:rPr>
              <a:t>t</a:t>
            </a:r>
            <a:r>
              <a:rPr sz="2550" spc="-50" dirty="0">
                <a:solidFill>
                  <a:srgbClr val="04182D"/>
                </a:solidFill>
                <a:latin typeface="Tahoma"/>
                <a:cs typeface="Tahoma"/>
              </a:rPr>
              <a:t> </a:t>
            </a:r>
            <a:r>
              <a:rPr sz="2550" spc="-515" dirty="0">
                <a:solidFill>
                  <a:srgbClr val="04182D"/>
                </a:solidFill>
                <a:latin typeface="Tahoma"/>
                <a:cs typeface="Tahoma"/>
              </a:rPr>
              <a:t>→</a:t>
            </a:r>
            <a:r>
              <a:rPr sz="2550" spc="-50" dirty="0">
                <a:solidFill>
                  <a:srgbClr val="04182D"/>
                </a:solidFill>
                <a:latin typeface="Tahoma"/>
                <a:cs typeface="Tahoma"/>
              </a:rPr>
              <a:t> </a:t>
            </a:r>
            <a:r>
              <a:rPr sz="2550" spc="70" dirty="0">
                <a:solidFill>
                  <a:srgbClr val="04182D"/>
                </a:solidFill>
                <a:latin typeface="Tahoma"/>
                <a:cs typeface="Tahoma"/>
              </a:rPr>
              <a:t>u</a:t>
            </a:r>
            <a:r>
              <a:rPr sz="2550" spc="175" dirty="0">
                <a:solidFill>
                  <a:srgbClr val="04182D"/>
                </a:solidFill>
                <a:latin typeface="Tahoma"/>
                <a:cs typeface="Tahoma"/>
              </a:rPr>
              <a:t>p</a:t>
            </a:r>
            <a:r>
              <a:rPr sz="2550" spc="145" dirty="0">
                <a:solidFill>
                  <a:srgbClr val="04182D"/>
                </a:solidFill>
                <a:latin typeface="Tahoma"/>
                <a:cs typeface="Tahoma"/>
              </a:rPr>
              <a:t>d</a:t>
            </a:r>
            <a:r>
              <a:rPr sz="2550" spc="235" dirty="0">
                <a:solidFill>
                  <a:srgbClr val="04182D"/>
                </a:solidFill>
                <a:latin typeface="Tahoma"/>
                <a:cs typeface="Tahoma"/>
              </a:rPr>
              <a:t>a</a:t>
            </a:r>
            <a:r>
              <a:rPr sz="2550" spc="45" dirty="0">
                <a:solidFill>
                  <a:srgbClr val="04182D"/>
                </a:solidFill>
                <a:latin typeface="Tahoma"/>
                <a:cs typeface="Tahoma"/>
              </a:rPr>
              <a:t>t</a:t>
            </a:r>
            <a:r>
              <a:rPr sz="2550" spc="145" dirty="0">
                <a:solidFill>
                  <a:srgbClr val="04182D"/>
                </a:solidFill>
                <a:latin typeface="Tahoma"/>
                <a:cs typeface="Tahoma"/>
              </a:rPr>
              <a:t>e</a:t>
            </a:r>
            <a:r>
              <a:rPr sz="2550" spc="-50" dirty="0">
                <a:solidFill>
                  <a:srgbClr val="04182D"/>
                </a:solidFill>
                <a:latin typeface="Tahoma"/>
                <a:cs typeface="Tahoma"/>
              </a:rPr>
              <a:t> </a:t>
            </a:r>
            <a:r>
              <a:rPr sz="2550" spc="75" dirty="0">
                <a:solidFill>
                  <a:srgbClr val="04182D"/>
                </a:solidFill>
                <a:latin typeface="Tahoma"/>
                <a:cs typeface="Tahoma"/>
              </a:rPr>
              <a:t>t</a:t>
            </a:r>
            <a:r>
              <a:rPr sz="2550" spc="80" dirty="0">
                <a:solidFill>
                  <a:srgbClr val="04182D"/>
                </a:solidFill>
                <a:latin typeface="Tahoma"/>
                <a:cs typeface="Tahoma"/>
              </a:rPr>
              <a:t>h</a:t>
            </a:r>
            <a:r>
              <a:rPr sz="2550" spc="120" dirty="0">
                <a:solidFill>
                  <a:srgbClr val="04182D"/>
                </a:solidFill>
                <a:latin typeface="Tahoma"/>
                <a:cs typeface="Tahoma"/>
              </a:rPr>
              <a:t>e</a:t>
            </a:r>
            <a:r>
              <a:rPr sz="2550" spc="150" dirty="0">
                <a:solidFill>
                  <a:srgbClr val="04182D"/>
                </a:solidFill>
                <a:latin typeface="Tahoma"/>
                <a:cs typeface="Tahoma"/>
              </a:rPr>
              <a:t>m</a:t>
            </a:r>
            <a:endParaRPr sz="2550">
              <a:latin typeface="Tahoma"/>
              <a:cs typeface="Tahoma"/>
            </a:endParaRPr>
          </a:p>
        </p:txBody>
      </p:sp>
      <p:pic>
        <p:nvPicPr>
          <p:cNvPr id="5" name="object 5"/>
          <p:cNvPicPr/>
          <p:nvPr/>
        </p:nvPicPr>
        <p:blipFill>
          <a:blip r:embed="rId2" cstate="print"/>
          <a:stretch>
            <a:fillRect/>
          </a:stretch>
        </p:blipFill>
        <p:spPr>
          <a:xfrm>
            <a:off x="511759" y="3889374"/>
            <a:ext cx="102352" cy="102351"/>
          </a:xfrm>
          <a:prstGeom prst="rect">
            <a:avLst/>
          </a:prstGeom>
        </p:spPr>
      </p:pic>
      <p:pic>
        <p:nvPicPr>
          <p:cNvPr id="6" name="object 6"/>
          <p:cNvPicPr/>
          <p:nvPr/>
        </p:nvPicPr>
        <p:blipFill>
          <a:blip r:embed="rId3" cstate="print"/>
          <a:stretch>
            <a:fillRect/>
          </a:stretch>
        </p:blipFill>
        <p:spPr>
          <a:xfrm>
            <a:off x="511759" y="4544427"/>
            <a:ext cx="102352" cy="102351"/>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61"/>
            <a:ext cx="2232025" cy="713740"/>
          </a:xfrm>
          <a:prstGeom prst="rect">
            <a:avLst/>
          </a:prstGeom>
        </p:spPr>
        <p:txBody>
          <a:bodyPr vert="horz" wrap="square" lIns="0" tIns="13970" rIns="0" bIns="0" rtlCol="0">
            <a:spAutoFit/>
          </a:bodyPr>
          <a:lstStyle/>
          <a:p>
            <a:pPr marL="12700">
              <a:lnSpc>
                <a:spcPct val="100000"/>
              </a:lnSpc>
              <a:spcBef>
                <a:spcPts val="110"/>
              </a:spcBef>
            </a:pPr>
            <a:r>
              <a:rPr sz="4500" spc="-215" dirty="0"/>
              <a:t>Deleting</a:t>
            </a:r>
            <a:endParaRPr sz="4500"/>
          </a:p>
        </p:txBody>
      </p:sp>
      <p:sp>
        <p:nvSpPr>
          <p:cNvPr id="3" name="object 3"/>
          <p:cNvSpPr/>
          <p:nvPr/>
        </p:nvSpPr>
        <p:spPr>
          <a:xfrm>
            <a:off x="491289" y="1985604"/>
            <a:ext cx="14575155" cy="819150"/>
          </a:xfrm>
          <a:custGeom>
            <a:avLst/>
            <a:gdLst/>
            <a:ahLst/>
            <a:cxnLst/>
            <a:rect l="l" t="t" r="r" b="b"/>
            <a:pathLst>
              <a:path w="14575155" h="819150">
                <a:moveTo>
                  <a:pt x="14498413" y="818815"/>
                </a:moveTo>
                <a:lnTo>
                  <a:pt x="76505" y="818815"/>
                </a:lnTo>
                <a:lnTo>
                  <a:pt x="71180" y="818290"/>
                </a:lnTo>
                <a:lnTo>
                  <a:pt x="31920" y="802028"/>
                </a:lnTo>
                <a:lnTo>
                  <a:pt x="4175" y="763301"/>
                </a:lnTo>
                <a:lnTo>
                  <a:pt x="0" y="742310"/>
                </a:lnTo>
                <a:lnTo>
                  <a:pt x="0" y="736934"/>
                </a:lnTo>
                <a:lnTo>
                  <a:pt x="0" y="76505"/>
                </a:lnTo>
                <a:lnTo>
                  <a:pt x="16786" y="31920"/>
                </a:lnTo>
                <a:lnTo>
                  <a:pt x="55513" y="4175"/>
                </a:lnTo>
                <a:lnTo>
                  <a:pt x="76505" y="0"/>
                </a:lnTo>
                <a:lnTo>
                  <a:pt x="14498413" y="0"/>
                </a:lnTo>
                <a:lnTo>
                  <a:pt x="14542998" y="16786"/>
                </a:lnTo>
                <a:lnTo>
                  <a:pt x="14570742" y="55513"/>
                </a:lnTo>
                <a:lnTo>
                  <a:pt x="14574918" y="76505"/>
                </a:lnTo>
                <a:lnTo>
                  <a:pt x="14574918" y="742310"/>
                </a:lnTo>
                <a:lnTo>
                  <a:pt x="14558132" y="786895"/>
                </a:lnTo>
                <a:lnTo>
                  <a:pt x="14519404" y="814639"/>
                </a:lnTo>
                <a:lnTo>
                  <a:pt x="14503737" y="818290"/>
                </a:lnTo>
                <a:lnTo>
                  <a:pt x="14498413" y="818815"/>
                </a:lnTo>
                <a:close/>
              </a:path>
            </a:pathLst>
          </a:custGeom>
          <a:solidFill>
            <a:srgbClr val="F6F2EB"/>
          </a:solidFill>
        </p:spPr>
        <p:txBody>
          <a:bodyPr wrap="square" lIns="0" tIns="0" rIns="0" bIns="0" rtlCol="0"/>
          <a:lstStyle/>
          <a:p>
            <a:endParaRPr/>
          </a:p>
        </p:txBody>
      </p:sp>
      <p:sp>
        <p:nvSpPr>
          <p:cNvPr id="4" name="object 4"/>
          <p:cNvSpPr/>
          <p:nvPr/>
        </p:nvSpPr>
        <p:spPr>
          <a:xfrm>
            <a:off x="491289" y="4687696"/>
            <a:ext cx="14575155" cy="819150"/>
          </a:xfrm>
          <a:custGeom>
            <a:avLst/>
            <a:gdLst/>
            <a:ahLst/>
            <a:cxnLst/>
            <a:rect l="l" t="t" r="r" b="b"/>
            <a:pathLst>
              <a:path w="14575155" h="819150">
                <a:moveTo>
                  <a:pt x="14498413" y="818815"/>
                </a:moveTo>
                <a:lnTo>
                  <a:pt x="76505" y="818815"/>
                </a:lnTo>
                <a:lnTo>
                  <a:pt x="71180" y="818291"/>
                </a:lnTo>
                <a:lnTo>
                  <a:pt x="31920" y="802028"/>
                </a:lnTo>
                <a:lnTo>
                  <a:pt x="4175" y="763300"/>
                </a:lnTo>
                <a:lnTo>
                  <a:pt x="0" y="742310"/>
                </a:lnTo>
                <a:lnTo>
                  <a:pt x="0" y="736933"/>
                </a:lnTo>
                <a:lnTo>
                  <a:pt x="0" y="76504"/>
                </a:lnTo>
                <a:lnTo>
                  <a:pt x="16786" y="31919"/>
                </a:lnTo>
                <a:lnTo>
                  <a:pt x="55513" y="4174"/>
                </a:lnTo>
                <a:lnTo>
                  <a:pt x="76505" y="0"/>
                </a:lnTo>
                <a:lnTo>
                  <a:pt x="14498413" y="0"/>
                </a:lnTo>
                <a:lnTo>
                  <a:pt x="14542998" y="16785"/>
                </a:lnTo>
                <a:lnTo>
                  <a:pt x="14570742" y="55513"/>
                </a:lnTo>
                <a:lnTo>
                  <a:pt x="14574918" y="76504"/>
                </a:lnTo>
                <a:lnTo>
                  <a:pt x="14574918" y="742310"/>
                </a:lnTo>
                <a:lnTo>
                  <a:pt x="14558132" y="786894"/>
                </a:lnTo>
                <a:lnTo>
                  <a:pt x="14519404" y="814639"/>
                </a:lnTo>
                <a:lnTo>
                  <a:pt x="14503737" y="818290"/>
                </a:lnTo>
                <a:lnTo>
                  <a:pt x="14498413" y="818815"/>
                </a:lnTo>
                <a:close/>
              </a:path>
            </a:pathLst>
          </a:custGeom>
          <a:solidFill>
            <a:srgbClr val="F6F2EB"/>
          </a:solidFill>
        </p:spPr>
        <p:txBody>
          <a:bodyPr wrap="square" lIns="0" tIns="0" rIns="0" bIns="0" rtlCol="0"/>
          <a:lstStyle/>
          <a:p>
            <a:endParaRPr/>
          </a:p>
        </p:txBody>
      </p:sp>
      <p:sp>
        <p:nvSpPr>
          <p:cNvPr id="5" name="object 5"/>
          <p:cNvSpPr txBox="1"/>
          <p:nvPr/>
        </p:nvSpPr>
        <p:spPr>
          <a:xfrm>
            <a:off x="478589" y="1174558"/>
            <a:ext cx="6894830" cy="1393190"/>
          </a:xfrm>
          <a:prstGeom prst="rect">
            <a:avLst/>
          </a:prstGeom>
        </p:spPr>
        <p:txBody>
          <a:bodyPr vert="horz" wrap="square" lIns="0" tIns="15875" rIns="0" bIns="0" rtlCol="0">
            <a:spAutoFit/>
          </a:bodyPr>
          <a:lstStyle/>
          <a:p>
            <a:pPr marL="12700">
              <a:lnSpc>
                <a:spcPct val="100000"/>
              </a:lnSpc>
              <a:spcBef>
                <a:spcPts val="125"/>
              </a:spcBef>
            </a:pPr>
            <a:r>
              <a:rPr sz="2550" b="1" spc="-70" dirty="0">
                <a:solidFill>
                  <a:srgbClr val="04182D"/>
                </a:solidFill>
                <a:latin typeface="Tahoma"/>
                <a:cs typeface="Tahoma"/>
              </a:rPr>
              <a:t>Delete</a:t>
            </a:r>
            <a:r>
              <a:rPr sz="2550" b="1" spc="-5" dirty="0">
                <a:solidFill>
                  <a:srgbClr val="04182D"/>
                </a:solidFill>
                <a:latin typeface="Tahoma"/>
                <a:cs typeface="Tahoma"/>
              </a:rPr>
              <a:t> </a:t>
            </a:r>
            <a:r>
              <a:rPr sz="2550" b="1" spc="-100" dirty="0">
                <a:solidFill>
                  <a:srgbClr val="04182D"/>
                </a:solidFill>
                <a:latin typeface="Tahoma"/>
                <a:cs typeface="Tahoma"/>
              </a:rPr>
              <a:t>items</a:t>
            </a:r>
            <a:r>
              <a:rPr sz="2550" b="1" spc="-5" dirty="0">
                <a:solidFill>
                  <a:srgbClr val="04182D"/>
                </a:solidFill>
                <a:latin typeface="Tahoma"/>
                <a:cs typeface="Tahoma"/>
              </a:rPr>
              <a:t> </a:t>
            </a:r>
            <a:r>
              <a:rPr sz="2550" b="1" spc="-75" dirty="0">
                <a:solidFill>
                  <a:srgbClr val="04182D"/>
                </a:solidFill>
                <a:latin typeface="Tahoma"/>
                <a:cs typeface="Tahoma"/>
              </a:rPr>
              <a:t>from</a:t>
            </a:r>
            <a:r>
              <a:rPr sz="2550" b="1" spc="-5" dirty="0">
                <a:solidFill>
                  <a:srgbClr val="04182D"/>
                </a:solidFill>
                <a:latin typeface="Tahoma"/>
                <a:cs typeface="Tahoma"/>
              </a:rPr>
              <a:t> </a:t>
            </a:r>
            <a:r>
              <a:rPr sz="2550" b="1" spc="50" dirty="0">
                <a:solidFill>
                  <a:srgbClr val="04182D"/>
                </a:solidFill>
                <a:latin typeface="Tahoma"/>
                <a:cs typeface="Tahoma"/>
              </a:rPr>
              <a:t>a</a:t>
            </a:r>
            <a:r>
              <a:rPr sz="2550" b="1" spc="-5" dirty="0">
                <a:solidFill>
                  <a:srgbClr val="04182D"/>
                </a:solidFill>
                <a:latin typeface="Tahoma"/>
                <a:cs typeface="Tahoma"/>
              </a:rPr>
              <a:t> </a:t>
            </a:r>
            <a:r>
              <a:rPr sz="2550" b="1" spc="-50" dirty="0">
                <a:solidFill>
                  <a:srgbClr val="04182D"/>
                </a:solidFill>
                <a:latin typeface="Tahoma"/>
                <a:cs typeface="Tahoma"/>
              </a:rPr>
              <a:t>collection</a:t>
            </a:r>
            <a:endParaRPr sz="2550">
              <a:latin typeface="Tahoma"/>
              <a:cs typeface="Tahoma"/>
            </a:endParaRPr>
          </a:p>
          <a:p>
            <a:pPr>
              <a:lnSpc>
                <a:spcPct val="100000"/>
              </a:lnSpc>
              <a:spcBef>
                <a:spcPts val="30"/>
              </a:spcBef>
            </a:pPr>
            <a:endParaRPr sz="4100">
              <a:latin typeface="Tahoma"/>
              <a:cs typeface="Tahoma"/>
            </a:endParaRPr>
          </a:p>
          <a:p>
            <a:pPr marL="175895">
              <a:lnSpc>
                <a:spcPct val="100000"/>
              </a:lnSpc>
            </a:pPr>
            <a:r>
              <a:rPr sz="2250" dirty="0">
                <a:solidFill>
                  <a:srgbClr val="04182D"/>
                </a:solidFill>
                <a:latin typeface="Courier New"/>
                <a:cs typeface="Courier New"/>
              </a:rPr>
              <a:t>collection.delete(ids=[</a:t>
            </a:r>
            <a:r>
              <a:rPr sz="2250" dirty="0">
                <a:solidFill>
                  <a:srgbClr val="BE2F72"/>
                </a:solidFill>
                <a:latin typeface="Courier New"/>
                <a:cs typeface="Courier New"/>
              </a:rPr>
              <a:t>"id-1"</a:t>
            </a:r>
            <a:r>
              <a:rPr sz="2250" dirty="0">
                <a:solidFill>
                  <a:srgbClr val="04182D"/>
                </a:solidFill>
                <a:latin typeface="Courier New"/>
                <a:cs typeface="Courier New"/>
              </a:rPr>
              <a:t>,</a:t>
            </a:r>
            <a:r>
              <a:rPr sz="2250" spc="20" dirty="0">
                <a:solidFill>
                  <a:srgbClr val="04182D"/>
                </a:solidFill>
                <a:latin typeface="Courier New"/>
                <a:cs typeface="Courier New"/>
              </a:rPr>
              <a:t> </a:t>
            </a:r>
            <a:r>
              <a:rPr sz="2250" dirty="0">
                <a:solidFill>
                  <a:srgbClr val="BE2F72"/>
                </a:solidFill>
                <a:latin typeface="Courier New"/>
                <a:cs typeface="Courier New"/>
              </a:rPr>
              <a:t>"id-2"</a:t>
            </a:r>
            <a:r>
              <a:rPr sz="2250" dirty="0">
                <a:solidFill>
                  <a:srgbClr val="04182D"/>
                </a:solidFill>
                <a:latin typeface="Courier New"/>
                <a:cs typeface="Courier New"/>
              </a:rPr>
              <a:t>])</a:t>
            </a:r>
            <a:endParaRPr sz="2250">
              <a:latin typeface="Courier New"/>
              <a:cs typeface="Courier New"/>
            </a:endParaRPr>
          </a:p>
        </p:txBody>
      </p:sp>
      <p:pic>
        <p:nvPicPr>
          <p:cNvPr id="6" name="object 6"/>
          <p:cNvPicPr/>
          <p:nvPr/>
        </p:nvPicPr>
        <p:blipFill>
          <a:blip r:embed="rId2" cstate="print"/>
          <a:stretch>
            <a:fillRect/>
          </a:stretch>
        </p:blipFill>
        <p:spPr>
          <a:xfrm>
            <a:off x="511759" y="5936389"/>
            <a:ext cx="102352" cy="102351"/>
          </a:xfrm>
          <a:prstGeom prst="rect">
            <a:avLst/>
          </a:prstGeom>
        </p:spPr>
      </p:pic>
      <p:sp>
        <p:nvSpPr>
          <p:cNvPr id="7" name="object 7"/>
          <p:cNvSpPr txBox="1"/>
          <p:nvPr/>
        </p:nvSpPr>
        <p:spPr>
          <a:xfrm>
            <a:off x="478589" y="3876650"/>
            <a:ext cx="8411210" cy="2301875"/>
          </a:xfrm>
          <a:prstGeom prst="rect">
            <a:avLst/>
          </a:prstGeom>
        </p:spPr>
        <p:txBody>
          <a:bodyPr vert="horz" wrap="square" lIns="0" tIns="15875" rIns="0" bIns="0" rtlCol="0">
            <a:spAutoFit/>
          </a:bodyPr>
          <a:lstStyle/>
          <a:p>
            <a:pPr marL="12700">
              <a:lnSpc>
                <a:spcPct val="100000"/>
              </a:lnSpc>
              <a:spcBef>
                <a:spcPts val="125"/>
              </a:spcBef>
            </a:pPr>
            <a:r>
              <a:rPr sz="2550" b="1" spc="-70" dirty="0">
                <a:solidFill>
                  <a:srgbClr val="04182D"/>
                </a:solidFill>
                <a:latin typeface="Tahoma"/>
                <a:cs typeface="Tahoma"/>
              </a:rPr>
              <a:t>Delete</a:t>
            </a:r>
            <a:r>
              <a:rPr sz="2550" b="1" spc="-5" dirty="0">
                <a:solidFill>
                  <a:srgbClr val="04182D"/>
                </a:solidFill>
                <a:latin typeface="Tahoma"/>
                <a:cs typeface="Tahoma"/>
              </a:rPr>
              <a:t> </a:t>
            </a:r>
            <a:r>
              <a:rPr sz="2550" b="1" spc="-40" dirty="0">
                <a:solidFill>
                  <a:srgbClr val="04182D"/>
                </a:solidFill>
                <a:latin typeface="Tahoma"/>
                <a:cs typeface="Tahoma"/>
              </a:rPr>
              <a:t>all</a:t>
            </a:r>
            <a:r>
              <a:rPr sz="2550" b="1" spc="-5" dirty="0">
                <a:solidFill>
                  <a:srgbClr val="04182D"/>
                </a:solidFill>
                <a:latin typeface="Tahoma"/>
                <a:cs typeface="Tahoma"/>
              </a:rPr>
              <a:t> </a:t>
            </a:r>
            <a:r>
              <a:rPr sz="2550" b="1" spc="-55" dirty="0">
                <a:solidFill>
                  <a:srgbClr val="04182D"/>
                </a:solidFill>
                <a:latin typeface="Tahoma"/>
                <a:cs typeface="Tahoma"/>
              </a:rPr>
              <a:t>collections</a:t>
            </a:r>
            <a:r>
              <a:rPr sz="2550" b="1" spc="-5" dirty="0">
                <a:solidFill>
                  <a:srgbClr val="04182D"/>
                </a:solidFill>
                <a:latin typeface="Tahoma"/>
                <a:cs typeface="Tahoma"/>
              </a:rPr>
              <a:t> </a:t>
            </a:r>
            <a:r>
              <a:rPr sz="2550" b="1" spc="-30" dirty="0">
                <a:solidFill>
                  <a:srgbClr val="04182D"/>
                </a:solidFill>
                <a:latin typeface="Tahoma"/>
                <a:cs typeface="Tahoma"/>
              </a:rPr>
              <a:t>and</a:t>
            </a:r>
            <a:r>
              <a:rPr sz="2550" b="1" spc="-5" dirty="0">
                <a:solidFill>
                  <a:srgbClr val="04182D"/>
                </a:solidFill>
                <a:latin typeface="Tahoma"/>
                <a:cs typeface="Tahoma"/>
              </a:rPr>
              <a:t> </a:t>
            </a:r>
            <a:r>
              <a:rPr sz="2550" b="1" spc="-100" dirty="0">
                <a:solidFill>
                  <a:srgbClr val="04182D"/>
                </a:solidFill>
                <a:latin typeface="Tahoma"/>
                <a:cs typeface="Tahoma"/>
              </a:rPr>
              <a:t>items</a:t>
            </a:r>
            <a:endParaRPr sz="2550">
              <a:latin typeface="Tahoma"/>
              <a:cs typeface="Tahoma"/>
            </a:endParaRPr>
          </a:p>
          <a:p>
            <a:pPr>
              <a:lnSpc>
                <a:spcPct val="100000"/>
              </a:lnSpc>
              <a:spcBef>
                <a:spcPts val="30"/>
              </a:spcBef>
            </a:pPr>
            <a:endParaRPr sz="4100">
              <a:latin typeface="Tahoma"/>
              <a:cs typeface="Tahoma"/>
            </a:endParaRPr>
          </a:p>
          <a:p>
            <a:pPr marL="175895">
              <a:lnSpc>
                <a:spcPct val="100000"/>
              </a:lnSpc>
            </a:pPr>
            <a:r>
              <a:rPr sz="2250" dirty="0">
                <a:solidFill>
                  <a:srgbClr val="04182D"/>
                </a:solidFill>
                <a:latin typeface="Courier New"/>
                <a:cs typeface="Courier New"/>
              </a:rPr>
              <a:t>client.reset()</a:t>
            </a:r>
            <a:endParaRPr sz="2250">
              <a:latin typeface="Courier New"/>
              <a:cs typeface="Courier New"/>
            </a:endParaRPr>
          </a:p>
          <a:p>
            <a:pPr>
              <a:lnSpc>
                <a:spcPct val="100000"/>
              </a:lnSpc>
              <a:spcBef>
                <a:spcPts val="15"/>
              </a:spcBef>
            </a:pPr>
            <a:endParaRPr sz="3600">
              <a:latin typeface="Courier New"/>
              <a:cs typeface="Courier New"/>
            </a:endParaRPr>
          </a:p>
          <a:p>
            <a:pPr marL="381000">
              <a:lnSpc>
                <a:spcPct val="100000"/>
              </a:lnSpc>
            </a:pPr>
            <a:r>
              <a:rPr sz="2550" b="1" spc="-120" dirty="0">
                <a:solidFill>
                  <a:srgbClr val="04182D"/>
                </a:solidFill>
                <a:latin typeface="Tahoma"/>
                <a:cs typeface="Tahoma"/>
              </a:rPr>
              <a:t>Warning</a:t>
            </a:r>
            <a:r>
              <a:rPr sz="2550" spc="-120" dirty="0">
                <a:solidFill>
                  <a:srgbClr val="04182D"/>
                </a:solidFill>
                <a:latin typeface="Tahoma"/>
                <a:cs typeface="Tahoma"/>
              </a:rPr>
              <a:t>:</a:t>
            </a:r>
            <a:r>
              <a:rPr sz="2550" spc="-55" dirty="0">
                <a:solidFill>
                  <a:srgbClr val="04182D"/>
                </a:solidFill>
                <a:latin typeface="Tahoma"/>
                <a:cs typeface="Tahoma"/>
              </a:rPr>
              <a:t> </a:t>
            </a:r>
            <a:r>
              <a:rPr sz="2550" spc="70" dirty="0">
                <a:solidFill>
                  <a:srgbClr val="04182D"/>
                </a:solidFill>
                <a:latin typeface="Tahoma"/>
                <a:cs typeface="Tahoma"/>
              </a:rPr>
              <a:t>this</a:t>
            </a:r>
            <a:r>
              <a:rPr sz="2550" spc="-50" dirty="0">
                <a:solidFill>
                  <a:srgbClr val="04182D"/>
                </a:solidFill>
                <a:latin typeface="Tahoma"/>
                <a:cs typeface="Tahoma"/>
              </a:rPr>
              <a:t> </a:t>
            </a:r>
            <a:r>
              <a:rPr sz="2550" spc="65" dirty="0">
                <a:solidFill>
                  <a:srgbClr val="04182D"/>
                </a:solidFill>
                <a:latin typeface="Tahoma"/>
                <a:cs typeface="Tahoma"/>
              </a:rPr>
              <a:t>will</a:t>
            </a:r>
            <a:r>
              <a:rPr sz="2550" spc="-55" dirty="0">
                <a:solidFill>
                  <a:srgbClr val="04182D"/>
                </a:solidFill>
                <a:latin typeface="Tahoma"/>
                <a:cs typeface="Tahoma"/>
              </a:rPr>
              <a:t> </a:t>
            </a:r>
            <a:r>
              <a:rPr sz="2550" spc="100" dirty="0">
                <a:solidFill>
                  <a:srgbClr val="04182D"/>
                </a:solidFill>
                <a:latin typeface="Tahoma"/>
                <a:cs typeface="Tahoma"/>
              </a:rPr>
              <a:t>delete</a:t>
            </a:r>
            <a:r>
              <a:rPr sz="2550" spc="-50" dirty="0">
                <a:solidFill>
                  <a:srgbClr val="04182D"/>
                </a:solidFill>
                <a:latin typeface="Tahoma"/>
                <a:cs typeface="Tahoma"/>
              </a:rPr>
              <a:t> </a:t>
            </a:r>
            <a:r>
              <a:rPr sz="2550" b="1" spc="-70" dirty="0">
                <a:solidFill>
                  <a:srgbClr val="04182D"/>
                </a:solidFill>
                <a:latin typeface="Tahoma"/>
                <a:cs typeface="Tahoma"/>
              </a:rPr>
              <a:t>everything</a:t>
            </a:r>
            <a:r>
              <a:rPr sz="2550" b="1" spc="-5" dirty="0">
                <a:solidFill>
                  <a:srgbClr val="04182D"/>
                </a:solidFill>
                <a:latin typeface="Tahoma"/>
                <a:cs typeface="Tahoma"/>
              </a:rPr>
              <a:t> </a:t>
            </a:r>
            <a:r>
              <a:rPr sz="2550" spc="60" dirty="0">
                <a:solidFill>
                  <a:srgbClr val="04182D"/>
                </a:solidFill>
                <a:latin typeface="Tahoma"/>
                <a:cs typeface="Tahoma"/>
              </a:rPr>
              <a:t>in</a:t>
            </a:r>
            <a:r>
              <a:rPr sz="2550" spc="-50" dirty="0">
                <a:solidFill>
                  <a:srgbClr val="04182D"/>
                </a:solidFill>
                <a:latin typeface="Tahoma"/>
                <a:cs typeface="Tahoma"/>
              </a:rPr>
              <a:t> </a:t>
            </a:r>
            <a:r>
              <a:rPr sz="2550" spc="100" dirty="0">
                <a:solidFill>
                  <a:srgbClr val="04182D"/>
                </a:solidFill>
                <a:latin typeface="Tahoma"/>
                <a:cs typeface="Tahoma"/>
              </a:rPr>
              <a:t>the</a:t>
            </a:r>
            <a:r>
              <a:rPr sz="2550" spc="-55" dirty="0">
                <a:solidFill>
                  <a:srgbClr val="04182D"/>
                </a:solidFill>
                <a:latin typeface="Tahoma"/>
                <a:cs typeface="Tahoma"/>
              </a:rPr>
              <a:t> </a:t>
            </a:r>
            <a:r>
              <a:rPr sz="2550" spc="125" dirty="0">
                <a:solidFill>
                  <a:srgbClr val="04182D"/>
                </a:solidFill>
                <a:latin typeface="Tahoma"/>
                <a:cs typeface="Tahoma"/>
              </a:rPr>
              <a:t>database!</a:t>
            </a:r>
            <a:endParaRPr sz="2550">
              <a:latin typeface="Tahoma"/>
              <a:cs typeface="Tahom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89773" y="2602872"/>
            <a:ext cx="7937335" cy="1888979"/>
          </a:xfrm>
          <a:prstGeom prst="rect">
            <a:avLst/>
          </a:prstGeom>
        </p:spPr>
        <p:txBody>
          <a:bodyPr vert="horz" wrap="square" lIns="0" tIns="143510" rIns="0" bIns="0" rtlCol="0">
            <a:spAutoFit/>
          </a:bodyPr>
          <a:lstStyle/>
          <a:p>
            <a:pPr marL="1094740" marR="1025525" algn="ctr">
              <a:lnSpc>
                <a:spcPts val="6770"/>
              </a:lnSpc>
              <a:spcBef>
                <a:spcPts val="1130"/>
              </a:spcBef>
            </a:pPr>
            <a:r>
              <a:rPr sz="6450" spc="20" dirty="0"/>
              <a:t>M</a:t>
            </a:r>
            <a:r>
              <a:rPr sz="6450" spc="-520" dirty="0"/>
              <a:t>u</a:t>
            </a:r>
            <a:r>
              <a:rPr sz="6450" spc="-395" dirty="0"/>
              <a:t>l</a:t>
            </a:r>
            <a:r>
              <a:rPr sz="6450" spc="-370" dirty="0"/>
              <a:t>t</a:t>
            </a:r>
            <a:r>
              <a:rPr sz="6450" spc="-420" dirty="0"/>
              <a:t>i</a:t>
            </a:r>
            <a:r>
              <a:rPr sz="6450" spc="-320" dirty="0"/>
              <a:t>p</a:t>
            </a:r>
            <a:r>
              <a:rPr sz="6450" spc="-455" dirty="0"/>
              <a:t>l</a:t>
            </a:r>
            <a:r>
              <a:rPr sz="6450" spc="-120" dirty="0"/>
              <a:t>e</a:t>
            </a:r>
            <a:r>
              <a:rPr sz="6450" spc="-330" dirty="0"/>
              <a:t> </a:t>
            </a:r>
            <a:r>
              <a:rPr sz="6450" spc="-254" dirty="0"/>
              <a:t>q</a:t>
            </a:r>
            <a:r>
              <a:rPr sz="6450" spc="-525" dirty="0"/>
              <a:t>u</a:t>
            </a:r>
            <a:r>
              <a:rPr sz="6450" spc="-350" dirty="0"/>
              <a:t>e</a:t>
            </a:r>
            <a:r>
              <a:rPr sz="6450" spc="-400" dirty="0"/>
              <a:t>r</a:t>
            </a:r>
            <a:r>
              <a:rPr sz="6450" spc="-470" dirty="0"/>
              <a:t>i</a:t>
            </a:r>
            <a:r>
              <a:rPr sz="6450" spc="-285" dirty="0"/>
              <a:t>e</a:t>
            </a:r>
            <a:r>
              <a:rPr sz="6450" spc="-290" dirty="0"/>
              <a:t>s</a:t>
            </a:r>
            <a:r>
              <a:rPr sz="6450" spc="-330" dirty="0"/>
              <a:t> </a:t>
            </a:r>
            <a:r>
              <a:rPr sz="6450" spc="-75" dirty="0"/>
              <a:t>a</a:t>
            </a:r>
            <a:r>
              <a:rPr sz="6450" spc="-520" dirty="0"/>
              <a:t>n</a:t>
            </a:r>
            <a:r>
              <a:rPr sz="6450" spc="-60" dirty="0"/>
              <a:t>d  </a:t>
            </a:r>
            <a:r>
              <a:rPr sz="6450" spc="-360" dirty="0"/>
              <a:t>filtering</a:t>
            </a:r>
            <a:endParaRPr sz="2250" dirty="0"/>
          </a:p>
        </p:txBody>
      </p:sp>
      <p:grpSp>
        <p:nvGrpSpPr>
          <p:cNvPr id="3" name="object 3"/>
          <p:cNvGrpSpPr/>
          <p:nvPr/>
        </p:nvGrpSpPr>
        <p:grpSpPr>
          <a:xfrm>
            <a:off x="9302750" y="7142123"/>
            <a:ext cx="938530" cy="980440"/>
            <a:chOff x="7309598" y="4974281"/>
            <a:chExt cx="938530" cy="980440"/>
          </a:xfrm>
        </p:grpSpPr>
        <p:sp>
          <p:nvSpPr>
            <p:cNvPr id="4" name="object 4"/>
            <p:cNvSpPr/>
            <p:nvPr/>
          </p:nvSpPr>
          <p:spPr>
            <a:xfrm>
              <a:off x="7309598" y="4974281"/>
              <a:ext cx="938530" cy="980440"/>
            </a:xfrm>
            <a:custGeom>
              <a:avLst/>
              <a:gdLst/>
              <a:ahLst/>
              <a:cxnLst/>
              <a:rect l="l" t="t" r="r" b="b"/>
              <a:pathLst>
                <a:path w="938529" h="980439">
                  <a:moveTo>
                    <a:pt x="480670" y="980023"/>
                  </a:moveTo>
                  <a:lnTo>
                    <a:pt x="457629" y="980023"/>
                  </a:lnTo>
                  <a:lnTo>
                    <a:pt x="434630" y="978893"/>
                  </a:lnTo>
                  <a:lnTo>
                    <a:pt x="388922" y="973256"/>
                  </a:lnTo>
                  <a:lnTo>
                    <a:pt x="343987" y="963166"/>
                  </a:lnTo>
                  <a:lnTo>
                    <a:pt x="300257" y="948720"/>
                  </a:lnTo>
                  <a:lnTo>
                    <a:pt x="258154" y="930057"/>
                  </a:lnTo>
                  <a:lnTo>
                    <a:pt x="218083" y="907357"/>
                  </a:lnTo>
                  <a:lnTo>
                    <a:pt x="180429" y="880839"/>
                  </a:lnTo>
                  <a:lnTo>
                    <a:pt x="145557" y="850758"/>
                  </a:lnTo>
                  <a:lnTo>
                    <a:pt x="113800" y="817404"/>
                  </a:lnTo>
                  <a:lnTo>
                    <a:pt x="85466" y="781098"/>
                  </a:lnTo>
                  <a:lnTo>
                    <a:pt x="60827" y="742189"/>
                  </a:lnTo>
                  <a:lnTo>
                    <a:pt x="40120" y="701053"/>
                  </a:lnTo>
                  <a:lnTo>
                    <a:pt x="23545" y="658085"/>
                  </a:lnTo>
                  <a:lnTo>
                    <a:pt x="11262" y="613699"/>
                  </a:lnTo>
                  <a:lnTo>
                    <a:pt x="3388" y="568323"/>
                  </a:lnTo>
                  <a:lnTo>
                    <a:pt x="0" y="522394"/>
                  </a:lnTo>
                  <a:lnTo>
                    <a:pt x="0" y="457770"/>
                  </a:lnTo>
                  <a:lnTo>
                    <a:pt x="3388" y="411841"/>
                  </a:lnTo>
                  <a:lnTo>
                    <a:pt x="11262" y="366465"/>
                  </a:lnTo>
                  <a:lnTo>
                    <a:pt x="23545" y="322079"/>
                  </a:lnTo>
                  <a:lnTo>
                    <a:pt x="40120" y="279111"/>
                  </a:lnTo>
                  <a:lnTo>
                    <a:pt x="60827" y="237975"/>
                  </a:lnTo>
                  <a:lnTo>
                    <a:pt x="85466" y="199066"/>
                  </a:lnTo>
                  <a:lnTo>
                    <a:pt x="113800" y="162760"/>
                  </a:lnTo>
                  <a:lnTo>
                    <a:pt x="145557" y="129405"/>
                  </a:lnTo>
                  <a:lnTo>
                    <a:pt x="180429" y="99324"/>
                  </a:lnTo>
                  <a:lnTo>
                    <a:pt x="218083" y="72806"/>
                  </a:lnTo>
                  <a:lnTo>
                    <a:pt x="258154" y="50107"/>
                  </a:lnTo>
                  <a:lnTo>
                    <a:pt x="300257" y="31444"/>
                  </a:lnTo>
                  <a:lnTo>
                    <a:pt x="343987" y="16998"/>
                  </a:lnTo>
                  <a:lnTo>
                    <a:pt x="388922" y="6908"/>
                  </a:lnTo>
                  <a:lnTo>
                    <a:pt x="434630" y="1271"/>
                  </a:lnTo>
                  <a:lnTo>
                    <a:pt x="469150" y="0"/>
                  </a:lnTo>
                  <a:lnTo>
                    <a:pt x="492177" y="564"/>
                  </a:lnTo>
                  <a:lnTo>
                    <a:pt x="538009" y="5079"/>
                  </a:lnTo>
                  <a:lnTo>
                    <a:pt x="583178" y="14063"/>
                  </a:lnTo>
                  <a:lnTo>
                    <a:pt x="627249" y="27432"/>
                  </a:lnTo>
                  <a:lnTo>
                    <a:pt x="669798" y="45056"/>
                  </a:lnTo>
                  <a:lnTo>
                    <a:pt x="710414" y="66766"/>
                  </a:lnTo>
                  <a:lnTo>
                    <a:pt x="748706" y="92352"/>
                  </a:lnTo>
                  <a:lnTo>
                    <a:pt x="784307" y="121569"/>
                  </a:lnTo>
                  <a:lnTo>
                    <a:pt x="816872" y="154134"/>
                  </a:lnTo>
                  <a:lnTo>
                    <a:pt x="846088" y="189734"/>
                  </a:lnTo>
                  <a:lnTo>
                    <a:pt x="871675" y="228027"/>
                  </a:lnTo>
                  <a:lnTo>
                    <a:pt x="893384" y="268643"/>
                  </a:lnTo>
                  <a:lnTo>
                    <a:pt x="911008" y="311191"/>
                  </a:lnTo>
                  <a:lnTo>
                    <a:pt x="924377" y="355262"/>
                  </a:lnTo>
                  <a:lnTo>
                    <a:pt x="933362" y="400431"/>
                  </a:lnTo>
                  <a:lnTo>
                    <a:pt x="937876" y="446264"/>
                  </a:lnTo>
                  <a:lnTo>
                    <a:pt x="938441" y="469291"/>
                  </a:lnTo>
                  <a:lnTo>
                    <a:pt x="938300" y="522394"/>
                  </a:lnTo>
                  <a:lnTo>
                    <a:pt x="934911" y="568323"/>
                  </a:lnTo>
                  <a:lnTo>
                    <a:pt x="927038" y="613699"/>
                  </a:lnTo>
                  <a:lnTo>
                    <a:pt x="914754" y="658084"/>
                  </a:lnTo>
                  <a:lnTo>
                    <a:pt x="898179" y="701052"/>
                  </a:lnTo>
                  <a:lnTo>
                    <a:pt x="877472" y="742189"/>
                  </a:lnTo>
                  <a:lnTo>
                    <a:pt x="852833" y="781098"/>
                  </a:lnTo>
                  <a:lnTo>
                    <a:pt x="824499" y="817404"/>
                  </a:lnTo>
                  <a:lnTo>
                    <a:pt x="792743" y="850758"/>
                  </a:lnTo>
                  <a:lnTo>
                    <a:pt x="757870" y="880839"/>
                  </a:lnTo>
                  <a:lnTo>
                    <a:pt x="720217" y="907357"/>
                  </a:lnTo>
                  <a:lnTo>
                    <a:pt x="680145" y="930057"/>
                  </a:lnTo>
                  <a:lnTo>
                    <a:pt x="638042" y="948720"/>
                  </a:lnTo>
                  <a:lnTo>
                    <a:pt x="594312" y="963166"/>
                  </a:lnTo>
                  <a:lnTo>
                    <a:pt x="549377" y="973256"/>
                  </a:lnTo>
                  <a:lnTo>
                    <a:pt x="503669" y="978893"/>
                  </a:lnTo>
                  <a:lnTo>
                    <a:pt x="480670" y="980023"/>
                  </a:lnTo>
                  <a:close/>
                </a:path>
              </a:pathLst>
            </a:custGeom>
            <a:solidFill>
              <a:srgbClr val="04182D"/>
            </a:solidFill>
          </p:spPr>
          <p:txBody>
            <a:bodyPr wrap="square" lIns="0" tIns="0" rIns="0" bIns="0" rtlCol="0"/>
            <a:lstStyle/>
            <a:p>
              <a:endParaRPr/>
            </a:p>
          </p:txBody>
        </p:sp>
        <p:sp>
          <p:nvSpPr>
            <p:cNvPr id="5" name="object 5"/>
            <p:cNvSpPr/>
            <p:nvPr/>
          </p:nvSpPr>
          <p:spPr>
            <a:xfrm>
              <a:off x="7515511" y="5194264"/>
              <a:ext cx="527050" cy="528320"/>
            </a:xfrm>
            <a:custGeom>
              <a:avLst/>
              <a:gdLst/>
              <a:ahLst/>
              <a:cxnLst/>
              <a:rect l="l" t="t" r="r" b="b"/>
              <a:pathLst>
                <a:path w="527050" h="528320">
                  <a:moveTo>
                    <a:pt x="148012" y="485874"/>
                  </a:moveTo>
                  <a:lnTo>
                    <a:pt x="107590" y="475098"/>
                  </a:lnTo>
                  <a:lnTo>
                    <a:pt x="72451" y="452636"/>
                  </a:lnTo>
                  <a:lnTo>
                    <a:pt x="45491" y="419763"/>
                  </a:lnTo>
                  <a:lnTo>
                    <a:pt x="27968" y="367040"/>
                  </a:lnTo>
                  <a:lnTo>
                    <a:pt x="28005" y="339293"/>
                  </a:lnTo>
                  <a:lnTo>
                    <a:pt x="34042" y="311879"/>
                  </a:lnTo>
                  <a:lnTo>
                    <a:pt x="10749" y="276441"/>
                  </a:lnTo>
                  <a:lnTo>
                    <a:pt x="0" y="236569"/>
                  </a:lnTo>
                  <a:lnTo>
                    <a:pt x="2123" y="195364"/>
                  </a:lnTo>
                  <a:lnTo>
                    <a:pt x="17450" y="155929"/>
                  </a:lnTo>
                  <a:lnTo>
                    <a:pt x="34097" y="133141"/>
                  </a:lnTo>
                  <a:lnTo>
                    <a:pt x="55017" y="114541"/>
                  </a:lnTo>
                  <a:lnTo>
                    <a:pt x="79430" y="100688"/>
                  </a:lnTo>
                  <a:lnTo>
                    <a:pt x="106555" y="92139"/>
                  </a:lnTo>
                  <a:lnTo>
                    <a:pt x="126006" y="54510"/>
                  </a:lnTo>
                  <a:lnTo>
                    <a:pt x="155636" y="25386"/>
                  </a:lnTo>
                  <a:lnTo>
                    <a:pt x="192881" y="6603"/>
                  </a:lnTo>
                  <a:lnTo>
                    <a:pt x="235176" y="0"/>
                  </a:lnTo>
                  <a:lnTo>
                    <a:pt x="263511" y="2832"/>
                  </a:lnTo>
                  <a:lnTo>
                    <a:pt x="290302" y="11411"/>
                  </a:lnTo>
                  <a:lnTo>
                    <a:pt x="314711" y="25386"/>
                  </a:lnTo>
                  <a:lnTo>
                    <a:pt x="325734" y="35282"/>
                  </a:lnTo>
                  <a:lnTo>
                    <a:pt x="247980" y="35282"/>
                  </a:lnTo>
                  <a:lnTo>
                    <a:pt x="219943" y="35616"/>
                  </a:lnTo>
                  <a:lnTo>
                    <a:pt x="168715" y="59312"/>
                  </a:lnTo>
                  <a:lnTo>
                    <a:pt x="138948" y="105549"/>
                  </a:lnTo>
                  <a:lnTo>
                    <a:pt x="135426" y="129830"/>
                  </a:lnTo>
                  <a:lnTo>
                    <a:pt x="100063" y="129830"/>
                  </a:lnTo>
                  <a:lnTo>
                    <a:pt x="84260" y="137149"/>
                  </a:lnTo>
                  <a:lnTo>
                    <a:pt x="70090" y="146987"/>
                  </a:lnTo>
                  <a:lnTo>
                    <a:pt x="57858" y="159093"/>
                  </a:lnTo>
                  <a:lnTo>
                    <a:pt x="47866" y="173213"/>
                  </a:lnTo>
                  <a:lnTo>
                    <a:pt x="35102" y="210444"/>
                  </a:lnTo>
                  <a:lnTo>
                    <a:pt x="37781" y="248267"/>
                  </a:lnTo>
                  <a:lnTo>
                    <a:pt x="54629" y="282346"/>
                  </a:lnTo>
                  <a:lnTo>
                    <a:pt x="84470" y="308344"/>
                  </a:lnTo>
                  <a:lnTo>
                    <a:pt x="133838" y="336462"/>
                  </a:lnTo>
                  <a:lnTo>
                    <a:pt x="63806" y="336462"/>
                  </a:lnTo>
                  <a:lnTo>
                    <a:pt x="62336" y="353623"/>
                  </a:lnTo>
                  <a:lnTo>
                    <a:pt x="63890" y="370648"/>
                  </a:lnTo>
                  <a:lnTo>
                    <a:pt x="68398" y="387153"/>
                  </a:lnTo>
                  <a:lnTo>
                    <a:pt x="75790" y="402754"/>
                  </a:lnTo>
                  <a:lnTo>
                    <a:pt x="102148" y="432060"/>
                  </a:lnTo>
                  <a:lnTo>
                    <a:pt x="136691" y="448673"/>
                  </a:lnTo>
                  <a:lnTo>
                    <a:pt x="175027" y="451319"/>
                  </a:lnTo>
                  <a:lnTo>
                    <a:pt x="260977" y="451319"/>
                  </a:lnTo>
                  <a:lnTo>
                    <a:pt x="230290" y="468794"/>
                  </a:lnTo>
                  <a:lnTo>
                    <a:pt x="229405" y="469367"/>
                  </a:lnTo>
                  <a:lnTo>
                    <a:pt x="227868" y="470125"/>
                  </a:lnTo>
                  <a:lnTo>
                    <a:pt x="227078" y="470561"/>
                  </a:lnTo>
                  <a:lnTo>
                    <a:pt x="241400" y="480415"/>
                  </a:lnTo>
                  <a:lnTo>
                    <a:pt x="248553" y="483691"/>
                  </a:lnTo>
                  <a:lnTo>
                    <a:pt x="190821" y="483691"/>
                  </a:lnTo>
                  <a:lnTo>
                    <a:pt x="148012" y="485874"/>
                  </a:lnTo>
                  <a:close/>
                </a:path>
                <a:path w="527050" h="528320">
                  <a:moveTo>
                    <a:pt x="205255" y="283026"/>
                  </a:moveTo>
                  <a:lnTo>
                    <a:pt x="180815" y="283026"/>
                  </a:lnTo>
                  <a:lnTo>
                    <a:pt x="180782" y="128615"/>
                  </a:lnTo>
                  <a:lnTo>
                    <a:pt x="184127" y="122902"/>
                  </a:lnTo>
                  <a:lnTo>
                    <a:pt x="297147" y="58580"/>
                  </a:lnTo>
                  <a:lnTo>
                    <a:pt x="299359" y="57386"/>
                  </a:lnTo>
                  <a:lnTo>
                    <a:pt x="275018" y="42610"/>
                  </a:lnTo>
                  <a:lnTo>
                    <a:pt x="247980" y="35282"/>
                  </a:lnTo>
                  <a:lnTo>
                    <a:pt x="325734" y="35282"/>
                  </a:lnTo>
                  <a:lnTo>
                    <a:pt x="335732" y="44257"/>
                  </a:lnTo>
                  <a:lnTo>
                    <a:pt x="386672" y="44257"/>
                  </a:lnTo>
                  <a:lnTo>
                    <a:pt x="418869" y="52829"/>
                  </a:lnTo>
                  <a:lnTo>
                    <a:pt x="453983" y="75241"/>
                  </a:lnTo>
                  <a:lnTo>
                    <a:pt x="454591" y="75981"/>
                  </a:lnTo>
                  <a:lnTo>
                    <a:pt x="368154" y="75981"/>
                  </a:lnTo>
                  <a:lnTo>
                    <a:pt x="340263" y="78655"/>
                  </a:lnTo>
                  <a:lnTo>
                    <a:pt x="313740" y="89109"/>
                  </a:lnTo>
                  <a:lnTo>
                    <a:pt x="206017" y="150443"/>
                  </a:lnTo>
                  <a:lnTo>
                    <a:pt x="205589" y="150773"/>
                  </a:lnTo>
                  <a:lnTo>
                    <a:pt x="205347" y="151284"/>
                  </a:lnTo>
                  <a:lnTo>
                    <a:pt x="205364" y="203077"/>
                  </a:lnTo>
                  <a:lnTo>
                    <a:pt x="254271" y="203077"/>
                  </a:lnTo>
                  <a:lnTo>
                    <a:pt x="205272" y="230989"/>
                  </a:lnTo>
                  <a:lnTo>
                    <a:pt x="205255" y="283026"/>
                  </a:lnTo>
                  <a:close/>
                </a:path>
                <a:path w="527050" h="528320">
                  <a:moveTo>
                    <a:pt x="386672" y="44257"/>
                  </a:moveTo>
                  <a:lnTo>
                    <a:pt x="335732" y="44257"/>
                  </a:lnTo>
                  <a:lnTo>
                    <a:pt x="378489" y="42078"/>
                  </a:lnTo>
                  <a:lnTo>
                    <a:pt x="386672" y="44257"/>
                  </a:lnTo>
                  <a:close/>
                </a:path>
                <a:path w="527050" h="528320">
                  <a:moveTo>
                    <a:pt x="497796" y="191599"/>
                  </a:moveTo>
                  <a:lnTo>
                    <a:pt x="462677" y="191599"/>
                  </a:lnTo>
                  <a:lnTo>
                    <a:pt x="463467" y="163437"/>
                  </a:lnTo>
                  <a:lnTo>
                    <a:pt x="456383" y="136695"/>
                  </a:lnTo>
                  <a:lnTo>
                    <a:pt x="442081" y="112926"/>
                  </a:lnTo>
                  <a:lnTo>
                    <a:pt x="421219" y="93683"/>
                  </a:lnTo>
                  <a:lnTo>
                    <a:pt x="395707" y="81014"/>
                  </a:lnTo>
                  <a:lnTo>
                    <a:pt x="368154" y="75981"/>
                  </a:lnTo>
                  <a:lnTo>
                    <a:pt x="454591" y="75981"/>
                  </a:lnTo>
                  <a:lnTo>
                    <a:pt x="480945" y="108047"/>
                  </a:lnTo>
                  <a:lnTo>
                    <a:pt x="492632" y="133658"/>
                  </a:lnTo>
                  <a:lnTo>
                    <a:pt x="498503" y="160825"/>
                  </a:lnTo>
                  <a:lnTo>
                    <a:pt x="498458" y="188603"/>
                  </a:lnTo>
                  <a:lnTo>
                    <a:pt x="497796" y="191599"/>
                  </a:lnTo>
                  <a:close/>
                </a:path>
                <a:path w="527050" h="528320">
                  <a:moveTo>
                    <a:pt x="254271" y="203077"/>
                  </a:moveTo>
                  <a:lnTo>
                    <a:pt x="205364" y="203077"/>
                  </a:lnTo>
                  <a:lnTo>
                    <a:pt x="284459" y="158039"/>
                  </a:lnTo>
                  <a:lnTo>
                    <a:pt x="340856" y="125881"/>
                  </a:lnTo>
                  <a:lnTo>
                    <a:pt x="347548" y="125881"/>
                  </a:lnTo>
                  <a:lnTo>
                    <a:pt x="403941" y="158039"/>
                  </a:lnTo>
                  <a:lnTo>
                    <a:pt x="333793" y="158039"/>
                  </a:lnTo>
                  <a:lnTo>
                    <a:pt x="333226" y="158092"/>
                  </a:lnTo>
                  <a:lnTo>
                    <a:pt x="332777" y="158385"/>
                  </a:lnTo>
                  <a:lnTo>
                    <a:pt x="287792" y="184047"/>
                  </a:lnTo>
                  <a:lnTo>
                    <a:pt x="312255" y="197980"/>
                  </a:lnTo>
                  <a:lnTo>
                    <a:pt x="263218" y="197980"/>
                  </a:lnTo>
                  <a:lnTo>
                    <a:pt x="254271" y="203077"/>
                  </a:lnTo>
                  <a:close/>
                </a:path>
                <a:path w="527050" h="528320">
                  <a:moveTo>
                    <a:pt x="242136" y="369911"/>
                  </a:moveTo>
                  <a:lnTo>
                    <a:pt x="192689" y="369911"/>
                  </a:lnTo>
                  <a:lnTo>
                    <a:pt x="193260" y="369860"/>
                  </a:lnTo>
                  <a:lnTo>
                    <a:pt x="193707" y="369562"/>
                  </a:lnTo>
                  <a:lnTo>
                    <a:pt x="238900" y="343832"/>
                  </a:lnTo>
                  <a:lnTo>
                    <a:pt x="103376" y="266677"/>
                  </a:lnTo>
                  <a:lnTo>
                    <a:pt x="100180" y="261222"/>
                  </a:lnTo>
                  <a:lnTo>
                    <a:pt x="100063" y="129830"/>
                  </a:lnTo>
                  <a:lnTo>
                    <a:pt x="135426" y="129830"/>
                  </a:lnTo>
                  <a:lnTo>
                    <a:pt x="134946" y="133141"/>
                  </a:lnTo>
                  <a:lnTo>
                    <a:pt x="134972" y="256671"/>
                  </a:lnTo>
                  <a:lnTo>
                    <a:pt x="135292" y="257130"/>
                  </a:lnTo>
                  <a:lnTo>
                    <a:pt x="180815" y="283026"/>
                  </a:lnTo>
                  <a:lnTo>
                    <a:pt x="205255" y="283026"/>
                  </a:lnTo>
                  <a:lnTo>
                    <a:pt x="205250" y="296958"/>
                  </a:lnTo>
                  <a:lnTo>
                    <a:pt x="263196" y="329967"/>
                  </a:lnTo>
                  <a:lnTo>
                    <a:pt x="312164" y="329967"/>
                  </a:lnTo>
                  <a:lnTo>
                    <a:pt x="242136" y="369911"/>
                  </a:lnTo>
                  <a:close/>
                </a:path>
                <a:path w="527050" h="528320">
                  <a:moveTo>
                    <a:pt x="488622" y="398095"/>
                  </a:moveTo>
                  <a:lnTo>
                    <a:pt x="426513" y="398095"/>
                  </a:lnTo>
                  <a:lnTo>
                    <a:pt x="451642" y="384688"/>
                  </a:lnTo>
                  <a:lnTo>
                    <a:pt x="471583" y="365262"/>
                  </a:lnTo>
                  <a:lnTo>
                    <a:pt x="485304" y="341155"/>
                  </a:lnTo>
                  <a:lnTo>
                    <a:pt x="491767" y="313708"/>
                  </a:lnTo>
                  <a:lnTo>
                    <a:pt x="490130" y="285575"/>
                  </a:lnTo>
                  <a:lnTo>
                    <a:pt x="464463" y="237029"/>
                  </a:lnTo>
                  <a:lnTo>
                    <a:pt x="334289" y="158247"/>
                  </a:lnTo>
                  <a:lnTo>
                    <a:pt x="333793" y="158039"/>
                  </a:lnTo>
                  <a:lnTo>
                    <a:pt x="403941" y="158039"/>
                  </a:lnTo>
                  <a:lnTo>
                    <a:pt x="460536" y="190268"/>
                  </a:lnTo>
                  <a:lnTo>
                    <a:pt x="462678" y="191549"/>
                  </a:lnTo>
                  <a:lnTo>
                    <a:pt x="497796" y="191599"/>
                  </a:lnTo>
                  <a:lnTo>
                    <a:pt x="492395" y="216045"/>
                  </a:lnTo>
                  <a:lnTo>
                    <a:pt x="515720" y="251482"/>
                  </a:lnTo>
                  <a:lnTo>
                    <a:pt x="526477" y="291366"/>
                  </a:lnTo>
                  <a:lnTo>
                    <a:pt x="524335" y="332582"/>
                  </a:lnTo>
                  <a:lnTo>
                    <a:pt x="508964" y="372019"/>
                  </a:lnTo>
                  <a:lnTo>
                    <a:pt x="492322" y="394805"/>
                  </a:lnTo>
                  <a:lnTo>
                    <a:pt x="488622" y="398095"/>
                  </a:lnTo>
                  <a:close/>
                </a:path>
                <a:path w="527050" h="528320">
                  <a:moveTo>
                    <a:pt x="312164" y="329967"/>
                  </a:moveTo>
                  <a:lnTo>
                    <a:pt x="263196" y="329967"/>
                  </a:lnTo>
                  <a:lnTo>
                    <a:pt x="321140" y="296958"/>
                  </a:lnTo>
                  <a:lnTo>
                    <a:pt x="321140" y="230989"/>
                  </a:lnTo>
                  <a:lnTo>
                    <a:pt x="263218" y="197980"/>
                  </a:lnTo>
                  <a:lnTo>
                    <a:pt x="312255" y="197980"/>
                  </a:lnTo>
                  <a:lnTo>
                    <a:pt x="394666" y="244921"/>
                  </a:lnTo>
                  <a:lnTo>
                    <a:pt x="345622" y="244921"/>
                  </a:lnTo>
                  <a:lnTo>
                    <a:pt x="345622" y="324847"/>
                  </a:lnTo>
                  <a:lnTo>
                    <a:pt x="321140" y="324847"/>
                  </a:lnTo>
                  <a:lnTo>
                    <a:pt x="312164" y="329967"/>
                  </a:lnTo>
                  <a:close/>
                </a:path>
                <a:path w="527050" h="528320">
                  <a:moveTo>
                    <a:pt x="380003" y="493515"/>
                  </a:moveTo>
                  <a:lnTo>
                    <a:pt x="291261" y="493515"/>
                  </a:lnTo>
                  <a:lnTo>
                    <a:pt x="330301" y="485700"/>
                  </a:lnTo>
                  <a:lnTo>
                    <a:pt x="362174" y="464471"/>
                  </a:lnTo>
                  <a:lnTo>
                    <a:pt x="383659" y="433008"/>
                  </a:lnTo>
                  <a:lnTo>
                    <a:pt x="391472" y="394805"/>
                  </a:lnTo>
                  <a:lnTo>
                    <a:pt x="391482" y="271263"/>
                  </a:lnTo>
                  <a:lnTo>
                    <a:pt x="391147" y="270792"/>
                  </a:lnTo>
                  <a:lnTo>
                    <a:pt x="390652" y="270562"/>
                  </a:lnTo>
                  <a:lnTo>
                    <a:pt x="345622" y="244921"/>
                  </a:lnTo>
                  <a:lnTo>
                    <a:pt x="394666" y="244921"/>
                  </a:lnTo>
                  <a:lnTo>
                    <a:pt x="417880" y="258143"/>
                  </a:lnTo>
                  <a:lnTo>
                    <a:pt x="423255" y="261222"/>
                  </a:lnTo>
                  <a:lnTo>
                    <a:pt x="426585" y="266965"/>
                  </a:lnTo>
                  <a:lnTo>
                    <a:pt x="426513" y="398095"/>
                  </a:lnTo>
                  <a:lnTo>
                    <a:pt x="488622" y="398095"/>
                  </a:lnTo>
                  <a:lnTo>
                    <a:pt x="471407" y="413404"/>
                  </a:lnTo>
                  <a:lnTo>
                    <a:pt x="447000" y="427258"/>
                  </a:lnTo>
                  <a:lnTo>
                    <a:pt x="419880" y="435808"/>
                  </a:lnTo>
                  <a:lnTo>
                    <a:pt x="400429" y="473438"/>
                  </a:lnTo>
                  <a:lnTo>
                    <a:pt x="380003" y="493515"/>
                  </a:lnTo>
                  <a:close/>
                </a:path>
                <a:path w="527050" h="528320">
                  <a:moveTo>
                    <a:pt x="260977" y="451319"/>
                  </a:moveTo>
                  <a:lnTo>
                    <a:pt x="175027" y="451319"/>
                  </a:lnTo>
                  <a:lnTo>
                    <a:pt x="212766" y="438838"/>
                  </a:lnTo>
                  <a:lnTo>
                    <a:pt x="320512" y="377505"/>
                  </a:lnTo>
                  <a:lnTo>
                    <a:pt x="320952" y="377185"/>
                  </a:lnTo>
                  <a:lnTo>
                    <a:pt x="321190" y="376663"/>
                  </a:lnTo>
                  <a:lnTo>
                    <a:pt x="321140" y="324847"/>
                  </a:lnTo>
                  <a:lnTo>
                    <a:pt x="345622" y="324847"/>
                  </a:lnTo>
                  <a:lnTo>
                    <a:pt x="345663" y="399336"/>
                  </a:lnTo>
                  <a:lnTo>
                    <a:pt x="342317" y="405052"/>
                  </a:lnTo>
                  <a:lnTo>
                    <a:pt x="260977" y="451319"/>
                  </a:lnTo>
                  <a:close/>
                </a:path>
                <a:path w="527050" h="528320">
                  <a:moveTo>
                    <a:pt x="185673" y="402157"/>
                  </a:moveTo>
                  <a:lnTo>
                    <a:pt x="178981" y="402157"/>
                  </a:lnTo>
                  <a:lnTo>
                    <a:pt x="122344" y="369860"/>
                  </a:lnTo>
                  <a:lnTo>
                    <a:pt x="65994" y="337771"/>
                  </a:lnTo>
                  <a:lnTo>
                    <a:pt x="63806" y="336462"/>
                  </a:lnTo>
                  <a:lnTo>
                    <a:pt x="133838" y="336462"/>
                  </a:lnTo>
                  <a:lnTo>
                    <a:pt x="192193" y="369700"/>
                  </a:lnTo>
                  <a:lnTo>
                    <a:pt x="192689" y="369911"/>
                  </a:lnTo>
                  <a:lnTo>
                    <a:pt x="242136" y="369911"/>
                  </a:lnTo>
                  <a:lnTo>
                    <a:pt x="185673" y="402157"/>
                  </a:lnTo>
                  <a:close/>
                </a:path>
                <a:path w="527050" h="528320">
                  <a:moveTo>
                    <a:pt x="75893" y="402754"/>
                  </a:moveTo>
                  <a:close/>
                </a:path>
                <a:path w="527050" h="528320">
                  <a:moveTo>
                    <a:pt x="291261" y="527948"/>
                  </a:moveTo>
                  <a:lnTo>
                    <a:pt x="262958" y="525093"/>
                  </a:lnTo>
                  <a:lnTo>
                    <a:pt x="236199" y="516508"/>
                  </a:lnTo>
                  <a:lnTo>
                    <a:pt x="211842" y="502562"/>
                  </a:lnTo>
                  <a:lnTo>
                    <a:pt x="190821" y="483691"/>
                  </a:lnTo>
                  <a:lnTo>
                    <a:pt x="248553" y="483691"/>
                  </a:lnTo>
                  <a:lnTo>
                    <a:pt x="257120" y="487614"/>
                  </a:lnTo>
                  <a:lnTo>
                    <a:pt x="273865" y="492025"/>
                  </a:lnTo>
                  <a:lnTo>
                    <a:pt x="291261" y="493515"/>
                  </a:lnTo>
                  <a:lnTo>
                    <a:pt x="380003" y="493515"/>
                  </a:lnTo>
                  <a:lnTo>
                    <a:pt x="370767" y="502579"/>
                  </a:lnTo>
                  <a:lnTo>
                    <a:pt x="333556" y="521344"/>
                  </a:lnTo>
                  <a:lnTo>
                    <a:pt x="291261" y="527948"/>
                  </a:lnTo>
                  <a:close/>
                </a:path>
              </a:pathLst>
            </a:custGeom>
            <a:solidFill>
              <a:srgbClr val="FFFFFF"/>
            </a:solidFill>
          </p:spPr>
          <p:txBody>
            <a:bodyPr wrap="square" lIns="0" tIns="0" rIns="0" bIns="0" rtlCol="0"/>
            <a:lstStyle/>
            <a:p>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61"/>
            <a:ext cx="14343380" cy="713740"/>
          </a:xfrm>
          <a:prstGeom prst="rect">
            <a:avLst/>
          </a:prstGeom>
        </p:spPr>
        <p:txBody>
          <a:bodyPr vert="horz" wrap="square" lIns="0" tIns="13970" rIns="0" bIns="0" rtlCol="0">
            <a:spAutoFit/>
          </a:bodyPr>
          <a:lstStyle/>
          <a:p>
            <a:pPr marL="12700">
              <a:lnSpc>
                <a:spcPct val="100000"/>
              </a:lnSpc>
              <a:spcBef>
                <a:spcPts val="110"/>
              </a:spcBef>
            </a:pPr>
            <a:r>
              <a:rPr sz="4500" spc="-180" dirty="0"/>
              <a:t>Movie</a:t>
            </a:r>
            <a:r>
              <a:rPr sz="4500" spc="-165" dirty="0"/>
              <a:t> </a:t>
            </a:r>
            <a:r>
              <a:rPr sz="4500" spc="-215" dirty="0"/>
              <a:t>recommendations</a:t>
            </a:r>
            <a:r>
              <a:rPr sz="4500" spc="-165" dirty="0"/>
              <a:t> </a:t>
            </a:r>
            <a:r>
              <a:rPr sz="4500" spc="-130" dirty="0"/>
              <a:t>based</a:t>
            </a:r>
            <a:r>
              <a:rPr sz="4500" spc="-165" dirty="0"/>
              <a:t> </a:t>
            </a:r>
            <a:r>
              <a:rPr sz="4500" spc="-240" dirty="0"/>
              <a:t>on</a:t>
            </a:r>
            <a:r>
              <a:rPr sz="4500" spc="-165" dirty="0"/>
              <a:t> </a:t>
            </a:r>
            <a:r>
              <a:rPr sz="4500" spc="-240" dirty="0"/>
              <a:t>multiple</a:t>
            </a:r>
            <a:r>
              <a:rPr sz="4500" spc="-160" dirty="0"/>
              <a:t> </a:t>
            </a:r>
            <a:r>
              <a:rPr sz="4500" spc="-195" dirty="0"/>
              <a:t>datapoints</a:t>
            </a:r>
            <a:endParaRPr sz="4500"/>
          </a:p>
        </p:txBody>
      </p:sp>
      <p:pic>
        <p:nvPicPr>
          <p:cNvPr id="3" name="object 3"/>
          <p:cNvPicPr/>
          <p:nvPr/>
        </p:nvPicPr>
        <p:blipFill>
          <a:blip r:embed="rId2" cstate="print"/>
          <a:stretch>
            <a:fillRect/>
          </a:stretch>
        </p:blipFill>
        <p:spPr>
          <a:xfrm>
            <a:off x="511759" y="2169837"/>
            <a:ext cx="102352" cy="102351"/>
          </a:xfrm>
          <a:prstGeom prst="rect">
            <a:avLst/>
          </a:prstGeom>
        </p:spPr>
      </p:pic>
      <p:sp>
        <p:nvSpPr>
          <p:cNvPr id="4" name="object 4"/>
          <p:cNvSpPr/>
          <p:nvPr/>
        </p:nvSpPr>
        <p:spPr>
          <a:xfrm>
            <a:off x="2722561" y="2026545"/>
            <a:ext cx="1289685" cy="429895"/>
          </a:xfrm>
          <a:custGeom>
            <a:avLst/>
            <a:gdLst/>
            <a:ahLst/>
            <a:cxnLst/>
            <a:rect l="l" t="t" r="r" b="b"/>
            <a:pathLst>
              <a:path w="1289685" h="429894">
                <a:moveTo>
                  <a:pt x="1213129" y="429878"/>
                </a:moveTo>
                <a:lnTo>
                  <a:pt x="76505" y="429878"/>
                </a:lnTo>
                <a:lnTo>
                  <a:pt x="71180" y="429353"/>
                </a:lnTo>
                <a:lnTo>
                  <a:pt x="31920" y="413091"/>
                </a:lnTo>
                <a:lnTo>
                  <a:pt x="4175" y="374363"/>
                </a:lnTo>
                <a:lnTo>
                  <a:pt x="0" y="353372"/>
                </a:lnTo>
                <a:lnTo>
                  <a:pt x="0" y="347996"/>
                </a:lnTo>
                <a:lnTo>
                  <a:pt x="0" y="76505"/>
                </a:lnTo>
                <a:lnTo>
                  <a:pt x="16786" y="31920"/>
                </a:lnTo>
                <a:lnTo>
                  <a:pt x="55513" y="4175"/>
                </a:lnTo>
                <a:lnTo>
                  <a:pt x="76505" y="0"/>
                </a:lnTo>
                <a:lnTo>
                  <a:pt x="1213129" y="0"/>
                </a:lnTo>
                <a:lnTo>
                  <a:pt x="1257714" y="16786"/>
                </a:lnTo>
                <a:lnTo>
                  <a:pt x="1285459" y="55513"/>
                </a:lnTo>
                <a:lnTo>
                  <a:pt x="1289634" y="76505"/>
                </a:lnTo>
                <a:lnTo>
                  <a:pt x="1289634" y="353372"/>
                </a:lnTo>
                <a:lnTo>
                  <a:pt x="1272848" y="397957"/>
                </a:lnTo>
                <a:lnTo>
                  <a:pt x="1234120" y="425702"/>
                </a:lnTo>
                <a:lnTo>
                  <a:pt x="1218454" y="429353"/>
                </a:lnTo>
                <a:lnTo>
                  <a:pt x="1213129" y="429878"/>
                </a:lnTo>
                <a:close/>
              </a:path>
            </a:pathLst>
          </a:custGeom>
          <a:solidFill>
            <a:srgbClr val="EFEBE3"/>
          </a:solidFill>
        </p:spPr>
        <p:txBody>
          <a:bodyPr wrap="square" lIns="0" tIns="0" rIns="0" bIns="0" rtlCol="0"/>
          <a:lstStyle/>
          <a:p>
            <a:endParaRPr/>
          </a:p>
        </p:txBody>
      </p:sp>
      <p:pic>
        <p:nvPicPr>
          <p:cNvPr id="5" name="object 5"/>
          <p:cNvPicPr/>
          <p:nvPr/>
        </p:nvPicPr>
        <p:blipFill>
          <a:blip r:embed="rId3" cstate="print"/>
          <a:stretch>
            <a:fillRect/>
          </a:stretch>
        </p:blipFill>
        <p:spPr>
          <a:xfrm>
            <a:off x="511759" y="2824890"/>
            <a:ext cx="102352" cy="102351"/>
          </a:xfrm>
          <a:prstGeom prst="rect">
            <a:avLst/>
          </a:prstGeom>
        </p:spPr>
      </p:pic>
      <p:sp>
        <p:nvSpPr>
          <p:cNvPr id="6" name="object 6"/>
          <p:cNvSpPr/>
          <p:nvPr/>
        </p:nvSpPr>
        <p:spPr>
          <a:xfrm>
            <a:off x="3295733" y="3172886"/>
            <a:ext cx="1269365" cy="429895"/>
          </a:xfrm>
          <a:custGeom>
            <a:avLst/>
            <a:gdLst/>
            <a:ahLst/>
            <a:cxnLst/>
            <a:rect l="l" t="t" r="r" b="b"/>
            <a:pathLst>
              <a:path w="1269364" h="429895">
                <a:moveTo>
                  <a:pt x="1192658" y="429877"/>
                </a:moveTo>
                <a:lnTo>
                  <a:pt x="76505" y="429877"/>
                </a:lnTo>
                <a:lnTo>
                  <a:pt x="71180" y="429353"/>
                </a:lnTo>
                <a:lnTo>
                  <a:pt x="31919" y="413091"/>
                </a:lnTo>
                <a:lnTo>
                  <a:pt x="4174" y="374363"/>
                </a:lnTo>
                <a:lnTo>
                  <a:pt x="0" y="353372"/>
                </a:lnTo>
                <a:lnTo>
                  <a:pt x="0" y="347996"/>
                </a:lnTo>
                <a:lnTo>
                  <a:pt x="0" y="76505"/>
                </a:lnTo>
                <a:lnTo>
                  <a:pt x="16785" y="31920"/>
                </a:lnTo>
                <a:lnTo>
                  <a:pt x="55513" y="4174"/>
                </a:lnTo>
                <a:lnTo>
                  <a:pt x="76505" y="0"/>
                </a:lnTo>
                <a:lnTo>
                  <a:pt x="1192658" y="0"/>
                </a:lnTo>
                <a:lnTo>
                  <a:pt x="1237243" y="16786"/>
                </a:lnTo>
                <a:lnTo>
                  <a:pt x="1264988" y="55513"/>
                </a:lnTo>
                <a:lnTo>
                  <a:pt x="1269163" y="76505"/>
                </a:lnTo>
                <a:lnTo>
                  <a:pt x="1269163" y="353372"/>
                </a:lnTo>
                <a:lnTo>
                  <a:pt x="1252377" y="397957"/>
                </a:lnTo>
                <a:lnTo>
                  <a:pt x="1213649" y="425702"/>
                </a:lnTo>
                <a:lnTo>
                  <a:pt x="1197983" y="429353"/>
                </a:lnTo>
                <a:lnTo>
                  <a:pt x="1192658" y="429877"/>
                </a:lnTo>
                <a:close/>
              </a:path>
            </a:pathLst>
          </a:custGeom>
          <a:solidFill>
            <a:srgbClr val="EFEBE3"/>
          </a:solidFill>
        </p:spPr>
        <p:txBody>
          <a:bodyPr wrap="square" lIns="0" tIns="0" rIns="0" bIns="0" rtlCol="0"/>
          <a:lstStyle/>
          <a:p>
            <a:endParaRPr/>
          </a:p>
        </p:txBody>
      </p:sp>
      <p:sp>
        <p:nvSpPr>
          <p:cNvPr id="7" name="object 7"/>
          <p:cNvSpPr txBox="1"/>
          <p:nvPr/>
        </p:nvSpPr>
        <p:spPr>
          <a:xfrm>
            <a:off x="847056" y="1993374"/>
            <a:ext cx="5153660" cy="1565275"/>
          </a:xfrm>
          <a:prstGeom prst="rect">
            <a:avLst/>
          </a:prstGeom>
        </p:spPr>
        <p:txBody>
          <a:bodyPr vert="horz" wrap="square" lIns="0" tIns="15875" rIns="0" bIns="0" rtlCol="0">
            <a:spAutoFit/>
          </a:bodyPr>
          <a:lstStyle/>
          <a:p>
            <a:pPr marL="12700">
              <a:lnSpc>
                <a:spcPct val="100000"/>
              </a:lnSpc>
              <a:spcBef>
                <a:spcPts val="125"/>
              </a:spcBef>
              <a:tabLst>
                <a:tab pos="1922780" algn="l"/>
              </a:tabLst>
            </a:pPr>
            <a:r>
              <a:rPr sz="2550" spc="-270" dirty="0">
                <a:solidFill>
                  <a:srgbClr val="04182D"/>
                </a:solidFill>
                <a:latin typeface="Tahoma"/>
                <a:cs typeface="Tahoma"/>
              </a:rPr>
              <a:t>T</a:t>
            </a:r>
            <a:r>
              <a:rPr sz="2550" spc="120" dirty="0">
                <a:solidFill>
                  <a:srgbClr val="04182D"/>
                </a:solidFill>
                <a:latin typeface="Tahoma"/>
                <a:cs typeface="Tahoma"/>
              </a:rPr>
              <a:t>e</a:t>
            </a:r>
            <a:r>
              <a:rPr sz="2550" spc="30" dirty="0">
                <a:solidFill>
                  <a:srgbClr val="04182D"/>
                </a:solidFill>
                <a:latin typeface="Tahoma"/>
                <a:cs typeface="Tahoma"/>
              </a:rPr>
              <a:t>rr</a:t>
            </a:r>
            <a:r>
              <a:rPr sz="2550" spc="55" dirty="0">
                <a:solidFill>
                  <a:srgbClr val="04182D"/>
                </a:solidFill>
                <a:latin typeface="Tahoma"/>
                <a:cs typeface="Tahoma"/>
              </a:rPr>
              <a:t>i</a:t>
            </a:r>
            <a:r>
              <a:rPr sz="2550" spc="120" dirty="0">
                <a:solidFill>
                  <a:srgbClr val="04182D"/>
                </a:solidFill>
                <a:latin typeface="Tahoma"/>
                <a:cs typeface="Tahoma"/>
              </a:rPr>
              <a:t>f</a:t>
            </a:r>
            <a:r>
              <a:rPr sz="2550" spc="45" dirty="0">
                <a:solidFill>
                  <a:srgbClr val="04182D"/>
                </a:solidFill>
                <a:latin typeface="Tahoma"/>
                <a:cs typeface="Tahoma"/>
              </a:rPr>
              <a:t>i</a:t>
            </a:r>
            <a:r>
              <a:rPr sz="2550" spc="120" dirty="0">
                <a:solidFill>
                  <a:srgbClr val="04182D"/>
                </a:solidFill>
                <a:latin typeface="Tahoma"/>
                <a:cs typeface="Tahoma"/>
              </a:rPr>
              <a:t>e</a:t>
            </a:r>
            <a:r>
              <a:rPr sz="2550" spc="30" dirty="0">
                <a:solidFill>
                  <a:srgbClr val="04182D"/>
                </a:solidFill>
                <a:latin typeface="Tahoma"/>
                <a:cs typeface="Tahoma"/>
              </a:rPr>
              <a:t>r</a:t>
            </a:r>
            <a:r>
              <a:rPr sz="2550" spc="-50" dirty="0">
                <a:solidFill>
                  <a:srgbClr val="04182D"/>
                </a:solidFill>
                <a:latin typeface="Tahoma"/>
                <a:cs typeface="Tahoma"/>
              </a:rPr>
              <a:t> </a:t>
            </a:r>
            <a:r>
              <a:rPr sz="2550" spc="-145" dirty="0">
                <a:solidFill>
                  <a:srgbClr val="04182D"/>
                </a:solidFill>
                <a:latin typeface="Tahoma"/>
                <a:cs typeface="Tahoma"/>
              </a:rPr>
              <a:t>(</a:t>
            </a:r>
            <a:r>
              <a:rPr sz="2550" spc="45" dirty="0">
                <a:solidFill>
                  <a:srgbClr val="04182D"/>
                </a:solidFill>
                <a:latin typeface="Tahoma"/>
                <a:cs typeface="Tahoma"/>
              </a:rPr>
              <a:t>i</a:t>
            </a:r>
            <a:r>
              <a:rPr sz="2550" spc="175" dirty="0">
                <a:solidFill>
                  <a:srgbClr val="04182D"/>
                </a:solidFill>
                <a:latin typeface="Tahoma"/>
                <a:cs typeface="Tahoma"/>
              </a:rPr>
              <a:t>d</a:t>
            </a:r>
            <a:r>
              <a:rPr sz="2550" spc="-270" dirty="0">
                <a:solidFill>
                  <a:srgbClr val="04182D"/>
                </a:solidFill>
                <a:latin typeface="Tahoma"/>
                <a:cs typeface="Tahoma"/>
              </a:rPr>
              <a:t>:</a:t>
            </a:r>
            <a:r>
              <a:rPr sz="2550" dirty="0">
                <a:solidFill>
                  <a:srgbClr val="04182D"/>
                </a:solidFill>
                <a:latin typeface="Tahoma"/>
                <a:cs typeface="Tahoma"/>
              </a:rPr>
              <a:t>	</a:t>
            </a:r>
            <a:r>
              <a:rPr sz="2250" dirty="0">
                <a:solidFill>
                  <a:srgbClr val="04182D"/>
                </a:solidFill>
                <a:latin typeface="Courier New"/>
                <a:cs typeface="Courier New"/>
              </a:rPr>
              <a:t>'s8170'</a:t>
            </a:r>
            <a:r>
              <a:rPr sz="2250" spc="-385" dirty="0">
                <a:solidFill>
                  <a:srgbClr val="04182D"/>
                </a:solidFill>
                <a:latin typeface="Courier New"/>
                <a:cs typeface="Courier New"/>
              </a:rPr>
              <a:t> </a:t>
            </a:r>
            <a:r>
              <a:rPr sz="2550" spc="-140" dirty="0">
                <a:solidFill>
                  <a:srgbClr val="04182D"/>
                </a:solidFill>
                <a:latin typeface="Tahoma"/>
                <a:cs typeface="Tahoma"/>
              </a:rPr>
              <a:t>)</a:t>
            </a:r>
            <a:endParaRPr sz="2550">
              <a:latin typeface="Tahoma"/>
              <a:cs typeface="Tahoma"/>
            </a:endParaRPr>
          </a:p>
          <a:p>
            <a:pPr marL="12700" marR="5080">
              <a:lnSpc>
                <a:spcPct val="126400"/>
              </a:lnSpc>
              <a:spcBef>
                <a:spcPts val="1295"/>
              </a:spcBef>
              <a:tabLst>
                <a:tab pos="2479040" algn="l"/>
              </a:tabLst>
            </a:pPr>
            <a:r>
              <a:rPr sz="2550" spc="95" dirty="0">
                <a:solidFill>
                  <a:srgbClr val="04182D"/>
                </a:solidFill>
                <a:latin typeface="Tahoma"/>
                <a:cs typeface="Tahoma"/>
              </a:rPr>
              <a:t>Strawberry</a:t>
            </a:r>
            <a:r>
              <a:rPr sz="2550" spc="-65" dirty="0">
                <a:solidFill>
                  <a:srgbClr val="04182D"/>
                </a:solidFill>
                <a:latin typeface="Tahoma"/>
                <a:cs typeface="Tahoma"/>
              </a:rPr>
              <a:t> </a:t>
            </a:r>
            <a:r>
              <a:rPr sz="2550" spc="70" dirty="0">
                <a:solidFill>
                  <a:srgbClr val="04182D"/>
                </a:solidFill>
                <a:latin typeface="Tahoma"/>
                <a:cs typeface="Tahoma"/>
              </a:rPr>
              <a:t>Shortcake:</a:t>
            </a:r>
            <a:r>
              <a:rPr sz="2550" spc="-65" dirty="0">
                <a:solidFill>
                  <a:srgbClr val="04182D"/>
                </a:solidFill>
                <a:latin typeface="Tahoma"/>
                <a:cs typeface="Tahoma"/>
              </a:rPr>
              <a:t> </a:t>
            </a:r>
            <a:r>
              <a:rPr sz="2550" spc="105" dirty="0">
                <a:solidFill>
                  <a:srgbClr val="04182D"/>
                </a:solidFill>
                <a:latin typeface="Tahoma"/>
                <a:cs typeface="Tahoma"/>
              </a:rPr>
              <a:t>Berry</a:t>
            </a:r>
            <a:r>
              <a:rPr sz="2550" spc="-65" dirty="0">
                <a:solidFill>
                  <a:srgbClr val="04182D"/>
                </a:solidFill>
                <a:latin typeface="Tahoma"/>
                <a:cs typeface="Tahoma"/>
              </a:rPr>
              <a:t> </a:t>
            </a:r>
            <a:r>
              <a:rPr sz="2550" spc="110" dirty="0">
                <a:solidFill>
                  <a:srgbClr val="04182D"/>
                </a:solidFill>
                <a:latin typeface="Tahoma"/>
                <a:cs typeface="Tahoma"/>
              </a:rPr>
              <a:t>Bitty </a:t>
            </a:r>
            <a:r>
              <a:rPr sz="2550" spc="-785" dirty="0">
                <a:solidFill>
                  <a:srgbClr val="04182D"/>
                </a:solidFill>
                <a:latin typeface="Tahoma"/>
                <a:cs typeface="Tahoma"/>
              </a:rPr>
              <a:t> </a:t>
            </a:r>
            <a:r>
              <a:rPr sz="2550" spc="204" dirty="0">
                <a:solidFill>
                  <a:srgbClr val="04182D"/>
                </a:solidFill>
                <a:latin typeface="Tahoma"/>
                <a:cs typeface="Tahoma"/>
              </a:rPr>
              <a:t>A</a:t>
            </a:r>
            <a:r>
              <a:rPr sz="2550" spc="125" dirty="0">
                <a:solidFill>
                  <a:srgbClr val="04182D"/>
                </a:solidFill>
                <a:latin typeface="Tahoma"/>
                <a:cs typeface="Tahoma"/>
              </a:rPr>
              <a:t>d</a:t>
            </a:r>
            <a:r>
              <a:rPr sz="2550" spc="70" dirty="0">
                <a:solidFill>
                  <a:srgbClr val="04182D"/>
                </a:solidFill>
                <a:latin typeface="Tahoma"/>
                <a:cs typeface="Tahoma"/>
              </a:rPr>
              <a:t>v</a:t>
            </a:r>
            <a:r>
              <a:rPr sz="2550" spc="120" dirty="0">
                <a:solidFill>
                  <a:srgbClr val="04182D"/>
                </a:solidFill>
                <a:latin typeface="Tahoma"/>
                <a:cs typeface="Tahoma"/>
              </a:rPr>
              <a:t>e</a:t>
            </a:r>
            <a:r>
              <a:rPr sz="2550" spc="35" dirty="0">
                <a:solidFill>
                  <a:srgbClr val="04182D"/>
                </a:solidFill>
                <a:latin typeface="Tahoma"/>
                <a:cs typeface="Tahoma"/>
              </a:rPr>
              <a:t>n</a:t>
            </a:r>
            <a:r>
              <a:rPr sz="2550" spc="85" dirty="0">
                <a:solidFill>
                  <a:srgbClr val="04182D"/>
                </a:solidFill>
                <a:latin typeface="Tahoma"/>
                <a:cs typeface="Tahoma"/>
              </a:rPr>
              <a:t>t</a:t>
            </a:r>
            <a:r>
              <a:rPr sz="2550" spc="70" dirty="0">
                <a:solidFill>
                  <a:srgbClr val="04182D"/>
                </a:solidFill>
                <a:latin typeface="Tahoma"/>
                <a:cs typeface="Tahoma"/>
              </a:rPr>
              <a:t>u</a:t>
            </a:r>
            <a:r>
              <a:rPr sz="2550" spc="-20" dirty="0">
                <a:solidFill>
                  <a:srgbClr val="04182D"/>
                </a:solidFill>
                <a:latin typeface="Tahoma"/>
                <a:cs typeface="Tahoma"/>
              </a:rPr>
              <a:t>r</a:t>
            </a:r>
            <a:r>
              <a:rPr sz="2550" spc="145" dirty="0">
                <a:solidFill>
                  <a:srgbClr val="04182D"/>
                </a:solidFill>
                <a:latin typeface="Tahoma"/>
                <a:cs typeface="Tahoma"/>
              </a:rPr>
              <a:t>e</a:t>
            </a:r>
            <a:r>
              <a:rPr sz="2550" spc="75" dirty="0">
                <a:solidFill>
                  <a:srgbClr val="04182D"/>
                </a:solidFill>
                <a:latin typeface="Tahoma"/>
                <a:cs typeface="Tahoma"/>
              </a:rPr>
              <a:t>s</a:t>
            </a:r>
            <a:r>
              <a:rPr sz="2550" spc="-50" dirty="0">
                <a:solidFill>
                  <a:srgbClr val="04182D"/>
                </a:solidFill>
                <a:latin typeface="Tahoma"/>
                <a:cs typeface="Tahoma"/>
              </a:rPr>
              <a:t> </a:t>
            </a:r>
            <a:r>
              <a:rPr sz="2550" spc="-145" dirty="0">
                <a:solidFill>
                  <a:srgbClr val="04182D"/>
                </a:solidFill>
                <a:latin typeface="Tahoma"/>
                <a:cs typeface="Tahoma"/>
              </a:rPr>
              <a:t>(</a:t>
            </a:r>
            <a:r>
              <a:rPr sz="2550" spc="45" dirty="0">
                <a:solidFill>
                  <a:srgbClr val="04182D"/>
                </a:solidFill>
                <a:latin typeface="Tahoma"/>
                <a:cs typeface="Tahoma"/>
              </a:rPr>
              <a:t>i</a:t>
            </a:r>
            <a:r>
              <a:rPr sz="2550" spc="175" dirty="0">
                <a:solidFill>
                  <a:srgbClr val="04182D"/>
                </a:solidFill>
                <a:latin typeface="Tahoma"/>
                <a:cs typeface="Tahoma"/>
              </a:rPr>
              <a:t>d</a:t>
            </a:r>
            <a:r>
              <a:rPr sz="2550" spc="-270" dirty="0">
                <a:solidFill>
                  <a:srgbClr val="04182D"/>
                </a:solidFill>
                <a:latin typeface="Tahoma"/>
                <a:cs typeface="Tahoma"/>
              </a:rPr>
              <a:t>:</a:t>
            </a:r>
            <a:r>
              <a:rPr sz="2550" dirty="0">
                <a:solidFill>
                  <a:srgbClr val="04182D"/>
                </a:solidFill>
                <a:latin typeface="Tahoma"/>
                <a:cs typeface="Tahoma"/>
              </a:rPr>
              <a:t>	</a:t>
            </a:r>
            <a:r>
              <a:rPr sz="2250" dirty="0">
                <a:solidFill>
                  <a:srgbClr val="04182D"/>
                </a:solidFill>
                <a:latin typeface="Courier New"/>
                <a:cs typeface="Courier New"/>
              </a:rPr>
              <a:t>'s8103'</a:t>
            </a:r>
            <a:r>
              <a:rPr sz="2250" spc="-385" dirty="0">
                <a:solidFill>
                  <a:srgbClr val="04182D"/>
                </a:solidFill>
                <a:latin typeface="Courier New"/>
                <a:cs typeface="Courier New"/>
              </a:rPr>
              <a:t> </a:t>
            </a:r>
            <a:r>
              <a:rPr sz="2550" spc="-140" dirty="0">
                <a:solidFill>
                  <a:srgbClr val="04182D"/>
                </a:solidFill>
                <a:latin typeface="Tahoma"/>
                <a:cs typeface="Tahoma"/>
              </a:rPr>
              <a:t>)</a:t>
            </a:r>
            <a:endParaRPr sz="2550">
              <a:latin typeface="Tahoma"/>
              <a:cs typeface="Tahom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61"/>
            <a:ext cx="5280660" cy="713740"/>
          </a:xfrm>
          <a:prstGeom prst="rect">
            <a:avLst/>
          </a:prstGeom>
        </p:spPr>
        <p:txBody>
          <a:bodyPr vert="horz" wrap="square" lIns="0" tIns="13970" rIns="0" bIns="0" rtlCol="0">
            <a:spAutoFit/>
          </a:bodyPr>
          <a:lstStyle/>
          <a:p>
            <a:pPr marL="12700">
              <a:lnSpc>
                <a:spcPct val="100000"/>
              </a:lnSpc>
              <a:spcBef>
                <a:spcPts val="110"/>
              </a:spcBef>
            </a:pPr>
            <a:r>
              <a:rPr sz="4500" spc="55" dirty="0"/>
              <a:t>M</a:t>
            </a:r>
            <a:r>
              <a:rPr sz="4500" spc="-325" dirty="0"/>
              <a:t>u</a:t>
            </a:r>
            <a:r>
              <a:rPr sz="4500" spc="-245" dirty="0"/>
              <a:t>l</a:t>
            </a:r>
            <a:r>
              <a:rPr sz="4500" spc="-225" dirty="0"/>
              <a:t>t</a:t>
            </a:r>
            <a:r>
              <a:rPr sz="4500" spc="-260" dirty="0"/>
              <a:t>i</a:t>
            </a:r>
            <a:r>
              <a:rPr sz="4500" spc="-185" dirty="0"/>
              <a:t>p</a:t>
            </a:r>
            <a:r>
              <a:rPr sz="4500" spc="-285" dirty="0"/>
              <a:t>l</a:t>
            </a:r>
            <a:r>
              <a:rPr sz="4500" spc="-75" dirty="0"/>
              <a:t>e</a:t>
            </a:r>
            <a:r>
              <a:rPr sz="4500" spc="-165" dirty="0"/>
              <a:t> </a:t>
            </a:r>
            <a:r>
              <a:rPr sz="4500" spc="-140" dirty="0"/>
              <a:t>q</a:t>
            </a:r>
            <a:r>
              <a:rPr sz="4500" spc="-330" dirty="0"/>
              <a:t>u</a:t>
            </a:r>
            <a:r>
              <a:rPr sz="4500" spc="-204" dirty="0"/>
              <a:t>e</a:t>
            </a:r>
            <a:r>
              <a:rPr sz="4500" spc="-240" dirty="0"/>
              <a:t>r</a:t>
            </a:r>
            <a:r>
              <a:rPr sz="4500" spc="80" dirty="0"/>
              <a:t>y</a:t>
            </a:r>
            <a:r>
              <a:rPr sz="4500" spc="-165" dirty="0"/>
              <a:t> </a:t>
            </a:r>
            <a:r>
              <a:rPr sz="4500" spc="-290" dirty="0"/>
              <a:t>t</a:t>
            </a:r>
            <a:r>
              <a:rPr sz="4500" spc="-280" dirty="0"/>
              <a:t>e</a:t>
            </a:r>
            <a:r>
              <a:rPr sz="4500" spc="-400" dirty="0"/>
              <a:t>x</a:t>
            </a:r>
            <a:r>
              <a:rPr sz="4500" spc="-220" dirty="0"/>
              <a:t>t</a:t>
            </a:r>
            <a:r>
              <a:rPr sz="4500" spc="-195" dirty="0"/>
              <a:t>s</a:t>
            </a:r>
            <a:endParaRPr sz="4500"/>
          </a:p>
        </p:txBody>
      </p:sp>
      <p:sp>
        <p:nvSpPr>
          <p:cNvPr id="3" name="object 3"/>
          <p:cNvSpPr/>
          <p:nvPr/>
        </p:nvSpPr>
        <p:spPr>
          <a:xfrm>
            <a:off x="491289" y="1166788"/>
            <a:ext cx="14575155" cy="4258310"/>
          </a:xfrm>
          <a:custGeom>
            <a:avLst/>
            <a:gdLst/>
            <a:ahLst/>
            <a:cxnLst/>
            <a:rect l="l" t="t" r="r" b="b"/>
            <a:pathLst>
              <a:path w="14575155" h="4258310">
                <a:moveTo>
                  <a:pt x="14498413" y="4257841"/>
                </a:moveTo>
                <a:lnTo>
                  <a:pt x="76505" y="4257841"/>
                </a:lnTo>
                <a:lnTo>
                  <a:pt x="71180" y="4257316"/>
                </a:lnTo>
                <a:lnTo>
                  <a:pt x="31920" y="4241054"/>
                </a:lnTo>
                <a:lnTo>
                  <a:pt x="4175" y="4202327"/>
                </a:lnTo>
                <a:lnTo>
                  <a:pt x="0" y="4181335"/>
                </a:lnTo>
                <a:lnTo>
                  <a:pt x="0" y="4175960"/>
                </a:lnTo>
                <a:lnTo>
                  <a:pt x="0" y="76505"/>
                </a:lnTo>
                <a:lnTo>
                  <a:pt x="16786" y="31920"/>
                </a:lnTo>
                <a:lnTo>
                  <a:pt x="55513" y="4175"/>
                </a:lnTo>
                <a:lnTo>
                  <a:pt x="76505" y="0"/>
                </a:lnTo>
                <a:lnTo>
                  <a:pt x="14498413" y="0"/>
                </a:lnTo>
                <a:lnTo>
                  <a:pt x="14542998" y="16786"/>
                </a:lnTo>
                <a:lnTo>
                  <a:pt x="14570742" y="55513"/>
                </a:lnTo>
                <a:lnTo>
                  <a:pt x="14574918" y="76505"/>
                </a:lnTo>
                <a:lnTo>
                  <a:pt x="14574918" y="4181335"/>
                </a:lnTo>
                <a:lnTo>
                  <a:pt x="14558132" y="4225920"/>
                </a:lnTo>
                <a:lnTo>
                  <a:pt x="14519404" y="4253665"/>
                </a:lnTo>
                <a:lnTo>
                  <a:pt x="14503737" y="4257316"/>
                </a:lnTo>
                <a:lnTo>
                  <a:pt x="14498413" y="4257841"/>
                </a:lnTo>
                <a:close/>
              </a:path>
            </a:pathLst>
          </a:custGeom>
          <a:solidFill>
            <a:srgbClr val="F6F2EB"/>
          </a:solidFill>
        </p:spPr>
        <p:txBody>
          <a:bodyPr wrap="square" lIns="0" tIns="0" rIns="0" bIns="0" rtlCol="0"/>
          <a:lstStyle/>
          <a:p>
            <a:endParaRPr/>
          </a:p>
        </p:txBody>
      </p:sp>
      <p:sp>
        <p:nvSpPr>
          <p:cNvPr id="4" name="object 4"/>
          <p:cNvSpPr txBox="1"/>
          <p:nvPr/>
        </p:nvSpPr>
        <p:spPr>
          <a:xfrm>
            <a:off x="642352" y="1379263"/>
            <a:ext cx="11030585" cy="3808729"/>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04182D"/>
                </a:solidFill>
                <a:latin typeface="Courier New"/>
                <a:cs typeface="Courier New"/>
              </a:rPr>
              <a:t>reference_ids = [</a:t>
            </a:r>
            <a:r>
              <a:rPr sz="2250" dirty="0">
                <a:solidFill>
                  <a:srgbClr val="BE2F72"/>
                </a:solidFill>
                <a:latin typeface="Courier New"/>
                <a:cs typeface="Courier New"/>
              </a:rPr>
              <a:t>'s8170'</a:t>
            </a:r>
            <a:r>
              <a:rPr sz="2250" dirty="0">
                <a:solidFill>
                  <a:srgbClr val="04182D"/>
                </a:solidFill>
                <a:latin typeface="Courier New"/>
                <a:cs typeface="Courier New"/>
              </a:rPr>
              <a:t>, </a:t>
            </a:r>
            <a:r>
              <a:rPr sz="2250" dirty="0">
                <a:solidFill>
                  <a:srgbClr val="BE2F72"/>
                </a:solidFill>
                <a:latin typeface="Courier New"/>
                <a:cs typeface="Courier New"/>
              </a:rPr>
              <a:t>'s8103'</a:t>
            </a:r>
            <a:r>
              <a:rPr sz="2250" dirty="0">
                <a:solidFill>
                  <a:srgbClr val="04182D"/>
                </a:solidFill>
                <a:latin typeface="Courier New"/>
                <a:cs typeface="Courier New"/>
              </a:rPr>
              <a:t>]</a:t>
            </a:r>
            <a:endParaRPr sz="2250">
              <a:latin typeface="Courier New"/>
              <a:cs typeface="Courier New"/>
            </a:endParaRPr>
          </a:p>
          <a:p>
            <a:pPr marL="12700" marR="5080">
              <a:lnSpc>
                <a:spcPct val="286500"/>
              </a:lnSpc>
            </a:pPr>
            <a:r>
              <a:rPr sz="2250" dirty="0">
                <a:solidFill>
                  <a:srgbClr val="04182D"/>
                </a:solidFill>
                <a:latin typeface="Courier New"/>
                <a:cs typeface="Courier New"/>
              </a:rPr>
              <a:t>reference_texts</a:t>
            </a:r>
            <a:r>
              <a:rPr sz="2250" spc="55" dirty="0">
                <a:solidFill>
                  <a:srgbClr val="04182D"/>
                </a:solidFill>
                <a:latin typeface="Courier New"/>
                <a:cs typeface="Courier New"/>
              </a:rPr>
              <a:t> </a:t>
            </a:r>
            <a:r>
              <a:rPr sz="2250" dirty="0">
                <a:solidFill>
                  <a:srgbClr val="04182D"/>
                </a:solidFill>
                <a:latin typeface="Courier New"/>
                <a:cs typeface="Courier New"/>
              </a:rPr>
              <a:t>=</a:t>
            </a:r>
            <a:r>
              <a:rPr sz="2250" spc="60" dirty="0">
                <a:solidFill>
                  <a:srgbClr val="04182D"/>
                </a:solidFill>
                <a:latin typeface="Courier New"/>
                <a:cs typeface="Courier New"/>
              </a:rPr>
              <a:t> </a:t>
            </a:r>
            <a:r>
              <a:rPr sz="2250" dirty="0">
                <a:solidFill>
                  <a:srgbClr val="04182D"/>
                </a:solidFill>
                <a:latin typeface="Courier New"/>
                <a:cs typeface="Courier New"/>
              </a:rPr>
              <a:t>collection.get(ids=reference_ids)[</a:t>
            </a:r>
            <a:r>
              <a:rPr sz="2250" dirty="0">
                <a:solidFill>
                  <a:srgbClr val="BE2F72"/>
                </a:solidFill>
                <a:latin typeface="Courier New"/>
                <a:cs typeface="Courier New"/>
              </a:rPr>
              <a:t>"documents"</a:t>
            </a:r>
            <a:r>
              <a:rPr sz="2250" dirty="0">
                <a:solidFill>
                  <a:srgbClr val="04182D"/>
                </a:solidFill>
                <a:latin typeface="Courier New"/>
                <a:cs typeface="Courier New"/>
              </a:rPr>
              <a:t>] </a:t>
            </a:r>
            <a:r>
              <a:rPr sz="2250" spc="-1335" dirty="0">
                <a:solidFill>
                  <a:srgbClr val="04182D"/>
                </a:solidFill>
                <a:latin typeface="Courier New"/>
                <a:cs typeface="Courier New"/>
              </a:rPr>
              <a:t> </a:t>
            </a:r>
            <a:r>
              <a:rPr sz="2250" dirty="0">
                <a:solidFill>
                  <a:srgbClr val="04182D"/>
                </a:solidFill>
                <a:latin typeface="Courier New"/>
                <a:cs typeface="Courier New"/>
              </a:rPr>
              <a:t>result</a:t>
            </a:r>
            <a:r>
              <a:rPr sz="2250" spc="-5" dirty="0">
                <a:solidFill>
                  <a:srgbClr val="04182D"/>
                </a:solidFill>
                <a:latin typeface="Courier New"/>
                <a:cs typeface="Courier New"/>
              </a:rPr>
              <a:t> </a:t>
            </a:r>
            <a:r>
              <a:rPr sz="2250" dirty="0">
                <a:solidFill>
                  <a:srgbClr val="04182D"/>
                </a:solidFill>
                <a:latin typeface="Courier New"/>
                <a:cs typeface="Courier New"/>
              </a:rPr>
              <a:t>= collection.query(</a:t>
            </a:r>
            <a:endParaRPr sz="2250">
              <a:latin typeface="Courier New"/>
              <a:cs typeface="Courier New"/>
            </a:endParaRPr>
          </a:p>
          <a:p>
            <a:pPr marL="356235" marR="5850890">
              <a:lnSpc>
                <a:spcPct val="143300"/>
              </a:lnSpc>
            </a:pPr>
            <a:r>
              <a:rPr sz="2250" dirty="0">
                <a:solidFill>
                  <a:srgbClr val="04182D"/>
                </a:solidFill>
                <a:latin typeface="Courier New"/>
                <a:cs typeface="Courier New"/>
              </a:rPr>
              <a:t>query_texts=reference_texts, </a:t>
            </a:r>
            <a:r>
              <a:rPr sz="2250" spc="-1340" dirty="0">
                <a:solidFill>
                  <a:srgbClr val="04182D"/>
                </a:solidFill>
                <a:latin typeface="Courier New"/>
                <a:cs typeface="Courier New"/>
              </a:rPr>
              <a:t> </a:t>
            </a:r>
            <a:r>
              <a:rPr sz="2250" dirty="0">
                <a:solidFill>
                  <a:srgbClr val="04182D"/>
                </a:solidFill>
                <a:latin typeface="Courier New"/>
                <a:cs typeface="Courier New"/>
              </a:rPr>
              <a:t>n_results=</a:t>
            </a:r>
            <a:r>
              <a:rPr sz="2250" dirty="0">
                <a:solidFill>
                  <a:srgbClr val="BE2F72"/>
                </a:solidFill>
                <a:latin typeface="Courier New"/>
                <a:cs typeface="Courier New"/>
              </a:rPr>
              <a:t>3</a:t>
            </a:r>
            <a:endParaRPr sz="2250">
              <a:latin typeface="Courier New"/>
              <a:cs typeface="Courier New"/>
            </a:endParaRPr>
          </a:p>
          <a:p>
            <a:pPr marL="12700">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61"/>
            <a:ext cx="6903084" cy="713740"/>
          </a:xfrm>
          <a:prstGeom prst="rect">
            <a:avLst/>
          </a:prstGeom>
        </p:spPr>
        <p:txBody>
          <a:bodyPr vert="horz" wrap="square" lIns="0" tIns="13970" rIns="0" bIns="0" rtlCol="0">
            <a:spAutoFit/>
          </a:bodyPr>
          <a:lstStyle/>
          <a:p>
            <a:pPr marL="12700">
              <a:lnSpc>
                <a:spcPct val="100000"/>
              </a:lnSpc>
              <a:spcBef>
                <a:spcPts val="110"/>
              </a:spcBef>
            </a:pPr>
            <a:r>
              <a:rPr sz="4500" spc="55" dirty="0"/>
              <a:t>M</a:t>
            </a:r>
            <a:r>
              <a:rPr sz="4500" spc="-325" dirty="0"/>
              <a:t>u</a:t>
            </a:r>
            <a:r>
              <a:rPr sz="4500" spc="-245" dirty="0"/>
              <a:t>l</a:t>
            </a:r>
            <a:r>
              <a:rPr sz="4500" spc="-225" dirty="0"/>
              <a:t>t</a:t>
            </a:r>
            <a:r>
              <a:rPr sz="4500" spc="-260" dirty="0"/>
              <a:t>i</a:t>
            </a:r>
            <a:r>
              <a:rPr sz="4500" spc="-185" dirty="0"/>
              <a:t>p</a:t>
            </a:r>
            <a:r>
              <a:rPr sz="4500" spc="-285" dirty="0"/>
              <a:t>l</a:t>
            </a:r>
            <a:r>
              <a:rPr sz="4500" spc="-75" dirty="0"/>
              <a:t>e</a:t>
            </a:r>
            <a:r>
              <a:rPr sz="4500" spc="-165" dirty="0"/>
              <a:t> </a:t>
            </a:r>
            <a:r>
              <a:rPr sz="4500" spc="-140" dirty="0"/>
              <a:t>q</a:t>
            </a:r>
            <a:r>
              <a:rPr sz="4500" spc="-330" dirty="0"/>
              <a:t>u</a:t>
            </a:r>
            <a:r>
              <a:rPr sz="4500" spc="-204" dirty="0"/>
              <a:t>e</a:t>
            </a:r>
            <a:r>
              <a:rPr sz="4500" spc="-240" dirty="0"/>
              <a:t>r</a:t>
            </a:r>
            <a:r>
              <a:rPr sz="4500" spc="80" dirty="0"/>
              <a:t>y</a:t>
            </a:r>
            <a:r>
              <a:rPr sz="4500" spc="-165" dirty="0"/>
              <a:t> </a:t>
            </a:r>
            <a:r>
              <a:rPr sz="4500" spc="-290" dirty="0"/>
              <a:t>t</a:t>
            </a:r>
            <a:r>
              <a:rPr sz="4500" spc="-280" dirty="0"/>
              <a:t>e</a:t>
            </a:r>
            <a:r>
              <a:rPr sz="4500" spc="-400" dirty="0"/>
              <a:t>x</a:t>
            </a:r>
            <a:r>
              <a:rPr sz="4500" spc="-220" dirty="0"/>
              <a:t>t</a:t>
            </a:r>
            <a:r>
              <a:rPr sz="4500" spc="-195" dirty="0"/>
              <a:t>s</a:t>
            </a:r>
            <a:r>
              <a:rPr sz="4500" spc="-165" dirty="0"/>
              <a:t> </a:t>
            </a:r>
            <a:r>
              <a:rPr sz="4500" spc="-315" dirty="0"/>
              <a:t>r</a:t>
            </a:r>
            <a:r>
              <a:rPr sz="4500" spc="-160" dirty="0"/>
              <a:t>e</a:t>
            </a:r>
            <a:r>
              <a:rPr sz="4500" spc="-280" dirty="0"/>
              <a:t>s</a:t>
            </a:r>
            <a:r>
              <a:rPr sz="4500" spc="-325" dirty="0"/>
              <a:t>u</a:t>
            </a:r>
            <a:r>
              <a:rPr sz="4500" spc="-245" dirty="0"/>
              <a:t>l</a:t>
            </a:r>
            <a:r>
              <a:rPr sz="4500" spc="-135" dirty="0"/>
              <a:t>t</a:t>
            </a:r>
            <a:endParaRPr sz="4500"/>
          </a:p>
        </p:txBody>
      </p:sp>
      <p:sp>
        <p:nvSpPr>
          <p:cNvPr id="3" name="object 3"/>
          <p:cNvSpPr/>
          <p:nvPr/>
        </p:nvSpPr>
        <p:spPr>
          <a:xfrm>
            <a:off x="491289" y="1166788"/>
            <a:ext cx="14575155" cy="5240655"/>
          </a:xfrm>
          <a:custGeom>
            <a:avLst/>
            <a:gdLst/>
            <a:ahLst/>
            <a:cxnLst/>
            <a:rect l="l" t="t" r="r" b="b"/>
            <a:pathLst>
              <a:path w="14575155" h="5240655">
                <a:moveTo>
                  <a:pt x="14498413" y="5240420"/>
                </a:moveTo>
                <a:lnTo>
                  <a:pt x="76505" y="5240420"/>
                </a:lnTo>
                <a:lnTo>
                  <a:pt x="71180" y="5239895"/>
                </a:lnTo>
                <a:lnTo>
                  <a:pt x="31920" y="5223633"/>
                </a:lnTo>
                <a:lnTo>
                  <a:pt x="4175" y="5184905"/>
                </a:lnTo>
                <a:lnTo>
                  <a:pt x="0" y="5163915"/>
                </a:lnTo>
                <a:lnTo>
                  <a:pt x="0" y="5158538"/>
                </a:lnTo>
                <a:lnTo>
                  <a:pt x="0" y="76505"/>
                </a:lnTo>
                <a:lnTo>
                  <a:pt x="16786" y="31920"/>
                </a:lnTo>
                <a:lnTo>
                  <a:pt x="55513" y="4175"/>
                </a:lnTo>
                <a:lnTo>
                  <a:pt x="76505" y="0"/>
                </a:lnTo>
                <a:lnTo>
                  <a:pt x="14498413" y="0"/>
                </a:lnTo>
                <a:lnTo>
                  <a:pt x="14542998" y="16786"/>
                </a:lnTo>
                <a:lnTo>
                  <a:pt x="14570742" y="55513"/>
                </a:lnTo>
                <a:lnTo>
                  <a:pt x="14574918" y="76505"/>
                </a:lnTo>
                <a:lnTo>
                  <a:pt x="14574918" y="5163915"/>
                </a:lnTo>
                <a:lnTo>
                  <a:pt x="14558132" y="5208499"/>
                </a:lnTo>
                <a:lnTo>
                  <a:pt x="14519404" y="5236244"/>
                </a:lnTo>
                <a:lnTo>
                  <a:pt x="14503737" y="5239895"/>
                </a:lnTo>
                <a:lnTo>
                  <a:pt x="14498413" y="5240420"/>
                </a:lnTo>
                <a:close/>
              </a:path>
            </a:pathLst>
          </a:custGeom>
          <a:solidFill>
            <a:srgbClr val="04182D"/>
          </a:solidFill>
        </p:spPr>
        <p:txBody>
          <a:bodyPr wrap="square" lIns="0" tIns="0" rIns="0" bIns="0" rtlCol="0"/>
          <a:lstStyle/>
          <a:p>
            <a:endParaRPr/>
          </a:p>
        </p:txBody>
      </p:sp>
      <p:sp>
        <p:nvSpPr>
          <p:cNvPr id="4" name="object 4"/>
          <p:cNvSpPr txBox="1"/>
          <p:nvPr/>
        </p:nvSpPr>
        <p:spPr>
          <a:xfrm>
            <a:off x="642352" y="1231876"/>
            <a:ext cx="11374755" cy="1499870"/>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FFFFFF"/>
                </a:solidFill>
                <a:latin typeface="Courier New"/>
                <a:cs typeface="Courier New"/>
              </a:rPr>
              <a:t>{'ids':</a:t>
            </a:r>
            <a:r>
              <a:rPr sz="2250" spc="25" dirty="0">
                <a:solidFill>
                  <a:srgbClr val="FFFFFF"/>
                </a:solidFill>
                <a:latin typeface="Courier New"/>
                <a:cs typeface="Courier New"/>
              </a:rPr>
              <a:t> </a:t>
            </a:r>
            <a:r>
              <a:rPr sz="2250" dirty="0">
                <a:solidFill>
                  <a:srgbClr val="FFFFFF"/>
                </a:solidFill>
                <a:latin typeface="Courier New"/>
                <a:cs typeface="Courier New"/>
              </a:rPr>
              <a:t>[['s8170',</a:t>
            </a:r>
            <a:r>
              <a:rPr sz="2250" spc="25" dirty="0">
                <a:solidFill>
                  <a:srgbClr val="FFFFFF"/>
                </a:solidFill>
                <a:latin typeface="Courier New"/>
                <a:cs typeface="Courier New"/>
              </a:rPr>
              <a:t> </a:t>
            </a:r>
            <a:r>
              <a:rPr sz="2250" dirty="0">
                <a:solidFill>
                  <a:srgbClr val="FFFFFF"/>
                </a:solidFill>
                <a:latin typeface="Courier New"/>
                <a:cs typeface="Courier New"/>
              </a:rPr>
              <a:t>'s6939',</a:t>
            </a:r>
            <a:r>
              <a:rPr sz="2250" spc="25" dirty="0">
                <a:solidFill>
                  <a:srgbClr val="FFFFFF"/>
                </a:solidFill>
                <a:latin typeface="Courier New"/>
                <a:cs typeface="Courier New"/>
              </a:rPr>
              <a:t> </a:t>
            </a:r>
            <a:r>
              <a:rPr sz="2250" dirty="0">
                <a:solidFill>
                  <a:srgbClr val="FFFFFF"/>
                </a:solidFill>
                <a:latin typeface="Courier New"/>
                <a:cs typeface="Courier New"/>
              </a:rPr>
              <a:t>'s7000'],['s8103',</a:t>
            </a:r>
            <a:r>
              <a:rPr sz="2250" spc="25" dirty="0">
                <a:solidFill>
                  <a:srgbClr val="FFFFFF"/>
                </a:solidFill>
                <a:latin typeface="Courier New"/>
                <a:cs typeface="Courier New"/>
              </a:rPr>
              <a:t> </a:t>
            </a:r>
            <a:r>
              <a:rPr sz="2250" dirty="0">
                <a:solidFill>
                  <a:srgbClr val="FFFFFF"/>
                </a:solidFill>
                <a:latin typeface="Courier New"/>
                <a:cs typeface="Courier New"/>
              </a:rPr>
              <a:t>'s2968',</a:t>
            </a:r>
            <a:r>
              <a:rPr sz="2250" spc="25" dirty="0">
                <a:solidFill>
                  <a:srgbClr val="FFFFFF"/>
                </a:solidFill>
                <a:latin typeface="Courier New"/>
                <a:cs typeface="Courier New"/>
              </a:rPr>
              <a:t> </a:t>
            </a:r>
            <a:r>
              <a:rPr sz="2250" dirty="0">
                <a:solidFill>
                  <a:srgbClr val="FFFFFF"/>
                </a:solidFill>
                <a:latin typeface="Courier New"/>
                <a:cs typeface="Courier New"/>
              </a:rPr>
              <a:t>'s3085']],</a:t>
            </a:r>
            <a:endParaRPr sz="2250">
              <a:latin typeface="Courier New"/>
              <a:cs typeface="Courier New"/>
            </a:endParaRPr>
          </a:p>
          <a:p>
            <a:pPr marL="184150">
              <a:lnSpc>
                <a:spcPct val="100000"/>
              </a:lnSpc>
              <a:spcBef>
                <a:spcPts val="1170"/>
              </a:spcBef>
            </a:pPr>
            <a:r>
              <a:rPr sz="2250" dirty="0">
                <a:solidFill>
                  <a:srgbClr val="FFFFFF"/>
                </a:solidFill>
                <a:latin typeface="Courier New"/>
                <a:cs typeface="Courier New"/>
              </a:rPr>
              <a:t>'embeddings':</a:t>
            </a:r>
            <a:r>
              <a:rPr sz="2250" spc="-25" dirty="0">
                <a:solidFill>
                  <a:srgbClr val="FFFFFF"/>
                </a:solidFill>
                <a:latin typeface="Courier New"/>
                <a:cs typeface="Courier New"/>
              </a:rPr>
              <a:t> </a:t>
            </a:r>
            <a:r>
              <a:rPr sz="2250" dirty="0">
                <a:solidFill>
                  <a:srgbClr val="FFFFFF"/>
                </a:solidFill>
                <a:latin typeface="Courier New"/>
                <a:cs typeface="Courier New"/>
              </a:rPr>
              <a:t>None,</a:t>
            </a:r>
            <a:endParaRPr sz="2250">
              <a:latin typeface="Courier New"/>
              <a:cs typeface="Courier New"/>
            </a:endParaRPr>
          </a:p>
          <a:p>
            <a:pPr marL="184150">
              <a:lnSpc>
                <a:spcPct val="100000"/>
              </a:lnSpc>
              <a:spcBef>
                <a:spcPts val="1165"/>
              </a:spcBef>
            </a:pPr>
            <a:r>
              <a:rPr sz="2250" dirty="0">
                <a:solidFill>
                  <a:srgbClr val="FFFFFF"/>
                </a:solidFill>
                <a:latin typeface="Courier New"/>
                <a:cs typeface="Courier New"/>
              </a:rPr>
              <a:t>'documents':</a:t>
            </a:r>
            <a:r>
              <a:rPr sz="2250" spc="15" dirty="0">
                <a:solidFill>
                  <a:srgbClr val="FFFFFF"/>
                </a:solidFill>
                <a:latin typeface="Courier New"/>
                <a:cs typeface="Courier New"/>
              </a:rPr>
              <a:t> </a:t>
            </a:r>
            <a:r>
              <a:rPr sz="2250" dirty="0">
                <a:solidFill>
                  <a:srgbClr val="FFFFFF"/>
                </a:solidFill>
                <a:latin typeface="Courier New"/>
                <a:cs typeface="Courier New"/>
              </a:rPr>
              <a:t>[['Title:</a:t>
            </a:r>
            <a:r>
              <a:rPr sz="2250" spc="15" dirty="0">
                <a:solidFill>
                  <a:srgbClr val="FFFFFF"/>
                </a:solidFill>
                <a:latin typeface="Courier New"/>
                <a:cs typeface="Courier New"/>
              </a:rPr>
              <a:t> </a:t>
            </a:r>
            <a:r>
              <a:rPr sz="2250" dirty="0">
                <a:solidFill>
                  <a:srgbClr val="FFFFFF"/>
                </a:solidFill>
                <a:latin typeface="Courier New"/>
                <a:cs typeface="Courier New"/>
              </a:rPr>
              <a:t>Terrifier</a:t>
            </a:r>
            <a:r>
              <a:rPr sz="2250" spc="15" dirty="0">
                <a:solidFill>
                  <a:srgbClr val="FFFFFF"/>
                </a:solidFill>
                <a:latin typeface="Courier New"/>
                <a:cs typeface="Courier New"/>
              </a:rPr>
              <a:t> </a:t>
            </a:r>
            <a:r>
              <a:rPr sz="2250" dirty="0">
                <a:solidFill>
                  <a:srgbClr val="FFFFFF"/>
                </a:solidFill>
                <a:latin typeface="Courier New"/>
                <a:cs typeface="Courier New"/>
              </a:rPr>
              <a:t>(Movie)...',</a:t>
            </a:r>
            <a:endParaRPr sz="2250">
              <a:latin typeface="Courier New"/>
              <a:cs typeface="Courier New"/>
            </a:endParaRPr>
          </a:p>
        </p:txBody>
      </p:sp>
      <p:graphicFrame>
        <p:nvGraphicFramePr>
          <p:cNvPr id="5" name="object 5"/>
          <p:cNvGraphicFramePr>
            <a:graphicFrameLocks noGrp="1"/>
          </p:cNvGraphicFramePr>
          <p:nvPr/>
        </p:nvGraphicFramePr>
        <p:xfrm>
          <a:off x="967203" y="2874428"/>
          <a:ext cx="11757658" cy="1829232"/>
        </p:xfrm>
        <a:graphic>
          <a:graphicData uri="http://schemas.openxmlformats.org/drawingml/2006/table">
            <a:tbl>
              <a:tblPr firstRow="1" bandRow="1">
                <a:tableStyleId>{2D5ABB26-0587-4C30-8999-92F81FD0307C}</a:tableStyleId>
              </a:tblPr>
              <a:tblGrid>
                <a:gridCol w="1493520">
                  <a:extLst>
                    <a:ext uri="{9D8B030D-6E8A-4147-A177-3AD203B41FA5}">
                      <a16:colId xmlns:a16="http://schemas.microsoft.com/office/drawing/2014/main" val="20000"/>
                    </a:ext>
                  </a:extLst>
                </a:gridCol>
                <a:gridCol w="7738109">
                  <a:extLst>
                    <a:ext uri="{9D8B030D-6E8A-4147-A177-3AD203B41FA5}">
                      <a16:colId xmlns:a16="http://schemas.microsoft.com/office/drawing/2014/main" val="20001"/>
                    </a:ext>
                  </a:extLst>
                </a:gridCol>
                <a:gridCol w="688340">
                  <a:extLst>
                    <a:ext uri="{9D8B030D-6E8A-4147-A177-3AD203B41FA5}">
                      <a16:colId xmlns:a16="http://schemas.microsoft.com/office/drawing/2014/main" val="20002"/>
                    </a:ext>
                  </a:extLst>
                </a:gridCol>
                <a:gridCol w="1837689">
                  <a:extLst>
                    <a:ext uri="{9D8B030D-6E8A-4147-A177-3AD203B41FA5}">
                      <a16:colId xmlns:a16="http://schemas.microsoft.com/office/drawing/2014/main" val="20003"/>
                    </a:ext>
                  </a:extLst>
                </a:gridCol>
              </a:tblGrid>
              <a:tr h="423327">
                <a:tc>
                  <a:txBody>
                    <a:bodyPr/>
                    <a:lstStyle/>
                    <a:p>
                      <a:pPr marR="78105" algn="r">
                        <a:lnSpc>
                          <a:spcPts val="2640"/>
                        </a:lnSpc>
                      </a:pPr>
                      <a:r>
                        <a:rPr sz="2250" dirty="0">
                          <a:solidFill>
                            <a:srgbClr val="FFFFFF"/>
                          </a:solidFill>
                          <a:latin typeface="Courier New"/>
                          <a:cs typeface="Courier New"/>
                        </a:rPr>
                        <a:t>'Title:</a:t>
                      </a:r>
                      <a:endParaRPr sz="2250">
                        <a:latin typeface="Courier New"/>
                        <a:cs typeface="Courier New"/>
                      </a:endParaRPr>
                    </a:p>
                  </a:txBody>
                  <a:tcPr marL="0" marR="0" marT="0" marB="0"/>
                </a:tc>
                <a:tc>
                  <a:txBody>
                    <a:bodyPr/>
                    <a:lstStyle/>
                    <a:p>
                      <a:pPr marL="85725">
                        <a:lnSpc>
                          <a:spcPts val="2640"/>
                        </a:lnSpc>
                      </a:pPr>
                      <a:r>
                        <a:rPr sz="2250" dirty="0">
                          <a:solidFill>
                            <a:srgbClr val="FFFFFF"/>
                          </a:solidFill>
                          <a:latin typeface="Courier New"/>
                          <a:cs typeface="Courier New"/>
                        </a:rPr>
                        <a:t>Haunters:</a:t>
                      </a:r>
                      <a:r>
                        <a:rPr sz="2250" spc="5" dirty="0">
                          <a:solidFill>
                            <a:srgbClr val="FFFFFF"/>
                          </a:solidFill>
                          <a:latin typeface="Courier New"/>
                          <a:cs typeface="Courier New"/>
                        </a:rPr>
                        <a:t> </a:t>
                      </a:r>
                      <a:r>
                        <a:rPr sz="2250" dirty="0">
                          <a:solidFill>
                            <a:srgbClr val="FFFFFF"/>
                          </a:solidFill>
                          <a:latin typeface="Courier New"/>
                          <a:cs typeface="Courier New"/>
                        </a:rPr>
                        <a:t>The</a:t>
                      </a:r>
                      <a:r>
                        <a:rPr sz="2250" spc="5" dirty="0">
                          <a:solidFill>
                            <a:srgbClr val="FFFFFF"/>
                          </a:solidFill>
                          <a:latin typeface="Courier New"/>
                          <a:cs typeface="Courier New"/>
                        </a:rPr>
                        <a:t> </a:t>
                      </a:r>
                      <a:r>
                        <a:rPr sz="2250" dirty="0">
                          <a:solidFill>
                            <a:srgbClr val="FFFFFF"/>
                          </a:solidFill>
                          <a:latin typeface="Courier New"/>
                          <a:cs typeface="Courier New"/>
                        </a:rPr>
                        <a:t>Art</a:t>
                      </a:r>
                      <a:r>
                        <a:rPr sz="2250" spc="5" dirty="0">
                          <a:solidFill>
                            <a:srgbClr val="FFFFFF"/>
                          </a:solidFill>
                          <a:latin typeface="Courier New"/>
                          <a:cs typeface="Courier New"/>
                        </a:rPr>
                        <a:t> </a:t>
                      </a:r>
                      <a:r>
                        <a:rPr sz="2250" dirty="0">
                          <a:solidFill>
                            <a:srgbClr val="FFFFFF"/>
                          </a:solidFill>
                          <a:latin typeface="Courier New"/>
                          <a:cs typeface="Courier New"/>
                        </a:rPr>
                        <a:t>of</a:t>
                      </a:r>
                      <a:r>
                        <a:rPr sz="2250" spc="5" dirty="0">
                          <a:solidFill>
                            <a:srgbClr val="FFFFFF"/>
                          </a:solidFill>
                          <a:latin typeface="Courier New"/>
                          <a:cs typeface="Courier New"/>
                        </a:rPr>
                        <a:t> </a:t>
                      </a:r>
                      <a:r>
                        <a:rPr sz="2250" dirty="0">
                          <a:solidFill>
                            <a:srgbClr val="FFFFFF"/>
                          </a:solidFill>
                          <a:latin typeface="Courier New"/>
                          <a:cs typeface="Courier New"/>
                        </a:rPr>
                        <a:t>the</a:t>
                      </a:r>
                      <a:r>
                        <a:rPr sz="2250" spc="5" dirty="0">
                          <a:solidFill>
                            <a:srgbClr val="FFFFFF"/>
                          </a:solidFill>
                          <a:latin typeface="Courier New"/>
                          <a:cs typeface="Courier New"/>
                        </a:rPr>
                        <a:t> </a:t>
                      </a:r>
                      <a:r>
                        <a:rPr sz="2250" dirty="0">
                          <a:solidFill>
                            <a:srgbClr val="FFFFFF"/>
                          </a:solidFill>
                          <a:latin typeface="Courier New"/>
                          <a:cs typeface="Courier New"/>
                        </a:rPr>
                        <a:t>Scare</a:t>
                      </a:r>
                      <a:r>
                        <a:rPr sz="2250" spc="5" dirty="0">
                          <a:solidFill>
                            <a:srgbClr val="FFFFFF"/>
                          </a:solidFill>
                          <a:latin typeface="Courier New"/>
                          <a:cs typeface="Courier New"/>
                        </a:rPr>
                        <a:t> </a:t>
                      </a:r>
                      <a:r>
                        <a:rPr sz="2250" dirty="0">
                          <a:solidFill>
                            <a:srgbClr val="FFFFFF"/>
                          </a:solidFill>
                          <a:latin typeface="Courier New"/>
                          <a:cs typeface="Courier New"/>
                        </a:rPr>
                        <a:t>(Movie)...',</a:t>
                      </a:r>
                      <a:endParaRPr sz="2250">
                        <a:latin typeface="Courier New"/>
                        <a:cs typeface="Courier New"/>
                      </a:endParaRPr>
                    </a:p>
                  </a:txBody>
                  <a:tcPr marL="0" marR="0" marT="0" marB="0"/>
                </a:tc>
                <a:tc rowSpan="2" gridSpan="2">
                  <a:txBody>
                    <a:bodyPr/>
                    <a:lstStyle/>
                    <a:p>
                      <a:pPr>
                        <a:lnSpc>
                          <a:spcPct val="100000"/>
                        </a:lnSpc>
                      </a:pPr>
                      <a:endParaRPr sz="2300">
                        <a:latin typeface="Times New Roman"/>
                        <a:cs typeface="Times New Roman"/>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0"/>
                  </a:ext>
                </a:extLst>
              </a:tr>
              <a:tr h="491289">
                <a:tc>
                  <a:txBody>
                    <a:bodyPr/>
                    <a:lstStyle/>
                    <a:p>
                      <a:pPr marR="78105" algn="r">
                        <a:lnSpc>
                          <a:spcPct val="100000"/>
                        </a:lnSpc>
                        <a:spcBef>
                          <a:spcPts val="475"/>
                        </a:spcBef>
                      </a:pPr>
                      <a:r>
                        <a:rPr sz="2250" dirty="0">
                          <a:solidFill>
                            <a:srgbClr val="FFFFFF"/>
                          </a:solidFill>
                          <a:latin typeface="Courier New"/>
                          <a:cs typeface="Courier New"/>
                        </a:rPr>
                        <a:t>'Title:</a:t>
                      </a:r>
                      <a:endParaRPr sz="2250">
                        <a:latin typeface="Courier New"/>
                        <a:cs typeface="Courier New"/>
                      </a:endParaRPr>
                    </a:p>
                  </a:txBody>
                  <a:tcPr marL="0" marR="0" marT="60325" marB="0"/>
                </a:tc>
                <a:tc>
                  <a:txBody>
                    <a:bodyPr/>
                    <a:lstStyle/>
                    <a:p>
                      <a:pPr marL="85725">
                        <a:lnSpc>
                          <a:spcPct val="100000"/>
                        </a:lnSpc>
                        <a:spcBef>
                          <a:spcPts val="475"/>
                        </a:spcBef>
                      </a:pPr>
                      <a:r>
                        <a:rPr sz="2250" dirty="0">
                          <a:solidFill>
                            <a:srgbClr val="FFFFFF"/>
                          </a:solidFill>
                          <a:latin typeface="Courier New"/>
                          <a:cs typeface="Courier New"/>
                        </a:rPr>
                        <a:t>Horror</a:t>
                      </a:r>
                      <a:r>
                        <a:rPr sz="2250" spc="-5" dirty="0">
                          <a:solidFill>
                            <a:srgbClr val="FFFFFF"/>
                          </a:solidFill>
                          <a:latin typeface="Courier New"/>
                          <a:cs typeface="Courier New"/>
                        </a:rPr>
                        <a:t> </a:t>
                      </a:r>
                      <a:r>
                        <a:rPr sz="2250" dirty="0">
                          <a:solidFill>
                            <a:srgbClr val="FFFFFF"/>
                          </a:solidFill>
                          <a:latin typeface="Courier New"/>
                          <a:cs typeface="Courier New"/>
                        </a:rPr>
                        <a:t>Story</a:t>
                      </a:r>
                      <a:r>
                        <a:rPr sz="2250" spc="-5" dirty="0">
                          <a:solidFill>
                            <a:srgbClr val="FFFFFF"/>
                          </a:solidFill>
                          <a:latin typeface="Courier New"/>
                          <a:cs typeface="Courier New"/>
                        </a:rPr>
                        <a:t> </a:t>
                      </a:r>
                      <a:r>
                        <a:rPr sz="2250" dirty="0">
                          <a:solidFill>
                            <a:srgbClr val="FFFFFF"/>
                          </a:solidFill>
                          <a:latin typeface="Courier New"/>
                          <a:cs typeface="Courier New"/>
                        </a:rPr>
                        <a:t>(Movie)...'],</a:t>
                      </a:r>
                      <a:endParaRPr sz="2250">
                        <a:latin typeface="Courier New"/>
                        <a:cs typeface="Courier New"/>
                      </a:endParaRPr>
                    </a:p>
                  </a:txBody>
                  <a:tcPr marL="0" marR="0" marT="60325" marB="0"/>
                </a:tc>
                <a:tc gridSpan="2"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1"/>
                  </a:ext>
                </a:extLst>
              </a:tr>
              <a:tr h="491289">
                <a:tc>
                  <a:txBody>
                    <a:bodyPr/>
                    <a:lstStyle/>
                    <a:p>
                      <a:pPr marR="78105" algn="r">
                        <a:lnSpc>
                          <a:spcPct val="100000"/>
                        </a:lnSpc>
                        <a:spcBef>
                          <a:spcPts val="475"/>
                        </a:spcBef>
                      </a:pPr>
                      <a:r>
                        <a:rPr sz="2250" dirty="0">
                          <a:solidFill>
                            <a:srgbClr val="FFFFFF"/>
                          </a:solidFill>
                          <a:latin typeface="Courier New"/>
                          <a:cs typeface="Courier New"/>
                        </a:rPr>
                        <a:t>["Title:</a:t>
                      </a:r>
                      <a:endParaRPr sz="2250">
                        <a:latin typeface="Courier New"/>
                        <a:cs typeface="Courier New"/>
                      </a:endParaRPr>
                    </a:p>
                  </a:txBody>
                  <a:tcPr marL="0" marR="0" marT="60325" marB="0"/>
                </a:tc>
                <a:tc>
                  <a:txBody>
                    <a:bodyPr/>
                    <a:lstStyle/>
                    <a:p>
                      <a:pPr marL="85725">
                        <a:lnSpc>
                          <a:spcPct val="100000"/>
                        </a:lnSpc>
                        <a:spcBef>
                          <a:spcPts val="475"/>
                        </a:spcBef>
                      </a:pPr>
                      <a:r>
                        <a:rPr sz="2250" dirty="0">
                          <a:solidFill>
                            <a:srgbClr val="FFFFFF"/>
                          </a:solidFill>
                          <a:latin typeface="Courier New"/>
                          <a:cs typeface="Courier New"/>
                        </a:rPr>
                        <a:t>Strawberry</a:t>
                      </a:r>
                      <a:r>
                        <a:rPr sz="2250" spc="10" dirty="0">
                          <a:solidFill>
                            <a:srgbClr val="FFFFFF"/>
                          </a:solidFill>
                          <a:latin typeface="Courier New"/>
                          <a:cs typeface="Courier New"/>
                        </a:rPr>
                        <a:t> </a:t>
                      </a:r>
                      <a:r>
                        <a:rPr sz="2250" dirty="0">
                          <a:solidFill>
                            <a:srgbClr val="FFFFFF"/>
                          </a:solidFill>
                          <a:latin typeface="Courier New"/>
                          <a:cs typeface="Courier New"/>
                        </a:rPr>
                        <a:t>Shortcake:</a:t>
                      </a:r>
                      <a:r>
                        <a:rPr sz="2250" spc="10" dirty="0">
                          <a:solidFill>
                            <a:srgbClr val="FFFFFF"/>
                          </a:solidFill>
                          <a:latin typeface="Courier New"/>
                          <a:cs typeface="Courier New"/>
                        </a:rPr>
                        <a:t> </a:t>
                      </a:r>
                      <a:r>
                        <a:rPr sz="2250" dirty="0">
                          <a:solidFill>
                            <a:srgbClr val="FFFFFF"/>
                          </a:solidFill>
                          <a:latin typeface="Courier New"/>
                          <a:cs typeface="Courier New"/>
                        </a:rPr>
                        <a:t>Berry</a:t>
                      </a:r>
                      <a:r>
                        <a:rPr sz="2250" spc="10" dirty="0">
                          <a:solidFill>
                            <a:srgbClr val="FFFFFF"/>
                          </a:solidFill>
                          <a:latin typeface="Courier New"/>
                          <a:cs typeface="Courier New"/>
                        </a:rPr>
                        <a:t> </a:t>
                      </a:r>
                      <a:r>
                        <a:rPr sz="2250" dirty="0">
                          <a:solidFill>
                            <a:srgbClr val="FFFFFF"/>
                          </a:solidFill>
                          <a:latin typeface="Courier New"/>
                          <a:cs typeface="Courier New"/>
                        </a:rPr>
                        <a:t>Bitty</a:t>
                      </a:r>
                      <a:r>
                        <a:rPr sz="2250" spc="10" dirty="0">
                          <a:solidFill>
                            <a:srgbClr val="FFFFFF"/>
                          </a:solidFill>
                          <a:latin typeface="Courier New"/>
                          <a:cs typeface="Courier New"/>
                        </a:rPr>
                        <a:t> </a:t>
                      </a:r>
                      <a:r>
                        <a:rPr sz="2250" dirty="0">
                          <a:solidFill>
                            <a:srgbClr val="FFFFFF"/>
                          </a:solidFill>
                          <a:latin typeface="Courier New"/>
                          <a:cs typeface="Courier New"/>
                        </a:rPr>
                        <a:t>Adventures</a:t>
                      </a:r>
                      <a:endParaRPr sz="2250">
                        <a:latin typeface="Courier New"/>
                        <a:cs typeface="Courier New"/>
                      </a:endParaRPr>
                    </a:p>
                  </a:txBody>
                  <a:tcPr marL="0" marR="0" marT="60325" marB="0"/>
                </a:tc>
                <a:tc>
                  <a:txBody>
                    <a:bodyPr/>
                    <a:lstStyle/>
                    <a:p>
                      <a:pPr marL="85725">
                        <a:lnSpc>
                          <a:spcPct val="100000"/>
                        </a:lnSpc>
                        <a:spcBef>
                          <a:spcPts val="475"/>
                        </a:spcBef>
                      </a:pPr>
                      <a:r>
                        <a:rPr sz="2250" dirty="0">
                          <a:solidFill>
                            <a:srgbClr val="FFFFFF"/>
                          </a:solidFill>
                          <a:latin typeface="Courier New"/>
                          <a:cs typeface="Courier New"/>
                        </a:rPr>
                        <a:t>(TV</a:t>
                      </a:r>
                      <a:endParaRPr sz="2250">
                        <a:latin typeface="Courier New"/>
                        <a:cs typeface="Courier New"/>
                      </a:endParaRPr>
                    </a:p>
                  </a:txBody>
                  <a:tcPr marL="0" marR="0" marT="60325" marB="0"/>
                </a:tc>
                <a:tc>
                  <a:txBody>
                    <a:bodyPr/>
                    <a:lstStyle/>
                    <a:p>
                      <a:pPr marL="85725">
                        <a:lnSpc>
                          <a:spcPct val="100000"/>
                        </a:lnSpc>
                        <a:spcBef>
                          <a:spcPts val="475"/>
                        </a:spcBef>
                      </a:pPr>
                      <a:r>
                        <a:rPr sz="2250" dirty="0">
                          <a:solidFill>
                            <a:srgbClr val="FFFFFF"/>
                          </a:solidFill>
                          <a:latin typeface="Courier New"/>
                          <a:cs typeface="Courier New"/>
                        </a:rPr>
                        <a:t>Show)...",</a:t>
                      </a:r>
                      <a:endParaRPr sz="2250">
                        <a:latin typeface="Courier New"/>
                        <a:cs typeface="Courier New"/>
                      </a:endParaRPr>
                    </a:p>
                  </a:txBody>
                  <a:tcPr marL="0" marR="0" marT="60325" marB="0"/>
                </a:tc>
                <a:extLst>
                  <a:ext uri="{0D108BD9-81ED-4DB2-BD59-A6C34878D82A}">
                    <a16:rowId xmlns:a16="http://schemas.microsoft.com/office/drawing/2014/main" val="10002"/>
                  </a:ext>
                </a:extLst>
              </a:tr>
              <a:tr h="423327">
                <a:tc>
                  <a:txBody>
                    <a:bodyPr/>
                    <a:lstStyle/>
                    <a:p>
                      <a:pPr marR="78105" algn="r">
                        <a:lnSpc>
                          <a:spcPct val="100000"/>
                        </a:lnSpc>
                        <a:spcBef>
                          <a:spcPts val="475"/>
                        </a:spcBef>
                      </a:pPr>
                      <a:r>
                        <a:rPr sz="2250" dirty="0">
                          <a:solidFill>
                            <a:srgbClr val="FFFFFF"/>
                          </a:solidFill>
                          <a:latin typeface="Courier New"/>
                          <a:cs typeface="Courier New"/>
                        </a:rPr>
                        <a:t>"Title:</a:t>
                      </a:r>
                      <a:endParaRPr sz="2250">
                        <a:latin typeface="Courier New"/>
                        <a:cs typeface="Courier New"/>
                      </a:endParaRPr>
                    </a:p>
                  </a:txBody>
                  <a:tcPr marL="0" marR="0" marT="60325" marB="0"/>
                </a:tc>
                <a:tc>
                  <a:txBody>
                    <a:bodyPr/>
                    <a:lstStyle/>
                    <a:p>
                      <a:pPr marL="85725">
                        <a:lnSpc>
                          <a:spcPct val="100000"/>
                        </a:lnSpc>
                        <a:spcBef>
                          <a:spcPts val="475"/>
                        </a:spcBef>
                      </a:pPr>
                      <a:r>
                        <a:rPr sz="2250" dirty="0">
                          <a:solidFill>
                            <a:srgbClr val="FFFFFF"/>
                          </a:solidFill>
                          <a:latin typeface="Courier New"/>
                          <a:cs typeface="Courier New"/>
                        </a:rPr>
                        <a:t>Shopkins</a:t>
                      </a:r>
                      <a:r>
                        <a:rPr sz="2250" spc="-10" dirty="0">
                          <a:solidFill>
                            <a:srgbClr val="FFFFFF"/>
                          </a:solidFill>
                          <a:latin typeface="Courier New"/>
                          <a:cs typeface="Courier New"/>
                        </a:rPr>
                        <a:t> </a:t>
                      </a:r>
                      <a:r>
                        <a:rPr sz="2250" dirty="0">
                          <a:solidFill>
                            <a:srgbClr val="FFFFFF"/>
                          </a:solidFill>
                          <a:latin typeface="Courier New"/>
                          <a:cs typeface="Courier New"/>
                        </a:rPr>
                        <a:t>(TV</a:t>
                      </a:r>
                      <a:r>
                        <a:rPr sz="2250" spc="-10" dirty="0">
                          <a:solidFill>
                            <a:srgbClr val="FFFFFF"/>
                          </a:solidFill>
                          <a:latin typeface="Courier New"/>
                          <a:cs typeface="Courier New"/>
                        </a:rPr>
                        <a:t> </a:t>
                      </a:r>
                      <a:r>
                        <a:rPr sz="2250" dirty="0">
                          <a:solidFill>
                            <a:srgbClr val="FFFFFF"/>
                          </a:solidFill>
                          <a:latin typeface="Courier New"/>
                          <a:cs typeface="Courier New"/>
                        </a:rPr>
                        <a:t>Show)...",</a:t>
                      </a:r>
                      <a:endParaRPr sz="2250">
                        <a:latin typeface="Courier New"/>
                        <a:cs typeface="Courier New"/>
                      </a:endParaRPr>
                    </a:p>
                  </a:txBody>
                  <a:tcPr marL="0" marR="0" marT="60325" marB="0"/>
                </a:tc>
                <a:tc>
                  <a:txBody>
                    <a:bodyPr/>
                    <a:lstStyle/>
                    <a:p>
                      <a:pPr>
                        <a:lnSpc>
                          <a:spcPct val="100000"/>
                        </a:lnSpc>
                      </a:pPr>
                      <a:endParaRPr sz="2300">
                        <a:latin typeface="Times New Roman"/>
                        <a:cs typeface="Times New Roman"/>
                      </a:endParaRPr>
                    </a:p>
                  </a:txBody>
                  <a:tcPr marL="0" marR="0" marT="0" marB="0"/>
                </a:tc>
                <a:tc>
                  <a:txBody>
                    <a:bodyPr/>
                    <a:lstStyle/>
                    <a:p>
                      <a:pPr>
                        <a:lnSpc>
                          <a:spcPct val="100000"/>
                        </a:lnSpc>
                      </a:pPr>
                      <a:endParaRPr sz="230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graphicFrame>
        <p:nvGraphicFramePr>
          <p:cNvPr id="6" name="object 6"/>
          <p:cNvGraphicFramePr>
            <a:graphicFrameLocks noGrp="1"/>
          </p:cNvGraphicFramePr>
          <p:nvPr/>
        </p:nvGraphicFramePr>
        <p:xfrm>
          <a:off x="795253" y="4839586"/>
          <a:ext cx="9349104" cy="1337943"/>
        </p:xfrm>
        <a:graphic>
          <a:graphicData uri="http://schemas.openxmlformats.org/drawingml/2006/table">
            <a:tbl>
              <a:tblPr firstRow="1" bandRow="1">
                <a:tableStyleId>{2D5ABB26-0587-4C30-8999-92F81FD0307C}</a:tableStyleId>
              </a:tblPr>
              <a:tblGrid>
                <a:gridCol w="4588510">
                  <a:extLst>
                    <a:ext uri="{9D8B030D-6E8A-4147-A177-3AD203B41FA5}">
                      <a16:colId xmlns:a16="http://schemas.microsoft.com/office/drawing/2014/main" val="20000"/>
                    </a:ext>
                  </a:extLst>
                </a:gridCol>
                <a:gridCol w="2407285">
                  <a:extLst>
                    <a:ext uri="{9D8B030D-6E8A-4147-A177-3AD203B41FA5}">
                      <a16:colId xmlns:a16="http://schemas.microsoft.com/office/drawing/2014/main" val="20001"/>
                    </a:ext>
                  </a:extLst>
                </a:gridCol>
                <a:gridCol w="1031875">
                  <a:extLst>
                    <a:ext uri="{9D8B030D-6E8A-4147-A177-3AD203B41FA5}">
                      <a16:colId xmlns:a16="http://schemas.microsoft.com/office/drawing/2014/main" val="20002"/>
                    </a:ext>
                  </a:extLst>
                </a:gridCol>
                <a:gridCol w="1321434">
                  <a:extLst>
                    <a:ext uri="{9D8B030D-6E8A-4147-A177-3AD203B41FA5}">
                      <a16:colId xmlns:a16="http://schemas.microsoft.com/office/drawing/2014/main" val="20003"/>
                    </a:ext>
                  </a:extLst>
                </a:gridCol>
              </a:tblGrid>
              <a:tr h="423327">
                <a:tc>
                  <a:txBody>
                    <a:bodyPr/>
                    <a:lstStyle/>
                    <a:p>
                      <a:pPr marR="78105" algn="r">
                        <a:lnSpc>
                          <a:spcPts val="2640"/>
                        </a:lnSpc>
                      </a:pPr>
                      <a:r>
                        <a:rPr sz="2250" dirty="0">
                          <a:solidFill>
                            <a:srgbClr val="FFFFFF"/>
                          </a:solidFill>
                          <a:latin typeface="Courier New"/>
                          <a:cs typeface="Courier New"/>
                        </a:rPr>
                        <a:t>"Title:</a:t>
                      </a:r>
                      <a:r>
                        <a:rPr sz="2250" spc="-10" dirty="0">
                          <a:solidFill>
                            <a:srgbClr val="FFFFFF"/>
                          </a:solidFill>
                          <a:latin typeface="Courier New"/>
                          <a:cs typeface="Courier New"/>
                        </a:rPr>
                        <a:t> </a:t>
                      </a:r>
                      <a:r>
                        <a:rPr sz="2250" dirty="0">
                          <a:solidFill>
                            <a:srgbClr val="FFFFFF"/>
                          </a:solidFill>
                          <a:latin typeface="Courier New"/>
                          <a:cs typeface="Courier New"/>
                        </a:rPr>
                        <a:t>Rainbow</a:t>
                      </a:r>
                      <a:r>
                        <a:rPr sz="2250" spc="-5" dirty="0">
                          <a:solidFill>
                            <a:srgbClr val="FFFFFF"/>
                          </a:solidFill>
                          <a:latin typeface="Courier New"/>
                          <a:cs typeface="Courier New"/>
                        </a:rPr>
                        <a:t> </a:t>
                      </a:r>
                      <a:r>
                        <a:rPr sz="2250" dirty="0">
                          <a:solidFill>
                            <a:srgbClr val="FFFFFF"/>
                          </a:solidFill>
                          <a:latin typeface="Courier New"/>
                          <a:cs typeface="Courier New"/>
                        </a:rPr>
                        <a:t>Ruby</a:t>
                      </a:r>
                      <a:r>
                        <a:rPr sz="2250" spc="-5" dirty="0">
                          <a:solidFill>
                            <a:srgbClr val="FFFFFF"/>
                          </a:solidFill>
                          <a:latin typeface="Courier New"/>
                          <a:cs typeface="Courier New"/>
                        </a:rPr>
                        <a:t> </a:t>
                      </a:r>
                      <a:r>
                        <a:rPr sz="2250" dirty="0">
                          <a:solidFill>
                            <a:srgbClr val="FFFFFF"/>
                          </a:solidFill>
                          <a:latin typeface="Courier New"/>
                          <a:cs typeface="Courier New"/>
                        </a:rPr>
                        <a:t>(TV</a:t>
                      </a:r>
                      <a:endParaRPr sz="2250">
                        <a:latin typeface="Courier New"/>
                        <a:cs typeface="Courier New"/>
                      </a:endParaRPr>
                    </a:p>
                  </a:txBody>
                  <a:tcPr marL="0" marR="0" marT="0" marB="0"/>
                </a:tc>
                <a:tc>
                  <a:txBody>
                    <a:bodyPr/>
                    <a:lstStyle/>
                    <a:p>
                      <a:pPr marL="85725">
                        <a:lnSpc>
                          <a:spcPts val="2640"/>
                        </a:lnSpc>
                      </a:pPr>
                      <a:r>
                        <a:rPr sz="2250" dirty="0">
                          <a:solidFill>
                            <a:srgbClr val="FFFFFF"/>
                          </a:solidFill>
                          <a:latin typeface="Courier New"/>
                          <a:cs typeface="Courier New"/>
                        </a:rPr>
                        <a:t>Show)..."]],</a:t>
                      </a:r>
                      <a:endParaRPr sz="2250">
                        <a:latin typeface="Courier New"/>
                        <a:cs typeface="Courier New"/>
                      </a:endParaRPr>
                    </a:p>
                  </a:txBody>
                  <a:tcPr marL="0" marR="0" marT="0" marB="0"/>
                </a:tc>
                <a:tc gridSpan="2">
                  <a:txBody>
                    <a:bodyPr/>
                    <a:lstStyle/>
                    <a:p>
                      <a:pPr>
                        <a:lnSpc>
                          <a:spcPct val="100000"/>
                        </a:lnSpc>
                      </a:pPr>
                      <a:endParaRPr sz="2300">
                        <a:latin typeface="Times New Roman"/>
                        <a:cs typeface="Times New Roman"/>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91289">
                <a:tc>
                  <a:txBody>
                    <a:bodyPr/>
                    <a:lstStyle/>
                    <a:p>
                      <a:pPr marR="78105" algn="r">
                        <a:lnSpc>
                          <a:spcPct val="100000"/>
                        </a:lnSpc>
                        <a:spcBef>
                          <a:spcPts val="475"/>
                        </a:spcBef>
                      </a:pPr>
                      <a:r>
                        <a:rPr sz="2250" dirty="0">
                          <a:solidFill>
                            <a:srgbClr val="FFFFFF"/>
                          </a:solidFill>
                          <a:latin typeface="Courier New"/>
                          <a:cs typeface="Courier New"/>
                        </a:rPr>
                        <a:t>'metadatas':</a:t>
                      </a:r>
                      <a:r>
                        <a:rPr sz="2250" spc="-5" dirty="0">
                          <a:solidFill>
                            <a:srgbClr val="FFFFFF"/>
                          </a:solidFill>
                          <a:latin typeface="Courier New"/>
                          <a:cs typeface="Courier New"/>
                        </a:rPr>
                        <a:t> </a:t>
                      </a:r>
                      <a:r>
                        <a:rPr sz="2250" dirty="0">
                          <a:solidFill>
                            <a:srgbClr val="FFFFFF"/>
                          </a:solidFill>
                          <a:latin typeface="Courier New"/>
                          <a:cs typeface="Courier New"/>
                        </a:rPr>
                        <a:t>[[None,</a:t>
                      </a:r>
                      <a:r>
                        <a:rPr sz="2250" spc="-5" dirty="0">
                          <a:solidFill>
                            <a:srgbClr val="FFFFFF"/>
                          </a:solidFill>
                          <a:latin typeface="Courier New"/>
                          <a:cs typeface="Courier New"/>
                        </a:rPr>
                        <a:t> </a:t>
                      </a:r>
                      <a:r>
                        <a:rPr sz="2250" dirty="0">
                          <a:solidFill>
                            <a:srgbClr val="FFFFFF"/>
                          </a:solidFill>
                          <a:latin typeface="Courier New"/>
                          <a:cs typeface="Courier New"/>
                        </a:rPr>
                        <a:t>None,</a:t>
                      </a:r>
                      <a:endParaRPr sz="2250">
                        <a:latin typeface="Courier New"/>
                        <a:cs typeface="Courier New"/>
                      </a:endParaRPr>
                    </a:p>
                  </a:txBody>
                  <a:tcPr marL="0" marR="0" marT="60325" marB="0"/>
                </a:tc>
                <a:tc>
                  <a:txBody>
                    <a:bodyPr/>
                    <a:lstStyle/>
                    <a:p>
                      <a:pPr marL="85725">
                        <a:lnSpc>
                          <a:spcPct val="100000"/>
                        </a:lnSpc>
                        <a:spcBef>
                          <a:spcPts val="475"/>
                        </a:spcBef>
                      </a:pPr>
                      <a:r>
                        <a:rPr sz="2250" dirty="0">
                          <a:solidFill>
                            <a:srgbClr val="FFFFFF"/>
                          </a:solidFill>
                          <a:latin typeface="Courier New"/>
                          <a:cs typeface="Courier New"/>
                        </a:rPr>
                        <a:t>None],</a:t>
                      </a:r>
                      <a:r>
                        <a:rPr sz="2250" spc="-40" dirty="0">
                          <a:solidFill>
                            <a:srgbClr val="FFFFFF"/>
                          </a:solidFill>
                          <a:latin typeface="Courier New"/>
                          <a:cs typeface="Courier New"/>
                        </a:rPr>
                        <a:t> </a:t>
                      </a:r>
                      <a:r>
                        <a:rPr sz="2250" dirty="0">
                          <a:solidFill>
                            <a:srgbClr val="FFFFFF"/>
                          </a:solidFill>
                          <a:latin typeface="Courier New"/>
                          <a:cs typeface="Courier New"/>
                        </a:rPr>
                        <a:t>[None,</a:t>
                      </a:r>
                      <a:endParaRPr sz="2250">
                        <a:latin typeface="Courier New"/>
                        <a:cs typeface="Courier New"/>
                      </a:endParaRPr>
                    </a:p>
                  </a:txBody>
                  <a:tcPr marL="0" marR="0" marT="60325" marB="0"/>
                </a:tc>
                <a:tc>
                  <a:txBody>
                    <a:bodyPr/>
                    <a:lstStyle/>
                    <a:p>
                      <a:pPr algn="ctr">
                        <a:lnSpc>
                          <a:spcPct val="100000"/>
                        </a:lnSpc>
                        <a:spcBef>
                          <a:spcPts val="475"/>
                        </a:spcBef>
                      </a:pPr>
                      <a:r>
                        <a:rPr sz="2250" dirty="0">
                          <a:solidFill>
                            <a:srgbClr val="FFFFFF"/>
                          </a:solidFill>
                          <a:latin typeface="Courier New"/>
                          <a:cs typeface="Courier New"/>
                        </a:rPr>
                        <a:t>None,</a:t>
                      </a:r>
                      <a:endParaRPr sz="2250">
                        <a:latin typeface="Courier New"/>
                        <a:cs typeface="Courier New"/>
                      </a:endParaRPr>
                    </a:p>
                  </a:txBody>
                  <a:tcPr marL="0" marR="0" marT="60325" marB="0"/>
                </a:tc>
                <a:tc>
                  <a:txBody>
                    <a:bodyPr/>
                    <a:lstStyle/>
                    <a:p>
                      <a:pPr marL="53975" algn="ctr">
                        <a:lnSpc>
                          <a:spcPct val="100000"/>
                        </a:lnSpc>
                        <a:spcBef>
                          <a:spcPts val="475"/>
                        </a:spcBef>
                      </a:pPr>
                      <a:r>
                        <a:rPr sz="2250" dirty="0">
                          <a:solidFill>
                            <a:srgbClr val="FFFFFF"/>
                          </a:solidFill>
                          <a:latin typeface="Courier New"/>
                          <a:cs typeface="Courier New"/>
                        </a:rPr>
                        <a:t>None]],</a:t>
                      </a:r>
                      <a:endParaRPr sz="2250">
                        <a:latin typeface="Courier New"/>
                        <a:cs typeface="Courier New"/>
                      </a:endParaRPr>
                    </a:p>
                  </a:txBody>
                  <a:tcPr marL="0" marR="0" marT="60325" marB="0"/>
                </a:tc>
                <a:extLst>
                  <a:ext uri="{0D108BD9-81ED-4DB2-BD59-A6C34878D82A}">
                    <a16:rowId xmlns:a16="http://schemas.microsoft.com/office/drawing/2014/main" val="10001"/>
                  </a:ext>
                </a:extLst>
              </a:tr>
              <a:tr h="423327">
                <a:tc>
                  <a:txBody>
                    <a:bodyPr/>
                    <a:lstStyle/>
                    <a:p>
                      <a:pPr marR="78105" algn="r">
                        <a:lnSpc>
                          <a:spcPct val="100000"/>
                        </a:lnSpc>
                        <a:spcBef>
                          <a:spcPts val="475"/>
                        </a:spcBef>
                      </a:pPr>
                      <a:r>
                        <a:rPr sz="2250" dirty="0">
                          <a:solidFill>
                            <a:srgbClr val="FFFFFF"/>
                          </a:solidFill>
                          <a:latin typeface="Courier New"/>
                          <a:cs typeface="Courier New"/>
                        </a:rPr>
                        <a:t>'distances':</a:t>
                      </a:r>
                      <a:r>
                        <a:rPr sz="2250" spc="-5" dirty="0">
                          <a:solidFill>
                            <a:srgbClr val="FFFFFF"/>
                          </a:solidFill>
                          <a:latin typeface="Courier New"/>
                          <a:cs typeface="Courier New"/>
                        </a:rPr>
                        <a:t> </a:t>
                      </a:r>
                      <a:r>
                        <a:rPr sz="2250" dirty="0">
                          <a:solidFill>
                            <a:srgbClr val="FFFFFF"/>
                          </a:solidFill>
                          <a:latin typeface="Courier New"/>
                          <a:cs typeface="Courier New"/>
                        </a:rPr>
                        <a:t>[[0.00,</a:t>
                      </a:r>
                      <a:r>
                        <a:rPr sz="2250" spc="-5" dirty="0">
                          <a:solidFill>
                            <a:srgbClr val="FFFFFF"/>
                          </a:solidFill>
                          <a:latin typeface="Courier New"/>
                          <a:cs typeface="Courier New"/>
                        </a:rPr>
                        <a:t> </a:t>
                      </a:r>
                      <a:r>
                        <a:rPr sz="2250" dirty="0">
                          <a:solidFill>
                            <a:srgbClr val="FFFFFF"/>
                          </a:solidFill>
                          <a:latin typeface="Courier New"/>
                          <a:cs typeface="Courier New"/>
                        </a:rPr>
                        <a:t>0.25,</a:t>
                      </a:r>
                      <a:endParaRPr sz="2250">
                        <a:latin typeface="Courier New"/>
                        <a:cs typeface="Courier New"/>
                      </a:endParaRPr>
                    </a:p>
                  </a:txBody>
                  <a:tcPr marL="0" marR="0" marT="60325" marB="0"/>
                </a:tc>
                <a:tc>
                  <a:txBody>
                    <a:bodyPr/>
                    <a:lstStyle/>
                    <a:p>
                      <a:pPr marL="85725">
                        <a:lnSpc>
                          <a:spcPct val="100000"/>
                        </a:lnSpc>
                        <a:spcBef>
                          <a:spcPts val="475"/>
                        </a:spcBef>
                      </a:pPr>
                      <a:r>
                        <a:rPr sz="2250" dirty="0">
                          <a:solidFill>
                            <a:srgbClr val="FFFFFF"/>
                          </a:solidFill>
                          <a:latin typeface="Courier New"/>
                          <a:cs typeface="Courier New"/>
                        </a:rPr>
                        <a:t>0.26],</a:t>
                      </a:r>
                      <a:r>
                        <a:rPr sz="2250" spc="-40" dirty="0">
                          <a:solidFill>
                            <a:srgbClr val="FFFFFF"/>
                          </a:solidFill>
                          <a:latin typeface="Courier New"/>
                          <a:cs typeface="Courier New"/>
                        </a:rPr>
                        <a:t> </a:t>
                      </a:r>
                      <a:r>
                        <a:rPr sz="2250" dirty="0">
                          <a:solidFill>
                            <a:srgbClr val="FFFFFF"/>
                          </a:solidFill>
                          <a:latin typeface="Courier New"/>
                          <a:cs typeface="Courier New"/>
                        </a:rPr>
                        <a:t>[0.00,</a:t>
                      </a:r>
                      <a:endParaRPr sz="2250">
                        <a:latin typeface="Courier New"/>
                        <a:cs typeface="Courier New"/>
                      </a:endParaRPr>
                    </a:p>
                  </a:txBody>
                  <a:tcPr marL="0" marR="0" marT="60325" marB="0"/>
                </a:tc>
                <a:tc>
                  <a:txBody>
                    <a:bodyPr/>
                    <a:lstStyle/>
                    <a:p>
                      <a:pPr algn="ctr">
                        <a:lnSpc>
                          <a:spcPct val="100000"/>
                        </a:lnSpc>
                        <a:spcBef>
                          <a:spcPts val="475"/>
                        </a:spcBef>
                      </a:pPr>
                      <a:r>
                        <a:rPr sz="2250" dirty="0">
                          <a:solidFill>
                            <a:srgbClr val="FFFFFF"/>
                          </a:solidFill>
                          <a:latin typeface="Courier New"/>
                          <a:cs typeface="Courier New"/>
                        </a:rPr>
                        <a:t>0.25,</a:t>
                      </a:r>
                      <a:endParaRPr sz="2250">
                        <a:latin typeface="Courier New"/>
                        <a:cs typeface="Courier New"/>
                      </a:endParaRPr>
                    </a:p>
                  </a:txBody>
                  <a:tcPr marL="0" marR="0" marT="60325" marB="0"/>
                </a:tc>
                <a:tc>
                  <a:txBody>
                    <a:bodyPr/>
                    <a:lstStyle/>
                    <a:p>
                      <a:pPr marL="53975" algn="ctr">
                        <a:lnSpc>
                          <a:spcPct val="100000"/>
                        </a:lnSpc>
                        <a:spcBef>
                          <a:spcPts val="475"/>
                        </a:spcBef>
                      </a:pPr>
                      <a:r>
                        <a:rPr sz="2250" dirty="0">
                          <a:solidFill>
                            <a:srgbClr val="FFFFFF"/>
                          </a:solidFill>
                          <a:latin typeface="Courier New"/>
                          <a:cs typeface="Courier New"/>
                        </a:rPr>
                        <a:t>0.28]]}</a:t>
                      </a:r>
                      <a:endParaRPr sz="2250">
                        <a:latin typeface="Courier New"/>
                        <a:cs typeface="Courier New"/>
                      </a:endParaRPr>
                    </a:p>
                  </a:txBody>
                  <a:tcPr marL="0" marR="0" marT="60325" marB="0"/>
                </a:tc>
                <a:extLst>
                  <a:ext uri="{0D108BD9-81ED-4DB2-BD59-A6C34878D82A}">
                    <a16:rowId xmlns:a16="http://schemas.microsoft.com/office/drawing/2014/main" val="10002"/>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4646930" cy="713740"/>
          </a:xfrm>
          <a:prstGeom prst="rect">
            <a:avLst/>
          </a:prstGeom>
        </p:spPr>
        <p:txBody>
          <a:bodyPr vert="horz" wrap="square" lIns="0" tIns="13970" rIns="0" bIns="0" rtlCol="0">
            <a:spAutoFit/>
          </a:bodyPr>
          <a:lstStyle/>
          <a:p>
            <a:pPr marL="12700">
              <a:lnSpc>
                <a:spcPct val="100000"/>
              </a:lnSpc>
              <a:spcBef>
                <a:spcPts val="110"/>
              </a:spcBef>
            </a:pPr>
            <a:r>
              <a:rPr sz="4500" spc="-30" dirty="0"/>
              <a:t>A</a:t>
            </a:r>
            <a:r>
              <a:rPr sz="4500" spc="-185" dirty="0"/>
              <a:t>d</a:t>
            </a:r>
            <a:r>
              <a:rPr sz="4500" spc="-140" dirty="0"/>
              <a:t>d</a:t>
            </a:r>
            <a:r>
              <a:rPr sz="4500" spc="-260" dirty="0"/>
              <a:t>i</a:t>
            </a:r>
            <a:r>
              <a:rPr sz="4500" spc="-365" dirty="0"/>
              <a:t>n</a:t>
            </a:r>
            <a:r>
              <a:rPr sz="4500" spc="-5" dirty="0"/>
              <a:t>g</a:t>
            </a:r>
            <a:r>
              <a:rPr sz="4500" spc="-165" dirty="0"/>
              <a:t> </a:t>
            </a:r>
            <a:r>
              <a:rPr sz="4500" spc="-300" dirty="0"/>
              <a:t>m</a:t>
            </a:r>
            <a:r>
              <a:rPr sz="4500" spc="-235" dirty="0"/>
              <a:t>e</a:t>
            </a:r>
            <a:r>
              <a:rPr sz="4500" spc="-290" dirty="0"/>
              <a:t>t</a:t>
            </a:r>
            <a:r>
              <a:rPr sz="4500" spc="-60" dirty="0"/>
              <a:t>a</a:t>
            </a:r>
            <a:r>
              <a:rPr sz="4500" spc="-185" dirty="0"/>
              <a:t>d</a:t>
            </a:r>
            <a:r>
              <a:rPr sz="4500" spc="-15" dirty="0"/>
              <a:t>a</a:t>
            </a:r>
            <a:r>
              <a:rPr sz="4500" spc="-290" dirty="0"/>
              <a:t>t</a:t>
            </a:r>
            <a:r>
              <a:rPr sz="4500" spc="70" dirty="0"/>
              <a:t>a</a:t>
            </a:r>
            <a:endParaRPr sz="4500"/>
          </a:p>
        </p:txBody>
      </p:sp>
      <p:pic>
        <p:nvPicPr>
          <p:cNvPr id="3" name="object 3"/>
          <p:cNvPicPr/>
          <p:nvPr/>
        </p:nvPicPr>
        <p:blipFill>
          <a:blip r:embed="rId2" cstate="print"/>
          <a:stretch>
            <a:fillRect/>
          </a:stretch>
        </p:blipFill>
        <p:spPr>
          <a:xfrm>
            <a:off x="7962982" y="2169861"/>
            <a:ext cx="102352" cy="102351"/>
          </a:xfrm>
          <a:prstGeom prst="rect">
            <a:avLst/>
          </a:prstGeom>
        </p:spPr>
      </p:pic>
      <p:sp>
        <p:nvSpPr>
          <p:cNvPr id="4" name="object 4"/>
          <p:cNvSpPr txBox="1"/>
          <p:nvPr/>
        </p:nvSpPr>
        <p:spPr>
          <a:xfrm>
            <a:off x="8298279" y="1993398"/>
            <a:ext cx="6009640" cy="1565275"/>
          </a:xfrm>
          <a:prstGeom prst="rect">
            <a:avLst/>
          </a:prstGeom>
        </p:spPr>
        <p:txBody>
          <a:bodyPr vert="horz" wrap="square" lIns="0" tIns="15875" rIns="0" bIns="0" rtlCol="0">
            <a:spAutoFit/>
          </a:bodyPr>
          <a:lstStyle/>
          <a:p>
            <a:pPr marL="12700">
              <a:lnSpc>
                <a:spcPct val="100000"/>
              </a:lnSpc>
              <a:spcBef>
                <a:spcPts val="125"/>
              </a:spcBef>
            </a:pPr>
            <a:r>
              <a:rPr sz="2550" spc="165" dirty="0">
                <a:solidFill>
                  <a:srgbClr val="04182D"/>
                </a:solidFill>
                <a:latin typeface="Tahoma"/>
                <a:cs typeface="Tahoma"/>
              </a:rPr>
              <a:t>Create</a:t>
            </a:r>
            <a:r>
              <a:rPr sz="2550" spc="-60" dirty="0">
                <a:solidFill>
                  <a:srgbClr val="04182D"/>
                </a:solidFill>
                <a:latin typeface="Tahoma"/>
                <a:cs typeface="Tahoma"/>
              </a:rPr>
              <a:t> </a:t>
            </a:r>
            <a:r>
              <a:rPr sz="2550" spc="235" dirty="0">
                <a:solidFill>
                  <a:srgbClr val="04182D"/>
                </a:solidFill>
                <a:latin typeface="Tahoma"/>
                <a:cs typeface="Tahoma"/>
              </a:rPr>
              <a:t>a</a:t>
            </a:r>
            <a:r>
              <a:rPr sz="2550" spc="-60" dirty="0">
                <a:solidFill>
                  <a:srgbClr val="04182D"/>
                </a:solidFill>
                <a:latin typeface="Tahoma"/>
                <a:cs typeface="Tahoma"/>
              </a:rPr>
              <a:t> </a:t>
            </a:r>
            <a:r>
              <a:rPr sz="2550" spc="65" dirty="0">
                <a:solidFill>
                  <a:srgbClr val="04182D"/>
                </a:solidFill>
                <a:latin typeface="Tahoma"/>
                <a:cs typeface="Tahoma"/>
              </a:rPr>
              <a:t>list</a:t>
            </a:r>
            <a:r>
              <a:rPr sz="2550" spc="-55" dirty="0">
                <a:solidFill>
                  <a:srgbClr val="04182D"/>
                </a:solidFill>
                <a:latin typeface="Tahoma"/>
                <a:cs typeface="Tahoma"/>
              </a:rPr>
              <a:t> </a:t>
            </a:r>
            <a:r>
              <a:rPr sz="2550" spc="125" dirty="0">
                <a:solidFill>
                  <a:srgbClr val="04182D"/>
                </a:solidFill>
                <a:latin typeface="Tahoma"/>
                <a:cs typeface="Tahoma"/>
              </a:rPr>
              <a:t>of</a:t>
            </a:r>
            <a:r>
              <a:rPr sz="2550" spc="-60" dirty="0">
                <a:solidFill>
                  <a:srgbClr val="04182D"/>
                </a:solidFill>
                <a:latin typeface="Tahoma"/>
                <a:cs typeface="Tahoma"/>
              </a:rPr>
              <a:t> </a:t>
            </a:r>
            <a:r>
              <a:rPr sz="2550" spc="130" dirty="0">
                <a:solidFill>
                  <a:srgbClr val="04182D"/>
                </a:solidFill>
                <a:latin typeface="Tahoma"/>
                <a:cs typeface="Tahoma"/>
              </a:rPr>
              <a:t>dicts</a:t>
            </a:r>
            <a:r>
              <a:rPr sz="2550" spc="-55" dirty="0">
                <a:solidFill>
                  <a:srgbClr val="04182D"/>
                </a:solidFill>
                <a:latin typeface="Tahoma"/>
                <a:cs typeface="Tahoma"/>
              </a:rPr>
              <a:t> </a:t>
            </a:r>
            <a:r>
              <a:rPr sz="2550" spc="60" dirty="0">
                <a:solidFill>
                  <a:srgbClr val="04182D"/>
                </a:solidFill>
                <a:latin typeface="Tahoma"/>
                <a:cs typeface="Tahoma"/>
              </a:rPr>
              <a:t>for</a:t>
            </a:r>
            <a:r>
              <a:rPr sz="2550" spc="-60" dirty="0">
                <a:solidFill>
                  <a:srgbClr val="04182D"/>
                </a:solidFill>
                <a:latin typeface="Tahoma"/>
                <a:cs typeface="Tahoma"/>
              </a:rPr>
              <a:t> </a:t>
            </a:r>
            <a:r>
              <a:rPr sz="2550" spc="100" dirty="0">
                <a:solidFill>
                  <a:srgbClr val="04182D"/>
                </a:solidFill>
                <a:latin typeface="Tahoma"/>
                <a:cs typeface="Tahoma"/>
              </a:rPr>
              <a:t>the</a:t>
            </a:r>
            <a:r>
              <a:rPr sz="2550" spc="-60" dirty="0">
                <a:solidFill>
                  <a:srgbClr val="04182D"/>
                </a:solidFill>
                <a:latin typeface="Tahoma"/>
                <a:cs typeface="Tahoma"/>
              </a:rPr>
              <a:t> </a:t>
            </a:r>
            <a:r>
              <a:rPr sz="2550" spc="140" dirty="0">
                <a:solidFill>
                  <a:srgbClr val="04182D"/>
                </a:solidFill>
                <a:latin typeface="Tahoma"/>
                <a:cs typeface="Tahoma"/>
              </a:rPr>
              <a:t>metadatas</a:t>
            </a:r>
            <a:endParaRPr sz="2550">
              <a:latin typeface="Tahoma"/>
              <a:cs typeface="Tahoma"/>
            </a:endParaRPr>
          </a:p>
          <a:p>
            <a:pPr marL="12700" marR="147320">
              <a:lnSpc>
                <a:spcPct val="126400"/>
              </a:lnSpc>
              <a:spcBef>
                <a:spcPts val="1295"/>
              </a:spcBef>
            </a:pPr>
            <a:r>
              <a:rPr sz="2550" spc="165" dirty="0">
                <a:solidFill>
                  <a:srgbClr val="04182D"/>
                </a:solidFill>
                <a:latin typeface="Tahoma"/>
                <a:cs typeface="Tahoma"/>
              </a:rPr>
              <a:t>Create</a:t>
            </a:r>
            <a:r>
              <a:rPr sz="2550" spc="-55" dirty="0">
                <a:solidFill>
                  <a:srgbClr val="04182D"/>
                </a:solidFill>
                <a:latin typeface="Tahoma"/>
                <a:cs typeface="Tahoma"/>
              </a:rPr>
              <a:t> </a:t>
            </a:r>
            <a:r>
              <a:rPr sz="2550" spc="235" dirty="0">
                <a:solidFill>
                  <a:srgbClr val="04182D"/>
                </a:solidFill>
                <a:latin typeface="Tahoma"/>
                <a:cs typeface="Tahoma"/>
              </a:rPr>
              <a:t>a</a:t>
            </a:r>
            <a:r>
              <a:rPr sz="2550" spc="-55" dirty="0">
                <a:solidFill>
                  <a:srgbClr val="04182D"/>
                </a:solidFill>
                <a:latin typeface="Tahoma"/>
                <a:cs typeface="Tahoma"/>
              </a:rPr>
              <a:t> </a:t>
            </a:r>
            <a:r>
              <a:rPr sz="2550" spc="65" dirty="0">
                <a:solidFill>
                  <a:srgbClr val="04182D"/>
                </a:solidFill>
                <a:latin typeface="Tahoma"/>
                <a:cs typeface="Tahoma"/>
              </a:rPr>
              <a:t>list</a:t>
            </a:r>
            <a:r>
              <a:rPr sz="2550" spc="-50" dirty="0">
                <a:solidFill>
                  <a:srgbClr val="04182D"/>
                </a:solidFill>
                <a:latin typeface="Tahoma"/>
                <a:cs typeface="Tahoma"/>
              </a:rPr>
              <a:t> </a:t>
            </a:r>
            <a:r>
              <a:rPr sz="2550" spc="125" dirty="0">
                <a:solidFill>
                  <a:srgbClr val="04182D"/>
                </a:solidFill>
                <a:latin typeface="Tahoma"/>
                <a:cs typeface="Tahoma"/>
              </a:rPr>
              <a:t>of</a:t>
            </a:r>
            <a:r>
              <a:rPr sz="2550" spc="-55" dirty="0">
                <a:solidFill>
                  <a:srgbClr val="04182D"/>
                </a:solidFill>
                <a:latin typeface="Tahoma"/>
                <a:cs typeface="Tahoma"/>
              </a:rPr>
              <a:t> </a:t>
            </a:r>
            <a:r>
              <a:rPr sz="2550" spc="-15" dirty="0">
                <a:solidFill>
                  <a:srgbClr val="04182D"/>
                </a:solidFill>
                <a:latin typeface="Tahoma"/>
                <a:cs typeface="Tahoma"/>
              </a:rPr>
              <a:t>IDs</a:t>
            </a:r>
            <a:r>
              <a:rPr sz="2550" spc="-55" dirty="0">
                <a:solidFill>
                  <a:srgbClr val="04182D"/>
                </a:solidFill>
                <a:latin typeface="Tahoma"/>
                <a:cs typeface="Tahoma"/>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175" dirty="0">
                <a:solidFill>
                  <a:srgbClr val="04182D"/>
                </a:solidFill>
                <a:latin typeface="Tahoma"/>
                <a:cs typeface="Tahoma"/>
              </a:rPr>
              <a:t>add</a:t>
            </a:r>
            <a:r>
              <a:rPr sz="2550" spc="-55" dirty="0">
                <a:solidFill>
                  <a:srgbClr val="04182D"/>
                </a:solidFill>
                <a:latin typeface="Tahoma"/>
                <a:cs typeface="Tahoma"/>
              </a:rPr>
              <a:t> </a:t>
            </a:r>
            <a:r>
              <a:rPr sz="2550" spc="105" dirty="0">
                <a:solidFill>
                  <a:srgbClr val="04182D"/>
                </a:solidFill>
                <a:latin typeface="Tahoma"/>
                <a:cs typeface="Tahoma"/>
              </a:rPr>
              <a:t>them</a:t>
            </a:r>
            <a:r>
              <a:rPr sz="2550" spc="-50" dirty="0">
                <a:solidFill>
                  <a:srgbClr val="04182D"/>
                </a:solidFill>
                <a:latin typeface="Tahoma"/>
                <a:cs typeface="Tahoma"/>
              </a:rPr>
              <a:t> </a:t>
            </a:r>
            <a:r>
              <a:rPr sz="2550" spc="90" dirty="0">
                <a:solidFill>
                  <a:srgbClr val="04182D"/>
                </a:solidFill>
                <a:latin typeface="Tahoma"/>
                <a:cs typeface="Tahoma"/>
              </a:rPr>
              <a:t>to</a:t>
            </a:r>
            <a:r>
              <a:rPr sz="2550" spc="-55" dirty="0">
                <a:solidFill>
                  <a:srgbClr val="04182D"/>
                </a:solidFill>
                <a:latin typeface="Tahoma"/>
                <a:cs typeface="Tahoma"/>
              </a:rPr>
              <a:t> </a:t>
            </a:r>
            <a:r>
              <a:rPr sz="2550" spc="100" dirty="0">
                <a:solidFill>
                  <a:srgbClr val="04182D"/>
                </a:solidFill>
                <a:latin typeface="Tahoma"/>
                <a:cs typeface="Tahoma"/>
              </a:rPr>
              <a:t>the </a:t>
            </a:r>
            <a:r>
              <a:rPr sz="2550" spc="-780" dirty="0">
                <a:solidFill>
                  <a:srgbClr val="04182D"/>
                </a:solidFill>
                <a:latin typeface="Tahoma"/>
                <a:cs typeface="Tahoma"/>
              </a:rPr>
              <a:t> </a:t>
            </a:r>
            <a:r>
              <a:rPr sz="2550" spc="80" dirty="0">
                <a:solidFill>
                  <a:srgbClr val="04182D"/>
                </a:solidFill>
                <a:latin typeface="Tahoma"/>
                <a:cs typeface="Tahoma"/>
              </a:rPr>
              <a:t>existing</a:t>
            </a:r>
            <a:r>
              <a:rPr sz="2550" spc="-55" dirty="0">
                <a:solidFill>
                  <a:srgbClr val="04182D"/>
                </a:solidFill>
                <a:latin typeface="Tahoma"/>
                <a:cs typeface="Tahoma"/>
              </a:rPr>
              <a:t> </a:t>
            </a:r>
            <a:r>
              <a:rPr sz="2550" spc="85" dirty="0">
                <a:solidFill>
                  <a:srgbClr val="04182D"/>
                </a:solidFill>
                <a:latin typeface="Tahoma"/>
                <a:cs typeface="Tahoma"/>
              </a:rPr>
              <a:t>items</a:t>
            </a:r>
            <a:endParaRPr sz="2550">
              <a:latin typeface="Tahoma"/>
              <a:cs typeface="Tahoma"/>
            </a:endParaRPr>
          </a:p>
        </p:txBody>
      </p:sp>
      <p:pic>
        <p:nvPicPr>
          <p:cNvPr id="5" name="object 5"/>
          <p:cNvPicPr/>
          <p:nvPr/>
        </p:nvPicPr>
        <p:blipFill>
          <a:blip r:embed="rId3" cstate="print"/>
          <a:stretch>
            <a:fillRect/>
          </a:stretch>
        </p:blipFill>
        <p:spPr>
          <a:xfrm>
            <a:off x="7962982" y="2824914"/>
            <a:ext cx="102352" cy="102351"/>
          </a:xfrm>
          <a:prstGeom prst="rect">
            <a:avLst/>
          </a:prstGeom>
        </p:spPr>
      </p:pic>
      <p:grpSp>
        <p:nvGrpSpPr>
          <p:cNvPr id="6" name="object 6"/>
          <p:cNvGrpSpPr/>
          <p:nvPr/>
        </p:nvGrpSpPr>
        <p:grpSpPr>
          <a:xfrm>
            <a:off x="491289" y="1166812"/>
            <a:ext cx="7124065" cy="5875020"/>
            <a:chOff x="491289" y="1166812"/>
            <a:chExt cx="7124065" cy="5875020"/>
          </a:xfrm>
        </p:grpSpPr>
        <p:sp>
          <p:nvSpPr>
            <p:cNvPr id="7" name="object 7"/>
            <p:cNvSpPr/>
            <p:nvPr/>
          </p:nvSpPr>
          <p:spPr>
            <a:xfrm>
              <a:off x="491289" y="1166812"/>
              <a:ext cx="7124065" cy="5875020"/>
            </a:xfrm>
            <a:custGeom>
              <a:avLst/>
              <a:gdLst/>
              <a:ahLst/>
              <a:cxnLst/>
              <a:rect l="l" t="t" r="r" b="b"/>
              <a:pathLst>
                <a:path w="7124065" h="5875020">
                  <a:moveTo>
                    <a:pt x="7047190" y="5875001"/>
                  </a:moveTo>
                  <a:lnTo>
                    <a:pt x="76505" y="5875001"/>
                  </a:lnTo>
                  <a:lnTo>
                    <a:pt x="71180" y="5874477"/>
                  </a:lnTo>
                  <a:lnTo>
                    <a:pt x="31920" y="5858215"/>
                  </a:lnTo>
                  <a:lnTo>
                    <a:pt x="4175" y="5819488"/>
                  </a:lnTo>
                  <a:lnTo>
                    <a:pt x="0" y="5798497"/>
                  </a:lnTo>
                  <a:lnTo>
                    <a:pt x="0" y="5793121"/>
                  </a:lnTo>
                  <a:lnTo>
                    <a:pt x="0" y="76505"/>
                  </a:lnTo>
                  <a:lnTo>
                    <a:pt x="16786" y="31920"/>
                  </a:lnTo>
                  <a:lnTo>
                    <a:pt x="55514" y="4175"/>
                  </a:lnTo>
                  <a:lnTo>
                    <a:pt x="76505" y="0"/>
                  </a:lnTo>
                  <a:lnTo>
                    <a:pt x="7047190" y="0"/>
                  </a:lnTo>
                  <a:lnTo>
                    <a:pt x="7091773" y="16786"/>
                  </a:lnTo>
                  <a:lnTo>
                    <a:pt x="7119520" y="55514"/>
                  </a:lnTo>
                  <a:lnTo>
                    <a:pt x="7123695" y="76505"/>
                  </a:lnTo>
                  <a:lnTo>
                    <a:pt x="7123695" y="5798497"/>
                  </a:lnTo>
                  <a:lnTo>
                    <a:pt x="7106908" y="5843081"/>
                  </a:lnTo>
                  <a:lnTo>
                    <a:pt x="7068180" y="5870826"/>
                  </a:lnTo>
                  <a:lnTo>
                    <a:pt x="7052515" y="5874477"/>
                  </a:lnTo>
                  <a:lnTo>
                    <a:pt x="7047190" y="5875001"/>
                  </a:lnTo>
                  <a:close/>
                </a:path>
              </a:pathLst>
            </a:custGeom>
            <a:solidFill>
              <a:srgbClr val="F6F2EB"/>
            </a:solidFill>
          </p:spPr>
          <p:txBody>
            <a:bodyPr wrap="square" lIns="0" tIns="0" rIns="0" bIns="0" rtlCol="0"/>
            <a:lstStyle/>
            <a:p>
              <a:endParaRPr/>
            </a:p>
          </p:txBody>
        </p:sp>
        <p:sp>
          <p:nvSpPr>
            <p:cNvPr id="8" name="object 8"/>
            <p:cNvSpPr/>
            <p:nvPr/>
          </p:nvSpPr>
          <p:spPr>
            <a:xfrm>
              <a:off x="646468" y="1409179"/>
              <a:ext cx="5239385" cy="3220085"/>
            </a:xfrm>
            <a:custGeom>
              <a:avLst/>
              <a:gdLst/>
              <a:ahLst/>
              <a:cxnLst/>
              <a:rect l="l" t="t" r="r" b="b"/>
              <a:pathLst>
                <a:path w="5239385" h="3220085">
                  <a:moveTo>
                    <a:pt x="101955" y="14859"/>
                  </a:moveTo>
                  <a:lnTo>
                    <a:pt x="99872" y="9817"/>
                  </a:lnTo>
                  <a:lnTo>
                    <a:pt x="95719" y="5918"/>
                  </a:lnTo>
                  <a:lnTo>
                    <a:pt x="91567" y="1968"/>
                  </a:lnTo>
                  <a:lnTo>
                    <a:pt x="86271" y="0"/>
                  </a:lnTo>
                  <a:lnTo>
                    <a:pt x="68262" y="0"/>
                  </a:lnTo>
                  <a:lnTo>
                    <a:pt x="62979" y="1968"/>
                  </a:lnTo>
                  <a:lnTo>
                    <a:pt x="58826" y="5918"/>
                  </a:lnTo>
                  <a:lnTo>
                    <a:pt x="54660" y="9817"/>
                  </a:lnTo>
                  <a:lnTo>
                    <a:pt x="52590" y="14859"/>
                  </a:lnTo>
                  <a:lnTo>
                    <a:pt x="52603" y="27279"/>
                  </a:lnTo>
                  <a:lnTo>
                    <a:pt x="54622" y="32232"/>
                  </a:lnTo>
                  <a:lnTo>
                    <a:pt x="58699" y="36017"/>
                  </a:lnTo>
                  <a:lnTo>
                    <a:pt x="62814" y="39751"/>
                  </a:lnTo>
                  <a:lnTo>
                    <a:pt x="68135" y="41617"/>
                  </a:lnTo>
                  <a:lnTo>
                    <a:pt x="86194" y="41617"/>
                  </a:lnTo>
                  <a:lnTo>
                    <a:pt x="91465" y="39751"/>
                  </a:lnTo>
                  <a:lnTo>
                    <a:pt x="99860" y="32283"/>
                  </a:lnTo>
                  <a:lnTo>
                    <a:pt x="101955" y="27279"/>
                  </a:lnTo>
                  <a:lnTo>
                    <a:pt x="101955" y="14859"/>
                  </a:lnTo>
                  <a:close/>
                </a:path>
                <a:path w="5239385" h="3220085">
                  <a:moveTo>
                    <a:pt x="144526" y="176123"/>
                  </a:moveTo>
                  <a:lnTo>
                    <a:pt x="96786" y="176123"/>
                  </a:lnTo>
                  <a:lnTo>
                    <a:pt x="96786" y="55410"/>
                  </a:lnTo>
                  <a:lnTo>
                    <a:pt x="19024" y="55410"/>
                  </a:lnTo>
                  <a:lnTo>
                    <a:pt x="19024" y="87274"/>
                  </a:lnTo>
                  <a:lnTo>
                    <a:pt x="62852" y="87274"/>
                  </a:lnTo>
                  <a:lnTo>
                    <a:pt x="62852" y="176123"/>
                  </a:lnTo>
                  <a:lnTo>
                    <a:pt x="12598" y="176123"/>
                  </a:lnTo>
                  <a:lnTo>
                    <a:pt x="12598" y="207987"/>
                  </a:lnTo>
                  <a:lnTo>
                    <a:pt x="144526" y="207987"/>
                  </a:lnTo>
                  <a:lnTo>
                    <a:pt x="144526" y="176123"/>
                  </a:lnTo>
                  <a:close/>
                </a:path>
                <a:path w="5239385" h="3220085">
                  <a:moveTo>
                    <a:pt x="149313" y="2204796"/>
                  </a:moveTo>
                  <a:lnTo>
                    <a:pt x="118833" y="2204796"/>
                  </a:lnTo>
                  <a:lnTo>
                    <a:pt x="105054" y="2298738"/>
                  </a:lnTo>
                  <a:lnTo>
                    <a:pt x="94030" y="2228227"/>
                  </a:lnTo>
                  <a:lnTo>
                    <a:pt x="90373" y="2204796"/>
                  </a:lnTo>
                  <a:lnTo>
                    <a:pt x="59004" y="2204796"/>
                  </a:lnTo>
                  <a:lnTo>
                    <a:pt x="44589" y="2297061"/>
                  </a:lnTo>
                  <a:lnTo>
                    <a:pt x="31623" y="2204796"/>
                  </a:lnTo>
                  <a:lnTo>
                    <a:pt x="0" y="2204796"/>
                  </a:lnTo>
                  <a:lnTo>
                    <a:pt x="24498" y="2357374"/>
                  </a:lnTo>
                  <a:lnTo>
                    <a:pt x="59067" y="2357374"/>
                  </a:lnTo>
                  <a:lnTo>
                    <a:pt x="62903" y="2333955"/>
                  </a:lnTo>
                  <a:lnTo>
                    <a:pt x="74498" y="2262962"/>
                  </a:lnTo>
                  <a:lnTo>
                    <a:pt x="89166" y="2357374"/>
                  </a:lnTo>
                  <a:lnTo>
                    <a:pt x="123812" y="2357374"/>
                  </a:lnTo>
                  <a:lnTo>
                    <a:pt x="127723" y="2333955"/>
                  </a:lnTo>
                  <a:lnTo>
                    <a:pt x="149313" y="2204796"/>
                  </a:lnTo>
                  <a:close/>
                </a:path>
                <a:path w="5239385" h="3220085">
                  <a:moveTo>
                    <a:pt x="256628" y="2164245"/>
                  </a:moveTo>
                  <a:lnTo>
                    <a:pt x="254558" y="2159216"/>
                  </a:lnTo>
                  <a:lnTo>
                    <a:pt x="250405" y="2155304"/>
                  </a:lnTo>
                  <a:lnTo>
                    <a:pt x="246240" y="2151354"/>
                  </a:lnTo>
                  <a:lnTo>
                    <a:pt x="240957" y="2149386"/>
                  </a:lnTo>
                  <a:lnTo>
                    <a:pt x="222948" y="2149386"/>
                  </a:lnTo>
                  <a:lnTo>
                    <a:pt x="217652" y="2151354"/>
                  </a:lnTo>
                  <a:lnTo>
                    <a:pt x="213499" y="2155304"/>
                  </a:lnTo>
                  <a:lnTo>
                    <a:pt x="209346" y="2159216"/>
                  </a:lnTo>
                  <a:lnTo>
                    <a:pt x="207264" y="2164245"/>
                  </a:lnTo>
                  <a:lnTo>
                    <a:pt x="207276" y="2176678"/>
                  </a:lnTo>
                  <a:lnTo>
                    <a:pt x="209296" y="2181631"/>
                  </a:lnTo>
                  <a:lnTo>
                    <a:pt x="213372" y="2185403"/>
                  </a:lnTo>
                  <a:lnTo>
                    <a:pt x="217487" y="2189137"/>
                  </a:lnTo>
                  <a:lnTo>
                    <a:pt x="222821" y="2191016"/>
                  </a:lnTo>
                  <a:lnTo>
                    <a:pt x="240868" y="2191016"/>
                  </a:lnTo>
                  <a:lnTo>
                    <a:pt x="246138" y="2189137"/>
                  </a:lnTo>
                  <a:lnTo>
                    <a:pt x="254533" y="2181669"/>
                  </a:lnTo>
                  <a:lnTo>
                    <a:pt x="256628" y="2176678"/>
                  </a:lnTo>
                  <a:lnTo>
                    <a:pt x="256628" y="2164245"/>
                  </a:lnTo>
                  <a:close/>
                </a:path>
                <a:path w="5239385" h="3220085">
                  <a:moveTo>
                    <a:pt x="295046" y="94830"/>
                  </a:moveTo>
                  <a:lnTo>
                    <a:pt x="294500" y="86004"/>
                  </a:lnTo>
                  <a:lnTo>
                    <a:pt x="293535" y="81356"/>
                  </a:lnTo>
                  <a:lnTo>
                    <a:pt x="292836" y="78016"/>
                  </a:lnTo>
                  <a:lnTo>
                    <a:pt x="292277" y="76568"/>
                  </a:lnTo>
                  <a:lnTo>
                    <a:pt x="290093" y="70891"/>
                  </a:lnTo>
                  <a:lnTo>
                    <a:pt x="261607" y="52832"/>
                  </a:lnTo>
                  <a:lnTo>
                    <a:pt x="254088" y="52832"/>
                  </a:lnTo>
                  <a:lnTo>
                    <a:pt x="247777" y="55016"/>
                  </a:lnTo>
                  <a:lnTo>
                    <a:pt x="242658" y="59372"/>
                  </a:lnTo>
                  <a:lnTo>
                    <a:pt x="237578" y="63741"/>
                  </a:lnTo>
                  <a:lnTo>
                    <a:pt x="237299" y="64592"/>
                  </a:lnTo>
                  <a:lnTo>
                    <a:pt x="236804" y="63182"/>
                  </a:lnTo>
                  <a:lnTo>
                    <a:pt x="232346" y="59448"/>
                  </a:lnTo>
                  <a:lnTo>
                    <a:pt x="227012" y="54902"/>
                  </a:lnTo>
                  <a:lnTo>
                    <a:pt x="221018" y="52832"/>
                  </a:lnTo>
                  <a:lnTo>
                    <a:pt x="206362" y="52832"/>
                  </a:lnTo>
                  <a:lnTo>
                    <a:pt x="200088" y="55029"/>
                  </a:lnTo>
                  <a:lnTo>
                    <a:pt x="193789" y="60528"/>
                  </a:lnTo>
                  <a:lnTo>
                    <a:pt x="194729" y="55410"/>
                  </a:lnTo>
                  <a:lnTo>
                    <a:pt x="163626" y="55410"/>
                  </a:lnTo>
                  <a:lnTo>
                    <a:pt x="163626" y="207987"/>
                  </a:lnTo>
                  <a:lnTo>
                    <a:pt x="195745" y="207987"/>
                  </a:lnTo>
                  <a:lnTo>
                    <a:pt x="195745" y="89662"/>
                  </a:lnTo>
                  <a:lnTo>
                    <a:pt x="196519" y="86347"/>
                  </a:lnTo>
                  <a:lnTo>
                    <a:pt x="199669" y="82359"/>
                  </a:lnTo>
                  <a:lnTo>
                    <a:pt x="201930" y="81356"/>
                  </a:lnTo>
                  <a:lnTo>
                    <a:pt x="207975" y="81356"/>
                  </a:lnTo>
                  <a:lnTo>
                    <a:pt x="210388" y="82423"/>
                  </a:lnTo>
                  <a:lnTo>
                    <a:pt x="213829" y="86664"/>
                  </a:lnTo>
                  <a:lnTo>
                    <a:pt x="214604" y="89662"/>
                  </a:lnTo>
                  <a:lnTo>
                    <a:pt x="214693" y="207987"/>
                  </a:lnTo>
                  <a:lnTo>
                    <a:pt x="243979" y="207987"/>
                  </a:lnTo>
                  <a:lnTo>
                    <a:pt x="244005" y="89662"/>
                  </a:lnTo>
                  <a:lnTo>
                    <a:pt x="250634" y="81356"/>
                  </a:lnTo>
                  <a:lnTo>
                    <a:pt x="256679" y="81356"/>
                  </a:lnTo>
                  <a:lnTo>
                    <a:pt x="259003" y="82423"/>
                  </a:lnTo>
                  <a:lnTo>
                    <a:pt x="260489" y="84442"/>
                  </a:lnTo>
                  <a:lnTo>
                    <a:pt x="261937" y="86347"/>
                  </a:lnTo>
                  <a:lnTo>
                    <a:pt x="262153" y="86664"/>
                  </a:lnTo>
                  <a:lnTo>
                    <a:pt x="262864" y="89662"/>
                  </a:lnTo>
                  <a:lnTo>
                    <a:pt x="262928" y="207987"/>
                  </a:lnTo>
                  <a:lnTo>
                    <a:pt x="295046" y="207987"/>
                  </a:lnTo>
                  <a:lnTo>
                    <a:pt x="295046" y="94830"/>
                  </a:lnTo>
                  <a:close/>
                </a:path>
                <a:path w="5239385" h="3220085">
                  <a:moveTo>
                    <a:pt x="299199" y="2325522"/>
                  </a:moveTo>
                  <a:lnTo>
                    <a:pt x="251472" y="2325522"/>
                  </a:lnTo>
                  <a:lnTo>
                    <a:pt x="251472" y="2204796"/>
                  </a:lnTo>
                  <a:lnTo>
                    <a:pt x="173697" y="2204796"/>
                  </a:lnTo>
                  <a:lnTo>
                    <a:pt x="173697" y="2236660"/>
                  </a:lnTo>
                  <a:lnTo>
                    <a:pt x="217525" y="2236660"/>
                  </a:lnTo>
                  <a:lnTo>
                    <a:pt x="217525" y="2325522"/>
                  </a:lnTo>
                  <a:lnTo>
                    <a:pt x="167284" y="2325522"/>
                  </a:lnTo>
                  <a:lnTo>
                    <a:pt x="167284" y="2357374"/>
                  </a:lnTo>
                  <a:lnTo>
                    <a:pt x="299199" y="2357374"/>
                  </a:lnTo>
                  <a:lnTo>
                    <a:pt x="299199" y="2325522"/>
                  </a:lnTo>
                  <a:close/>
                </a:path>
                <a:path w="5239385" h="3220085">
                  <a:moveTo>
                    <a:pt x="444055" y="110820"/>
                  </a:moveTo>
                  <a:lnTo>
                    <a:pt x="430199" y="68694"/>
                  </a:lnTo>
                  <a:lnTo>
                    <a:pt x="410184" y="55702"/>
                  </a:lnTo>
                  <a:lnTo>
                    <a:pt x="410184" y="102717"/>
                  </a:lnTo>
                  <a:lnTo>
                    <a:pt x="410184" y="160680"/>
                  </a:lnTo>
                  <a:lnTo>
                    <a:pt x="408012" y="167855"/>
                  </a:lnTo>
                  <a:lnTo>
                    <a:pt x="399364" y="177342"/>
                  </a:lnTo>
                  <a:lnTo>
                    <a:pt x="393077" y="179717"/>
                  </a:lnTo>
                  <a:lnTo>
                    <a:pt x="376745" y="179717"/>
                  </a:lnTo>
                  <a:lnTo>
                    <a:pt x="359041" y="160680"/>
                  </a:lnTo>
                  <a:lnTo>
                    <a:pt x="359041" y="102717"/>
                  </a:lnTo>
                  <a:lnTo>
                    <a:pt x="361213" y="96024"/>
                  </a:lnTo>
                  <a:lnTo>
                    <a:pt x="369138" y="87528"/>
                  </a:lnTo>
                  <a:lnTo>
                    <a:pt x="370408" y="86156"/>
                  </a:lnTo>
                  <a:lnTo>
                    <a:pt x="376745" y="83680"/>
                  </a:lnTo>
                  <a:lnTo>
                    <a:pt x="393077" y="83680"/>
                  </a:lnTo>
                  <a:lnTo>
                    <a:pt x="399364" y="86055"/>
                  </a:lnTo>
                  <a:lnTo>
                    <a:pt x="408012" y="95542"/>
                  </a:lnTo>
                  <a:lnTo>
                    <a:pt x="410184" y="102717"/>
                  </a:lnTo>
                  <a:lnTo>
                    <a:pt x="410184" y="55702"/>
                  </a:lnTo>
                  <a:lnTo>
                    <a:pt x="403847" y="53822"/>
                  </a:lnTo>
                  <a:lnTo>
                    <a:pt x="392544" y="52832"/>
                  </a:lnTo>
                  <a:lnTo>
                    <a:pt x="384022" y="53403"/>
                  </a:lnTo>
                  <a:lnTo>
                    <a:pt x="356920" y="68199"/>
                  </a:lnTo>
                  <a:lnTo>
                    <a:pt x="358927" y="55410"/>
                  </a:lnTo>
                  <a:lnTo>
                    <a:pt x="325043" y="55410"/>
                  </a:lnTo>
                  <a:lnTo>
                    <a:pt x="325043" y="254393"/>
                  </a:lnTo>
                  <a:lnTo>
                    <a:pt x="358927" y="254393"/>
                  </a:lnTo>
                  <a:lnTo>
                    <a:pt x="358927" y="207733"/>
                  </a:lnTo>
                  <a:lnTo>
                    <a:pt x="356920" y="195275"/>
                  </a:lnTo>
                  <a:lnTo>
                    <a:pt x="357530" y="196354"/>
                  </a:lnTo>
                  <a:lnTo>
                    <a:pt x="392544" y="210566"/>
                  </a:lnTo>
                  <a:lnTo>
                    <a:pt x="403847" y="209575"/>
                  </a:lnTo>
                  <a:lnTo>
                    <a:pt x="436270" y="186105"/>
                  </a:lnTo>
                  <a:lnTo>
                    <a:pt x="439051" y="179717"/>
                  </a:lnTo>
                  <a:lnTo>
                    <a:pt x="440601" y="176174"/>
                  </a:lnTo>
                  <a:lnTo>
                    <a:pt x="443191" y="164909"/>
                  </a:lnTo>
                  <a:lnTo>
                    <a:pt x="444055" y="152323"/>
                  </a:lnTo>
                  <a:lnTo>
                    <a:pt x="444055" y="110820"/>
                  </a:lnTo>
                  <a:close/>
                </a:path>
                <a:path w="5239385" h="3220085">
                  <a:moveTo>
                    <a:pt x="446138" y="2204796"/>
                  </a:moveTo>
                  <a:lnTo>
                    <a:pt x="389394" y="2204796"/>
                  </a:lnTo>
                  <a:lnTo>
                    <a:pt x="389394" y="2166137"/>
                  </a:lnTo>
                  <a:lnTo>
                    <a:pt x="355460" y="2166137"/>
                  </a:lnTo>
                  <a:lnTo>
                    <a:pt x="355460" y="2204796"/>
                  </a:lnTo>
                  <a:lnTo>
                    <a:pt x="315468" y="2204796"/>
                  </a:lnTo>
                  <a:lnTo>
                    <a:pt x="315468" y="2236660"/>
                  </a:lnTo>
                  <a:lnTo>
                    <a:pt x="355460" y="2236660"/>
                  </a:lnTo>
                  <a:lnTo>
                    <a:pt x="355460" y="2314625"/>
                  </a:lnTo>
                  <a:lnTo>
                    <a:pt x="356196" y="2324112"/>
                  </a:lnTo>
                  <a:lnTo>
                    <a:pt x="381228" y="2354542"/>
                  </a:lnTo>
                  <a:lnTo>
                    <a:pt x="399542" y="2357374"/>
                  </a:lnTo>
                  <a:lnTo>
                    <a:pt x="443560" y="2357374"/>
                  </a:lnTo>
                  <a:lnTo>
                    <a:pt x="443560" y="2325522"/>
                  </a:lnTo>
                  <a:lnTo>
                    <a:pt x="395757" y="2325522"/>
                  </a:lnTo>
                  <a:lnTo>
                    <a:pt x="393115" y="2324722"/>
                  </a:lnTo>
                  <a:lnTo>
                    <a:pt x="391604" y="2323122"/>
                  </a:lnTo>
                  <a:lnTo>
                    <a:pt x="390131" y="2321522"/>
                  </a:lnTo>
                  <a:lnTo>
                    <a:pt x="389394" y="2318689"/>
                  </a:lnTo>
                  <a:lnTo>
                    <a:pt x="389394" y="2236660"/>
                  </a:lnTo>
                  <a:lnTo>
                    <a:pt x="446138" y="2236660"/>
                  </a:lnTo>
                  <a:lnTo>
                    <a:pt x="446138" y="2204796"/>
                  </a:lnTo>
                  <a:close/>
                </a:path>
                <a:path w="5239385" h="3220085">
                  <a:moveTo>
                    <a:pt x="449910" y="3018155"/>
                  </a:moveTo>
                  <a:lnTo>
                    <a:pt x="400735" y="3018155"/>
                  </a:lnTo>
                  <a:lnTo>
                    <a:pt x="391515" y="3018840"/>
                  </a:lnTo>
                  <a:lnTo>
                    <a:pt x="360883" y="3042208"/>
                  </a:lnTo>
                  <a:lnTo>
                    <a:pt x="357974" y="3059074"/>
                  </a:lnTo>
                  <a:lnTo>
                    <a:pt x="357974" y="3067393"/>
                  </a:lnTo>
                  <a:lnTo>
                    <a:pt x="316725" y="3067393"/>
                  </a:lnTo>
                  <a:lnTo>
                    <a:pt x="316725" y="3099257"/>
                  </a:lnTo>
                  <a:lnTo>
                    <a:pt x="357974" y="3099257"/>
                  </a:lnTo>
                  <a:lnTo>
                    <a:pt x="357974" y="3217138"/>
                  </a:lnTo>
                  <a:lnTo>
                    <a:pt x="391922" y="3217138"/>
                  </a:lnTo>
                  <a:lnTo>
                    <a:pt x="391922" y="3099257"/>
                  </a:lnTo>
                  <a:lnTo>
                    <a:pt x="449910" y="3099257"/>
                  </a:lnTo>
                  <a:lnTo>
                    <a:pt x="449910" y="3067393"/>
                  </a:lnTo>
                  <a:lnTo>
                    <a:pt x="391922" y="3067393"/>
                  </a:lnTo>
                  <a:lnTo>
                    <a:pt x="391922" y="3055848"/>
                  </a:lnTo>
                  <a:lnTo>
                    <a:pt x="392633" y="3053638"/>
                  </a:lnTo>
                  <a:lnTo>
                    <a:pt x="395528" y="3050743"/>
                  </a:lnTo>
                  <a:lnTo>
                    <a:pt x="397751" y="3050006"/>
                  </a:lnTo>
                  <a:lnTo>
                    <a:pt x="449910" y="3050006"/>
                  </a:lnTo>
                  <a:lnTo>
                    <a:pt x="449910" y="3018155"/>
                  </a:lnTo>
                  <a:close/>
                </a:path>
                <a:path w="5239385" h="3220085">
                  <a:moveTo>
                    <a:pt x="598233" y="2256561"/>
                  </a:moveTo>
                  <a:lnTo>
                    <a:pt x="597344" y="2244890"/>
                  </a:lnTo>
                  <a:lnTo>
                    <a:pt x="594690" y="2234425"/>
                  </a:lnTo>
                  <a:lnTo>
                    <a:pt x="593801" y="2232571"/>
                  </a:lnTo>
                  <a:lnTo>
                    <a:pt x="590270" y="2225179"/>
                  </a:lnTo>
                  <a:lnTo>
                    <a:pt x="557466" y="2203158"/>
                  </a:lnTo>
                  <a:lnTo>
                    <a:pt x="546214" y="2202218"/>
                  </a:lnTo>
                  <a:lnTo>
                    <a:pt x="537603" y="2202777"/>
                  </a:lnTo>
                  <a:lnTo>
                    <a:pt x="509600" y="2220709"/>
                  </a:lnTo>
                  <a:lnTo>
                    <a:pt x="513600" y="2158390"/>
                  </a:lnTo>
                  <a:lnTo>
                    <a:pt x="479729" y="2158390"/>
                  </a:lnTo>
                  <a:lnTo>
                    <a:pt x="479729" y="2357374"/>
                  </a:lnTo>
                  <a:lnTo>
                    <a:pt x="513600" y="2357374"/>
                  </a:lnTo>
                  <a:lnTo>
                    <a:pt x="513600" y="2252281"/>
                  </a:lnTo>
                  <a:lnTo>
                    <a:pt x="515874" y="2245055"/>
                  </a:lnTo>
                  <a:lnTo>
                    <a:pt x="523265" y="2236914"/>
                  </a:lnTo>
                  <a:lnTo>
                    <a:pt x="524941" y="2235073"/>
                  </a:lnTo>
                  <a:lnTo>
                    <a:pt x="531291" y="2232571"/>
                  </a:lnTo>
                  <a:lnTo>
                    <a:pt x="547243" y="2232571"/>
                  </a:lnTo>
                  <a:lnTo>
                    <a:pt x="553313" y="2234882"/>
                  </a:lnTo>
                  <a:lnTo>
                    <a:pt x="557682" y="2239492"/>
                  </a:lnTo>
                  <a:lnTo>
                    <a:pt x="562089" y="2244077"/>
                  </a:lnTo>
                  <a:lnTo>
                    <a:pt x="564299" y="2250617"/>
                  </a:lnTo>
                  <a:lnTo>
                    <a:pt x="564299" y="2357374"/>
                  </a:lnTo>
                  <a:lnTo>
                    <a:pt x="598233" y="2357374"/>
                  </a:lnTo>
                  <a:lnTo>
                    <a:pt x="598233" y="2256561"/>
                  </a:lnTo>
                  <a:close/>
                </a:path>
                <a:path w="5239385" h="3220085">
                  <a:moveTo>
                    <a:pt x="598678" y="3121228"/>
                  </a:moveTo>
                  <a:lnTo>
                    <a:pt x="597649" y="3108299"/>
                  </a:lnTo>
                  <a:lnTo>
                    <a:pt x="594601" y="3096780"/>
                  </a:lnTo>
                  <a:lnTo>
                    <a:pt x="592861" y="3093339"/>
                  </a:lnTo>
                  <a:lnTo>
                    <a:pt x="589508" y="3086684"/>
                  </a:lnTo>
                  <a:lnTo>
                    <a:pt x="582358" y="3077972"/>
                  </a:lnTo>
                  <a:lnTo>
                    <a:pt x="573544" y="3070974"/>
                  </a:lnTo>
                  <a:lnTo>
                    <a:pt x="564794" y="3066694"/>
                  </a:lnTo>
                  <a:lnTo>
                    <a:pt x="564794" y="3112084"/>
                  </a:lnTo>
                  <a:lnTo>
                    <a:pt x="564794" y="3169615"/>
                  </a:lnTo>
                  <a:lnTo>
                    <a:pt x="562571" y="3176663"/>
                  </a:lnTo>
                  <a:lnTo>
                    <a:pt x="553707" y="3186023"/>
                  </a:lnTo>
                  <a:lnTo>
                    <a:pt x="547230" y="3188360"/>
                  </a:lnTo>
                  <a:lnTo>
                    <a:pt x="530059" y="3188360"/>
                  </a:lnTo>
                  <a:lnTo>
                    <a:pt x="523544" y="3186023"/>
                  </a:lnTo>
                  <a:lnTo>
                    <a:pt x="514731" y="3176663"/>
                  </a:lnTo>
                  <a:lnTo>
                    <a:pt x="512533" y="3169615"/>
                  </a:lnTo>
                  <a:lnTo>
                    <a:pt x="512533" y="3112084"/>
                  </a:lnTo>
                  <a:lnTo>
                    <a:pt x="514731" y="3105048"/>
                  </a:lnTo>
                  <a:lnTo>
                    <a:pt x="523544" y="3095688"/>
                  </a:lnTo>
                  <a:lnTo>
                    <a:pt x="530059" y="3093339"/>
                  </a:lnTo>
                  <a:lnTo>
                    <a:pt x="547230" y="3093339"/>
                  </a:lnTo>
                  <a:lnTo>
                    <a:pt x="553707" y="3095688"/>
                  </a:lnTo>
                  <a:lnTo>
                    <a:pt x="558126" y="3100387"/>
                  </a:lnTo>
                  <a:lnTo>
                    <a:pt x="562571" y="3105048"/>
                  </a:lnTo>
                  <a:lnTo>
                    <a:pt x="564794" y="3066694"/>
                  </a:lnTo>
                  <a:lnTo>
                    <a:pt x="538657" y="3061982"/>
                  </a:lnTo>
                  <a:lnTo>
                    <a:pt x="525602" y="3062973"/>
                  </a:lnTo>
                  <a:lnTo>
                    <a:pt x="487743" y="3086671"/>
                  </a:lnTo>
                  <a:lnTo>
                    <a:pt x="478586" y="3160204"/>
                  </a:lnTo>
                  <a:lnTo>
                    <a:pt x="479602" y="3173247"/>
                  </a:lnTo>
                  <a:lnTo>
                    <a:pt x="503694" y="3210725"/>
                  </a:lnTo>
                  <a:lnTo>
                    <a:pt x="538657" y="3219716"/>
                  </a:lnTo>
                  <a:lnTo>
                    <a:pt x="551688" y="3218713"/>
                  </a:lnTo>
                  <a:lnTo>
                    <a:pt x="589495" y="3195002"/>
                  </a:lnTo>
                  <a:lnTo>
                    <a:pt x="598678" y="3160204"/>
                  </a:lnTo>
                  <a:lnTo>
                    <a:pt x="598678" y="3121228"/>
                  </a:lnTo>
                  <a:close/>
                </a:path>
                <a:path w="5239385" h="3220085">
                  <a:moveTo>
                    <a:pt x="598741" y="112090"/>
                  </a:moveTo>
                  <a:lnTo>
                    <a:pt x="597712" y="99161"/>
                  </a:lnTo>
                  <a:lnTo>
                    <a:pt x="594664" y="87630"/>
                  </a:lnTo>
                  <a:lnTo>
                    <a:pt x="592924" y="84188"/>
                  </a:lnTo>
                  <a:lnTo>
                    <a:pt x="589572" y="77546"/>
                  </a:lnTo>
                  <a:lnTo>
                    <a:pt x="582434" y="68821"/>
                  </a:lnTo>
                  <a:lnTo>
                    <a:pt x="573608" y="61823"/>
                  </a:lnTo>
                  <a:lnTo>
                    <a:pt x="564857" y="57556"/>
                  </a:lnTo>
                  <a:lnTo>
                    <a:pt x="564857" y="102933"/>
                  </a:lnTo>
                  <a:lnTo>
                    <a:pt x="564857" y="160464"/>
                  </a:lnTo>
                  <a:lnTo>
                    <a:pt x="562635" y="167513"/>
                  </a:lnTo>
                  <a:lnTo>
                    <a:pt x="553770" y="176885"/>
                  </a:lnTo>
                  <a:lnTo>
                    <a:pt x="547293" y="179209"/>
                  </a:lnTo>
                  <a:lnTo>
                    <a:pt x="530123" y="179209"/>
                  </a:lnTo>
                  <a:lnTo>
                    <a:pt x="523608" y="176885"/>
                  </a:lnTo>
                  <a:lnTo>
                    <a:pt x="514794" y="167513"/>
                  </a:lnTo>
                  <a:lnTo>
                    <a:pt x="512597" y="160464"/>
                  </a:lnTo>
                  <a:lnTo>
                    <a:pt x="512597" y="102933"/>
                  </a:lnTo>
                  <a:lnTo>
                    <a:pt x="514794" y="95897"/>
                  </a:lnTo>
                  <a:lnTo>
                    <a:pt x="523608" y="86537"/>
                  </a:lnTo>
                  <a:lnTo>
                    <a:pt x="530123" y="84188"/>
                  </a:lnTo>
                  <a:lnTo>
                    <a:pt x="547293" y="84188"/>
                  </a:lnTo>
                  <a:lnTo>
                    <a:pt x="553770" y="86537"/>
                  </a:lnTo>
                  <a:lnTo>
                    <a:pt x="558190" y="91236"/>
                  </a:lnTo>
                  <a:lnTo>
                    <a:pt x="562635" y="95897"/>
                  </a:lnTo>
                  <a:lnTo>
                    <a:pt x="564857" y="57556"/>
                  </a:lnTo>
                  <a:lnTo>
                    <a:pt x="538721" y="52832"/>
                  </a:lnTo>
                  <a:lnTo>
                    <a:pt x="525665" y="53822"/>
                  </a:lnTo>
                  <a:lnTo>
                    <a:pt x="487807" y="77520"/>
                  </a:lnTo>
                  <a:lnTo>
                    <a:pt x="478650" y="151066"/>
                  </a:lnTo>
                  <a:lnTo>
                    <a:pt x="479666" y="164096"/>
                  </a:lnTo>
                  <a:lnTo>
                    <a:pt x="503758" y="201574"/>
                  </a:lnTo>
                  <a:lnTo>
                    <a:pt x="538721" y="210566"/>
                  </a:lnTo>
                  <a:lnTo>
                    <a:pt x="551751" y="209575"/>
                  </a:lnTo>
                  <a:lnTo>
                    <a:pt x="589559" y="185851"/>
                  </a:lnTo>
                  <a:lnTo>
                    <a:pt x="592899" y="179209"/>
                  </a:lnTo>
                  <a:lnTo>
                    <a:pt x="594664" y="175704"/>
                  </a:lnTo>
                  <a:lnTo>
                    <a:pt x="597712" y="164096"/>
                  </a:lnTo>
                  <a:lnTo>
                    <a:pt x="598741" y="151066"/>
                  </a:lnTo>
                  <a:lnTo>
                    <a:pt x="598741" y="112090"/>
                  </a:lnTo>
                  <a:close/>
                </a:path>
                <a:path w="5239385" h="3220085">
                  <a:moveTo>
                    <a:pt x="759015" y="3119463"/>
                  </a:moveTo>
                  <a:lnTo>
                    <a:pt x="744220" y="3077654"/>
                  </a:lnTo>
                  <a:lnTo>
                    <a:pt x="704672" y="3061982"/>
                  </a:lnTo>
                  <a:lnTo>
                    <a:pt x="689381" y="3064052"/>
                  </a:lnTo>
                  <a:lnTo>
                    <a:pt x="678040" y="3070288"/>
                  </a:lnTo>
                  <a:lnTo>
                    <a:pt x="670674" y="3080677"/>
                  </a:lnTo>
                  <a:lnTo>
                    <a:pt x="667270" y="3095218"/>
                  </a:lnTo>
                  <a:lnTo>
                    <a:pt x="672630" y="3064560"/>
                  </a:lnTo>
                  <a:lnTo>
                    <a:pt x="639254" y="3064560"/>
                  </a:lnTo>
                  <a:lnTo>
                    <a:pt x="639254" y="3217138"/>
                  </a:lnTo>
                  <a:lnTo>
                    <a:pt x="673125" y="3217138"/>
                  </a:lnTo>
                  <a:lnTo>
                    <a:pt x="673176" y="3111868"/>
                  </a:lnTo>
                  <a:lnTo>
                    <a:pt x="675411" y="3104819"/>
                  </a:lnTo>
                  <a:lnTo>
                    <a:pt x="679996" y="3099816"/>
                  </a:lnTo>
                  <a:lnTo>
                    <a:pt x="684237" y="3095218"/>
                  </a:lnTo>
                  <a:lnTo>
                    <a:pt x="684606" y="3094825"/>
                  </a:lnTo>
                  <a:lnTo>
                    <a:pt x="691032" y="3092323"/>
                  </a:lnTo>
                  <a:lnTo>
                    <a:pt x="707656" y="3092323"/>
                  </a:lnTo>
                  <a:lnTo>
                    <a:pt x="714057" y="3094786"/>
                  </a:lnTo>
                  <a:lnTo>
                    <a:pt x="718464" y="3099701"/>
                  </a:lnTo>
                  <a:lnTo>
                    <a:pt x="722922" y="3104604"/>
                  </a:lnTo>
                  <a:lnTo>
                    <a:pt x="725144" y="3111868"/>
                  </a:lnTo>
                  <a:lnTo>
                    <a:pt x="725144" y="3133318"/>
                  </a:lnTo>
                  <a:lnTo>
                    <a:pt x="759015" y="3133318"/>
                  </a:lnTo>
                  <a:lnTo>
                    <a:pt x="759015" y="3119463"/>
                  </a:lnTo>
                  <a:close/>
                </a:path>
                <a:path w="5239385" h="3220085">
                  <a:moveTo>
                    <a:pt x="759079" y="110324"/>
                  </a:moveTo>
                  <a:lnTo>
                    <a:pt x="744283" y="68503"/>
                  </a:lnTo>
                  <a:lnTo>
                    <a:pt x="704735" y="52832"/>
                  </a:lnTo>
                  <a:lnTo>
                    <a:pt x="689444" y="54902"/>
                  </a:lnTo>
                  <a:lnTo>
                    <a:pt x="678103" y="61137"/>
                  </a:lnTo>
                  <a:lnTo>
                    <a:pt x="670737" y="71526"/>
                  </a:lnTo>
                  <a:lnTo>
                    <a:pt x="667334" y="86080"/>
                  </a:lnTo>
                  <a:lnTo>
                    <a:pt x="672693" y="55410"/>
                  </a:lnTo>
                  <a:lnTo>
                    <a:pt x="639318" y="55410"/>
                  </a:lnTo>
                  <a:lnTo>
                    <a:pt x="639318" y="207987"/>
                  </a:lnTo>
                  <a:lnTo>
                    <a:pt x="673188" y="207987"/>
                  </a:lnTo>
                  <a:lnTo>
                    <a:pt x="673239" y="102717"/>
                  </a:lnTo>
                  <a:lnTo>
                    <a:pt x="675474" y="95669"/>
                  </a:lnTo>
                  <a:lnTo>
                    <a:pt x="680059" y="90678"/>
                  </a:lnTo>
                  <a:lnTo>
                    <a:pt x="684301" y="86080"/>
                  </a:lnTo>
                  <a:lnTo>
                    <a:pt x="684669" y="85674"/>
                  </a:lnTo>
                  <a:lnTo>
                    <a:pt x="691095" y="83185"/>
                  </a:lnTo>
                  <a:lnTo>
                    <a:pt x="707720" y="83185"/>
                  </a:lnTo>
                  <a:lnTo>
                    <a:pt x="714121" y="85636"/>
                  </a:lnTo>
                  <a:lnTo>
                    <a:pt x="718527" y="90551"/>
                  </a:lnTo>
                  <a:lnTo>
                    <a:pt x="722985" y="95465"/>
                  </a:lnTo>
                  <a:lnTo>
                    <a:pt x="725208" y="102717"/>
                  </a:lnTo>
                  <a:lnTo>
                    <a:pt x="725208" y="124180"/>
                  </a:lnTo>
                  <a:lnTo>
                    <a:pt x="759079" y="124180"/>
                  </a:lnTo>
                  <a:lnTo>
                    <a:pt x="759079" y="110324"/>
                  </a:lnTo>
                  <a:close/>
                </a:path>
                <a:path w="5239385" h="3220085">
                  <a:moveTo>
                    <a:pt x="910170" y="55410"/>
                  </a:moveTo>
                  <a:lnTo>
                    <a:pt x="853440" y="55410"/>
                  </a:lnTo>
                  <a:lnTo>
                    <a:pt x="853440" y="16751"/>
                  </a:lnTo>
                  <a:lnTo>
                    <a:pt x="819492" y="16751"/>
                  </a:lnTo>
                  <a:lnTo>
                    <a:pt x="819492" y="55410"/>
                  </a:lnTo>
                  <a:lnTo>
                    <a:pt x="779513" y="55410"/>
                  </a:lnTo>
                  <a:lnTo>
                    <a:pt x="779513" y="87274"/>
                  </a:lnTo>
                  <a:lnTo>
                    <a:pt x="819492" y="87274"/>
                  </a:lnTo>
                  <a:lnTo>
                    <a:pt x="819492" y="165227"/>
                  </a:lnTo>
                  <a:lnTo>
                    <a:pt x="820229" y="174726"/>
                  </a:lnTo>
                  <a:lnTo>
                    <a:pt x="845273" y="205155"/>
                  </a:lnTo>
                  <a:lnTo>
                    <a:pt x="863574" y="207987"/>
                  </a:lnTo>
                  <a:lnTo>
                    <a:pt x="907592" y="207987"/>
                  </a:lnTo>
                  <a:lnTo>
                    <a:pt x="907592" y="176123"/>
                  </a:lnTo>
                  <a:lnTo>
                    <a:pt x="859802" y="176123"/>
                  </a:lnTo>
                  <a:lnTo>
                    <a:pt x="857148" y="175323"/>
                  </a:lnTo>
                  <a:lnTo>
                    <a:pt x="855637" y="173736"/>
                  </a:lnTo>
                  <a:lnTo>
                    <a:pt x="854176" y="172135"/>
                  </a:lnTo>
                  <a:lnTo>
                    <a:pt x="853440" y="169303"/>
                  </a:lnTo>
                  <a:lnTo>
                    <a:pt x="853440" y="87274"/>
                  </a:lnTo>
                  <a:lnTo>
                    <a:pt x="910170" y="87274"/>
                  </a:lnTo>
                  <a:lnTo>
                    <a:pt x="910170" y="55410"/>
                  </a:lnTo>
                  <a:close/>
                </a:path>
                <a:path w="5239385" h="3220085">
                  <a:moveTo>
                    <a:pt x="2112213" y="3024009"/>
                  </a:moveTo>
                  <a:lnTo>
                    <a:pt x="2110130" y="3018967"/>
                  </a:lnTo>
                  <a:lnTo>
                    <a:pt x="2105977" y="3015069"/>
                  </a:lnTo>
                  <a:lnTo>
                    <a:pt x="2101824" y="3011119"/>
                  </a:lnTo>
                  <a:lnTo>
                    <a:pt x="2096528" y="3009138"/>
                  </a:lnTo>
                  <a:lnTo>
                    <a:pt x="2078520" y="3009138"/>
                  </a:lnTo>
                  <a:lnTo>
                    <a:pt x="2073236" y="3011119"/>
                  </a:lnTo>
                  <a:lnTo>
                    <a:pt x="2069071" y="3015069"/>
                  </a:lnTo>
                  <a:lnTo>
                    <a:pt x="2064918" y="3018967"/>
                  </a:lnTo>
                  <a:lnTo>
                    <a:pt x="2062848" y="3024009"/>
                  </a:lnTo>
                  <a:lnTo>
                    <a:pt x="2062861" y="3036430"/>
                  </a:lnTo>
                  <a:lnTo>
                    <a:pt x="2064880" y="3041383"/>
                  </a:lnTo>
                  <a:lnTo>
                    <a:pt x="2068957" y="3045168"/>
                  </a:lnTo>
                  <a:lnTo>
                    <a:pt x="2073059" y="3048901"/>
                  </a:lnTo>
                  <a:lnTo>
                    <a:pt x="2078393" y="3050768"/>
                  </a:lnTo>
                  <a:lnTo>
                    <a:pt x="2096452" y="3050768"/>
                  </a:lnTo>
                  <a:lnTo>
                    <a:pt x="2101723" y="3048901"/>
                  </a:lnTo>
                  <a:lnTo>
                    <a:pt x="2110117" y="3041421"/>
                  </a:lnTo>
                  <a:lnTo>
                    <a:pt x="2112213" y="3036430"/>
                  </a:lnTo>
                  <a:lnTo>
                    <a:pt x="2112213" y="3024009"/>
                  </a:lnTo>
                  <a:close/>
                </a:path>
                <a:path w="5239385" h="3220085">
                  <a:moveTo>
                    <a:pt x="2154783" y="3185274"/>
                  </a:moveTo>
                  <a:lnTo>
                    <a:pt x="2107044" y="3185274"/>
                  </a:lnTo>
                  <a:lnTo>
                    <a:pt x="2107044" y="3064560"/>
                  </a:lnTo>
                  <a:lnTo>
                    <a:pt x="2029282" y="3064560"/>
                  </a:lnTo>
                  <a:lnTo>
                    <a:pt x="2029282" y="3096425"/>
                  </a:lnTo>
                  <a:lnTo>
                    <a:pt x="2073109" y="3096425"/>
                  </a:lnTo>
                  <a:lnTo>
                    <a:pt x="2073109" y="3185274"/>
                  </a:lnTo>
                  <a:lnTo>
                    <a:pt x="2022856" y="3185274"/>
                  </a:lnTo>
                  <a:lnTo>
                    <a:pt x="2022856" y="3217138"/>
                  </a:lnTo>
                  <a:lnTo>
                    <a:pt x="2154783" y="3217138"/>
                  </a:lnTo>
                  <a:lnTo>
                    <a:pt x="2154783" y="3185274"/>
                  </a:lnTo>
                  <a:close/>
                </a:path>
                <a:path w="5239385" h="3220085">
                  <a:moveTo>
                    <a:pt x="2299131" y="3116326"/>
                  </a:moveTo>
                  <a:lnTo>
                    <a:pt x="2284958" y="3076905"/>
                  </a:lnTo>
                  <a:lnTo>
                    <a:pt x="2247112" y="3061982"/>
                  </a:lnTo>
                  <a:lnTo>
                    <a:pt x="2238489" y="3062541"/>
                  </a:lnTo>
                  <a:lnTo>
                    <a:pt x="2212683" y="3076168"/>
                  </a:lnTo>
                  <a:lnTo>
                    <a:pt x="2214499" y="3064560"/>
                  </a:lnTo>
                  <a:lnTo>
                    <a:pt x="2180615" y="3064560"/>
                  </a:lnTo>
                  <a:lnTo>
                    <a:pt x="2180615" y="3217138"/>
                  </a:lnTo>
                  <a:lnTo>
                    <a:pt x="2214499" y="3217138"/>
                  </a:lnTo>
                  <a:lnTo>
                    <a:pt x="2214499" y="3112033"/>
                  </a:lnTo>
                  <a:lnTo>
                    <a:pt x="2216772" y="3104819"/>
                  </a:lnTo>
                  <a:lnTo>
                    <a:pt x="2224163" y="3096679"/>
                  </a:lnTo>
                  <a:lnTo>
                    <a:pt x="2225840" y="3094825"/>
                  </a:lnTo>
                  <a:lnTo>
                    <a:pt x="2232190" y="3092323"/>
                  </a:lnTo>
                  <a:lnTo>
                    <a:pt x="2248141" y="3092323"/>
                  </a:lnTo>
                  <a:lnTo>
                    <a:pt x="2254212" y="3094634"/>
                  </a:lnTo>
                  <a:lnTo>
                    <a:pt x="2258580" y="3099257"/>
                  </a:lnTo>
                  <a:lnTo>
                    <a:pt x="2262987" y="3103829"/>
                  </a:lnTo>
                  <a:lnTo>
                    <a:pt x="2265184" y="3110382"/>
                  </a:lnTo>
                  <a:lnTo>
                    <a:pt x="2265184" y="3217138"/>
                  </a:lnTo>
                  <a:lnTo>
                    <a:pt x="2299131" y="3217138"/>
                  </a:lnTo>
                  <a:lnTo>
                    <a:pt x="2299131" y="3116326"/>
                  </a:lnTo>
                  <a:close/>
                </a:path>
                <a:path w="5239385" h="3220085">
                  <a:moveTo>
                    <a:pt x="5082908" y="2254542"/>
                  </a:moveTo>
                  <a:lnTo>
                    <a:pt x="5081905" y="2243124"/>
                  </a:lnTo>
                  <a:lnTo>
                    <a:pt x="5079060" y="2233574"/>
                  </a:lnTo>
                  <a:lnTo>
                    <a:pt x="5078882" y="2232964"/>
                  </a:lnTo>
                  <a:lnTo>
                    <a:pt x="5048008" y="2205964"/>
                  </a:lnTo>
                  <a:lnTo>
                    <a:pt x="5023904" y="2202472"/>
                  </a:lnTo>
                  <a:lnTo>
                    <a:pt x="5012423" y="2203221"/>
                  </a:lnTo>
                  <a:lnTo>
                    <a:pt x="4976266" y="2221407"/>
                  </a:lnTo>
                  <a:lnTo>
                    <a:pt x="4963896" y="2252916"/>
                  </a:lnTo>
                  <a:lnTo>
                    <a:pt x="4997907" y="2252916"/>
                  </a:lnTo>
                  <a:lnTo>
                    <a:pt x="4998948" y="2245487"/>
                  </a:lnTo>
                  <a:lnTo>
                    <a:pt x="5001641" y="2240407"/>
                  </a:lnTo>
                  <a:lnTo>
                    <a:pt x="5010328" y="2234946"/>
                  </a:lnTo>
                  <a:lnTo>
                    <a:pt x="5016233" y="2233574"/>
                  </a:lnTo>
                  <a:lnTo>
                    <a:pt x="5031930" y="2233574"/>
                  </a:lnTo>
                  <a:lnTo>
                    <a:pt x="5038204" y="2235466"/>
                  </a:lnTo>
                  <a:lnTo>
                    <a:pt x="5042484" y="2239251"/>
                  </a:lnTo>
                  <a:lnTo>
                    <a:pt x="5046815" y="2242985"/>
                  </a:lnTo>
                  <a:lnTo>
                    <a:pt x="5048974" y="2248331"/>
                  </a:lnTo>
                  <a:lnTo>
                    <a:pt x="5048974" y="2263610"/>
                  </a:lnTo>
                  <a:lnTo>
                    <a:pt x="5048974" y="2292146"/>
                  </a:lnTo>
                  <a:lnTo>
                    <a:pt x="5048974" y="2313851"/>
                  </a:lnTo>
                  <a:lnTo>
                    <a:pt x="5045951" y="2319591"/>
                  </a:lnTo>
                  <a:lnTo>
                    <a:pt x="5033899" y="2328659"/>
                  </a:lnTo>
                  <a:lnTo>
                    <a:pt x="5025822" y="2330932"/>
                  </a:lnTo>
                  <a:lnTo>
                    <a:pt x="5007851" y="2330932"/>
                  </a:lnTo>
                  <a:lnTo>
                    <a:pt x="5001844" y="2329167"/>
                  </a:lnTo>
                  <a:lnTo>
                    <a:pt x="4993449" y="2322118"/>
                  </a:lnTo>
                  <a:lnTo>
                    <a:pt x="4991354" y="2317242"/>
                  </a:lnTo>
                  <a:lnTo>
                    <a:pt x="4991354" y="2304986"/>
                  </a:lnTo>
                  <a:lnTo>
                    <a:pt x="4993056" y="2300325"/>
                  </a:lnTo>
                  <a:lnTo>
                    <a:pt x="4999850" y="2293785"/>
                  </a:lnTo>
                  <a:lnTo>
                    <a:pt x="5004701" y="2292146"/>
                  </a:lnTo>
                  <a:lnTo>
                    <a:pt x="5048974" y="2292146"/>
                  </a:lnTo>
                  <a:lnTo>
                    <a:pt x="5048974" y="2263610"/>
                  </a:lnTo>
                  <a:lnTo>
                    <a:pt x="5010493" y="2263610"/>
                  </a:lnTo>
                  <a:lnTo>
                    <a:pt x="4998986" y="2264435"/>
                  </a:lnTo>
                  <a:lnTo>
                    <a:pt x="4965522" y="2283866"/>
                  </a:lnTo>
                  <a:lnTo>
                    <a:pt x="4957419" y="2312543"/>
                  </a:lnTo>
                  <a:lnTo>
                    <a:pt x="4958321" y="2322880"/>
                  </a:lnTo>
                  <a:lnTo>
                    <a:pt x="4988839" y="2356764"/>
                  </a:lnTo>
                  <a:lnTo>
                    <a:pt x="5010251" y="2359964"/>
                  </a:lnTo>
                  <a:lnTo>
                    <a:pt x="5019941" y="2359380"/>
                  </a:lnTo>
                  <a:lnTo>
                    <a:pt x="5051666" y="2343785"/>
                  </a:lnTo>
                  <a:lnTo>
                    <a:pt x="5049545" y="2357374"/>
                  </a:lnTo>
                  <a:lnTo>
                    <a:pt x="5082908" y="2357374"/>
                  </a:lnTo>
                  <a:lnTo>
                    <a:pt x="5082908" y="2325268"/>
                  </a:lnTo>
                  <a:lnTo>
                    <a:pt x="5082908" y="2292146"/>
                  </a:lnTo>
                  <a:lnTo>
                    <a:pt x="5082908" y="2254542"/>
                  </a:lnTo>
                  <a:close/>
                </a:path>
                <a:path w="5239385" h="3220085">
                  <a:moveTo>
                    <a:pt x="5238851" y="2312035"/>
                  </a:moveTo>
                  <a:lnTo>
                    <a:pt x="5220233" y="2274874"/>
                  </a:lnTo>
                  <a:lnTo>
                    <a:pt x="5171414" y="2261857"/>
                  </a:lnTo>
                  <a:lnTo>
                    <a:pt x="5164861" y="2260841"/>
                  </a:lnTo>
                  <a:lnTo>
                    <a:pt x="5160416" y="2259355"/>
                  </a:lnTo>
                  <a:lnTo>
                    <a:pt x="5155704" y="2255405"/>
                  </a:lnTo>
                  <a:lnTo>
                    <a:pt x="5154536" y="2252383"/>
                  </a:lnTo>
                  <a:lnTo>
                    <a:pt x="5154536" y="2238489"/>
                  </a:lnTo>
                  <a:lnTo>
                    <a:pt x="5161165" y="2233574"/>
                  </a:lnTo>
                  <a:lnTo>
                    <a:pt x="5189918" y="2233574"/>
                  </a:lnTo>
                  <a:lnTo>
                    <a:pt x="5194376" y="2234628"/>
                  </a:lnTo>
                  <a:lnTo>
                    <a:pt x="5197602" y="2236724"/>
                  </a:lnTo>
                  <a:lnTo>
                    <a:pt x="5200840" y="2238781"/>
                  </a:lnTo>
                  <a:lnTo>
                    <a:pt x="5203101" y="2242820"/>
                  </a:lnTo>
                  <a:lnTo>
                    <a:pt x="5204409" y="2248814"/>
                  </a:lnTo>
                  <a:lnTo>
                    <a:pt x="5238216" y="2248814"/>
                  </a:lnTo>
                  <a:lnTo>
                    <a:pt x="5235664" y="2237257"/>
                  </a:lnTo>
                  <a:lnTo>
                    <a:pt x="5234216" y="2233574"/>
                  </a:lnTo>
                  <a:lnTo>
                    <a:pt x="5231816" y="2227453"/>
                  </a:lnTo>
                  <a:lnTo>
                    <a:pt x="5194744" y="2202904"/>
                  </a:lnTo>
                  <a:lnTo>
                    <a:pt x="5184254" y="2202218"/>
                  </a:lnTo>
                  <a:lnTo>
                    <a:pt x="5174437" y="2202218"/>
                  </a:lnTo>
                  <a:lnTo>
                    <a:pt x="5134699" y="2214245"/>
                  </a:lnTo>
                  <a:lnTo>
                    <a:pt x="5120589" y="2248065"/>
                  </a:lnTo>
                  <a:lnTo>
                    <a:pt x="5121313" y="2257539"/>
                  </a:lnTo>
                  <a:lnTo>
                    <a:pt x="5146395" y="2288400"/>
                  </a:lnTo>
                  <a:lnTo>
                    <a:pt x="5198465" y="2299043"/>
                  </a:lnTo>
                  <a:lnTo>
                    <a:pt x="5204968" y="2304415"/>
                  </a:lnTo>
                  <a:lnTo>
                    <a:pt x="5204968" y="2317775"/>
                  </a:lnTo>
                  <a:lnTo>
                    <a:pt x="5203253" y="2321522"/>
                  </a:lnTo>
                  <a:lnTo>
                    <a:pt x="5196408" y="2327198"/>
                  </a:lnTo>
                  <a:lnTo>
                    <a:pt x="5190883" y="2328595"/>
                  </a:lnTo>
                  <a:lnTo>
                    <a:pt x="5166080" y="2328595"/>
                  </a:lnTo>
                  <a:lnTo>
                    <a:pt x="5161102" y="2327452"/>
                  </a:lnTo>
                  <a:lnTo>
                    <a:pt x="5153926" y="2322830"/>
                  </a:lnTo>
                  <a:lnTo>
                    <a:pt x="5151513" y="2318397"/>
                  </a:lnTo>
                  <a:lnTo>
                    <a:pt x="5150256" y="2311857"/>
                  </a:lnTo>
                  <a:lnTo>
                    <a:pt x="5116563" y="2311857"/>
                  </a:lnTo>
                  <a:lnTo>
                    <a:pt x="5134254" y="2348623"/>
                  </a:lnTo>
                  <a:lnTo>
                    <a:pt x="5172418" y="2359964"/>
                  </a:lnTo>
                  <a:lnTo>
                    <a:pt x="5183251" y="2359964"/>
                  </a:lnTo>
                  <a:lnTo>
                    <a:pt x="5224437" y="2347303"/>
                  </a:lnTo>
                  <a:lnTo>
                    <a:pt x="5237950" y="2322703"/>
                  </a:lnTo>
                  <a:lnTo>
                    <a:pt x="5238851" y="2312035"/>
                  </a:lnTo>
                  <a:close/>
                </a:path>
              </a:pathLst>
            </a:custGeom>
            <a:solidFill>
              <a:srgbClr val="007BB5"/>
            </a:solidFill>
          </p:spPr>
          <p:txBody>
            <a:bodyPr wrap="square" lIns="0" tIns="0" rIns="0" bIns="0" rtlCol="0"/>
            <a:lstStyle/>
            <a:p>
              <a:endParaRPr/>
            </a:p>
          </p:txBody>
        </p:sp>
      </p:grpSp>
      <p:sp>
        <p:nvSpPr>
          <p:cNvPr id="9" name="object 9"/>
          <p:cNvSpPr txBox="1">
            <a:spLocks noGrp="1"/>
          </p:cNvSpPr>
          <p:nvPr>
            <p:ph sz="half" idx="2"/>
          </p:nvPr>
        </p:nvSpPr>
        <p:spPr>
          <a:prstGeom prst="rect">
            <a:avLst/>
          </a:prstGeom>
        </p:spPr>
        <p:txBody>
          <a:bodyPr vert="horz" wrap="square" lIns="0" tIns="16510" rIns="0" bIns="0" rtlCol="0">
            <a:spAutoFit/>
          </a:bodyPr>
          <a:lstStyle/>
          <a:p>
            <a:pPr marL="12700">
              <a:lnSpc>
                <a:spcPct val="100000"/>
              </a:lnSpc>
              <a:spcBef>
                <a:spcPts val="130"/>
              </a:spcBef>
            </a:pPr>
            <a:r>
              <a:rPr spc="10" dirty="0"/>
              <a:t>import</a:t>
            </a:r>
            <a:r>
              <a:rPr spc="-35" dirty="0"/>
              <a:t> </a:t>
            </a:r>
            <a:r>
              <a:rPr spc="15" dirty="0">
                <a:solidFill>
                  <a:srgbClr val="04182D"/>
                </a:solidFill>
              </a:rPr>
              <a:t>csv</a:t>
            </a:r>
          </a:p>
          <a:p>
            <a:pPr>
              <a:lnSpc>
                <a:spcPct val="100000"/>
              </a:lnSpc>
              <a:spcBef>
                <a:spcPts val="40"/>
              </a:spcBef>
            </a:pPr>
            <a:endParaRPr sz="2950"/>
          </a:p>
          <a:p>
            <a:pPr marL="12700" marR="4798695">
              <a:lnSpc>
                <a:spcPct val="141000"/>
              </a:lnSpc>
              <a:spcBef>
                <a:spcPts val="5"/>
              </a:spcBef>
            </a:pPr>
            <a:r>
              <a:rPr spc="15" dirty="0">
                <a:solidFill>
                  <a:srgbClr val="04182D"/>
                </a:solidFill>
              </a:rPr>
              <a:t>ids = [] </a:t>
            </a:r>
            <a:r>
              <a:rPr spc="20" dirty="0">
                <a:solidFill>
                  <a:srgbClr val="04182D"/>
                </a:solidFill>
              </a:rPr>
              <a:t> </a:t>
            </a:r>
            <a:r>
              <a:rPr spc="10" dirty="0">
                <a:solidFill>
                  <a:srgbClr val="04182D"/>
                </a:solidFill>
              </a:rPr>
              <a:t>metadatas</a:t>
            </a:r>
            <a:r>
              <a:rPr spc="-15" dirty="0">
                <a:solidFill>
                  <a:srgbClr val="04182D"/>
                </a:solidFill>
              </a:rPr>
              <a:t> </a:t>
            </a:r>
            <a:r>
              <a:rPr spc="15" dirty="0">
                <a:solidFill>
                  <a:srgbClr val="04182D"/>
                </a:solidFill>
              </a:rPr>
              <a:t>=</a:t>
            </a:r>
            <a:r>
              <a:rPr spc="-15" dirty="0">
                <a:solidFill>
                  <a:srgbClr val="04182D"/>
                </a:solidFill>
              </a:rPr>
              <a:t> </a:t>
            </a:r>
            <a:r>
              <a:rPr spc="15" dirty="0">
                <a:solidFill>
                  <a:srgbClr val="04182D"/>
                </a:solidFill>
              </a:rPr>
              <a:t>[]</a:t>
            </a:r>
          </a:p>
          <a:p>
            <a:pPr>
              <a:lnSpc>
                <a:spcPct val="100000"/>
              </a:lnSpc>
              <a:spcBef>
                <a:spcPts val="40"/>
              </a:spcBef>
            </a:pPr>
            <a:endParaRPr sz="2950"/>
          </a:p>
          <a:p>
            <a:pPr marL="321945" marR="314325" indent="-309880">
              <a:lnSpc>
                <a:spcPct val="141000"/>
              </a:lnSpc>
            </a:pPr>
            <a:r>
              <a:rPr spc="10" dirty="0"/>
              <a:t>with</a:t>
            </a:r>
            <a:r>
              <a:rPr spc="20" dirty="0"/>
              <a:t> </a:t>
            </a:r>
            <a:r>
              <a:rPr spc="10" dirty="0">
                <a:solidFill>
                  <a:srgbClr val="008600"/>
                </a:solidFill>
              </a:rPr>
              <a:t>open</a:t>
            </a:r>
            <a:r>
              <a:rPr spc="10" dirty="0">
                <a:solidFill>
                  <a:srgbClr val="04182D"/>
                </a:solidFill>
              </a:rPr>
              <a:t>(</a:t>
            </a:r>
            <a:r>
              <a:rPr spc="10" dirty="0">
                <a:solidFill>
                  <a:srgbClr val="BE2F72"/>
                </a:solidFill>
              </a:rPr>
              <a:t>'netflix_titles.csv'</a:t>
            </a:r>
            <a:r>
              <a:rPr spc="10" dirty="0">
                <a:solidFill>
                  <a:srgbClr val="04182D"/>
                </a:solidFill>
              </a:rPr>
              <a:t>)</a:t>
            </a:r>
            <a:r>
              <a:rPr spc="30" dirty="0">
                <a:solidFill>
                  <a:srgbClr val="04182D"/>
                </a:solidFill>
              </a:rPr>
              <a:t> </a:t>
            </a:r>
            <a:r>
              <a:rPr spc="15" dirty="0"/>
              <a:t>as</a:t>
            </a:r>
            <a:r>
              <a:rPr spc="30" dirty="0"/>
              <a:t> </a:t>
            </a:r>
            <a:r>
              <a:rPr spc="10" dirty="0">
                <a:solidFill>
                  <a:srgbClr val="04182D"/>
                </a:solidFill>
              </a:rPr>
              <a:t>csvfile: </a:t>
            </a:r>
            <a:r>
              <a:rPr spc="-1185" dirty="0">
                <a:solidFill>
                  <a:srgbClr val="04182D"/>
                </a:solidFill>
              </a:rPr>
              <a:t> </a:t>
            </a:r>
            <a:r>
              <a:rPr spc="10" dirty="0">
                <a:solidFill>
                  <a:srgbClr val="04182D"/>
                </a:solidFill>
              </a:rPr>
              <a:t>reader</a:t>
            </a:r>
            <a:r>
              <a:rPr spc="15" dirty="0">
                <a:solidFill>
                  <a:srgbClr val="04182D"/>
                </a:solidFill>
              </a:rPr>
              <a:t> = </a:t>
            </a:r>
            <a:r>
              <a:rPr spc="10" dirty="0">
                <a:solidFill>
                  <a:srgbClr val="04182D"/>
                </a:solidFill>
              </a:rPr>
              <a:t>csv.DictReader(csvfile)</a:t>
            </a:r>
          </a:p>
          <a:p>
            <a:pPr marL="631190" marR="1706245" indent="-309880">
              <a:lnSpc>
                <a:spcPct val="141000"/>
              </a:lnSpc>
              <a:spcBef>
                <a:spcPts val="5"/>
              </a:spcBef>
            </a:pPr>
            <a:r>
              <a:rPr spc="15" dirty="0"/>
              <a:t>for </a:t>
            </a:r>
            <a:r>
              <a:rPr spc="15" dirty="0">
                <a:solidFill>
                  <a:srgbClr val="04182D"/>
                </a:solidFill>
              </a:rPr>
              <a:t>i, row </a:t>
            </a:r>
            <a:r>
              <a:rPr spc="15" dirty="0"/>
              <a:t>in </a:t>
            </a:r>
            <a:r>
              <a:rPr spc="10" dirty="0">
                <a:solidFill>
                  <a:srgbClr val="008600"/>
                </a:solidFill>
              </a:rPr>
              <a:t>enumerate</a:t>
            </a:r>
            <a:r>
              <a:rPr spc="10" dirty="0">
                <a:solidFill>
                  <a:srgbClr val="04182D"/>
                </a:solidFill>
              </a:rPr>
              <a:t>(reader): </a:t>
            </a:r>
            <a:r>
              <a:rPr spc="-1190" dirty="0">
                <a:solidFill>
                  <a:srgbClr val="04182D"/>
                </a:solidFill>
              </a:rPr>
              <a:t> </a:t>
            </a:r>
            <a:r>
              <a:rPr spc="10" dirty="0">
                <a:solidFill>
                  <a:srgbClr val="04182D"/>
                </a:solidFill>
              </a:rPr>
              <a:t>ids.append(row[</a:t>
            </a:r>
            <a:r>
              <a:rPr spc="10" dirty="0">
                <a:solidFill>
                  <a:srgbClr val="BE2F72"/>
                </a:solidFill>
              </a:rPr>
              <a:t>'show_id'</a:t>
            </a:r>
            <a:r>
              <a:rPr spc="10" dirty="0">
                <a:solidFill>
                  <a:srgbClr val="04182D"/>
                </a:solidFill>
              </a:rPr>
              <a:t>]) </a:t>
            </a:r>
            <a:r>
              <a:rPr spc="15" dirty="0">
                <a:solidFill>
                  <a:srgbClr val="04182D"/>
                </a:solidFill>
              </a:rPr>
              <a:t> </a:t>
            </a:r>
            <a:r>
              <a:rPr spc="10" dirty="0">
                <a:solidFill>
                  <a:srgbClr val="04182D"/>
                </a:solidFill>
              </a:rPr>
              <a:t>metadatas.append({</a:t>
            </a:r>
          </a:p>
          <a:p>
            <a:pPr marL="940435">
              <a:lnSpc>
                <a:spcPct val="100000"/>
              </a:lnSpc>
              <a:spcBef>
                <a:spcPts val="985"/>
              </a:spcBef>
            </a:pPr>
            <a:r>
              <a:rPr spc="10" dirty="0">
                <a:solidFill>
                  <a:srgbClr val="BE2F72"/>
                </a:solidFill>
              </a:rPr>
              <a:t>"type"</a:t>
            </a:r>
            <a:r>
              <a:rPr spc="10" dirty="0">
                <a:solidFill>
                  <a:srgbClr val="04182D"/>
                </a:solidFill>
              </a:rPr>
              <a:t>:row[</a:t>
            </a:r>
            <a:r>
              <a:rPr spc="10" dirty="0">
                <a:solidFill>
                  <a:srgbClr val="BE2F72"/>
                </a:solidFill>
              </a:rPr>
              <a:t>'type'</a:t>
            </a:r>
            <a:r>
              <a:rPr spc="10" dirty="0">
                <a:solidFill>
                  <a:srgbClr val="04182D"/>
                </a:solidFill>
              </a:rPr>
              <a:t>],</a:t>
            </a:r>
          </a:p>
          <a:p>
            <a:pPr marL="940435">
              <a:lnSpc>
                <a:spcPct val="100000"/>
              </a:lnSpc>
              <a:spcBef>
                <a:spcPts val="985"/>
              </a:spcBef>
            </a:pPr>
            <a:r>
              <a:rPr spc="10" dirty="0">
                <a:solidFill>
                  <a:srgbClr val="BE2F72"/>
                </a:solidFill>
              </a:rPr>
              <a:t>"release_year"</a:t>
            </a:r>
            <a:r>
              <a:rPr spc="10" dirty="0">
                <a:solidFill>
                  <a:srgbClr val="04182D"/>
                </a:solidFill>
              </a:rPr>
              <a:t>:</a:t>
            </a:r>
            <a:r>
              <a:rPr spc="45" dirty="0">
                <a:solidFill>
                  <a:srgbClr val="04182D"/>
                </a:solidFill>
              </a:rPr>
              <a:t> </a:t>
            </a:r>
            <a:r>
              <a:rPr spc="10" dirty="0">
                <a:solidFill>
                  <a:srgbClr val="008600"/>
                </a:solidFill>
              </a:rPr>
              <a:t>int</a:t>
            </a:r>
            <a:r>
              <a:rPr spc="10" dirty="0">
                <a:solidFill>
                  <a:srgbClr val="04182D"/>
                </a:solidFill>
              </a:rPr>
              <a:t>(row[</a:t>
            </a:r>
            <a:r>
              <a:rPr spc="10" dirty="0">
                <a:solidFill>
                  <a:srgbClr val="BE2F72"/>
                </a:solidFill>
              </a:rPr>
              <a:t>'release_year'</a:t>
            </a:r>
            <a:r>
              <a:rPr spc="10" dirty="0">
                <a:solidFill>
                  <a:srgbClr val="04182D"/>
                </a:solidFill>
              </a:rPr>
              <a:t>]</a:t>
            </a:r>
          </a:p>
          <a:p>
            <a:pPr marL="631190">
              <a:lnSpc>
                <a:spcPct val="100000"/>
              </a:lnSpc>
              <a:spcBef>
                <a:spcPts val="985"/>
              </a:spcBef>
            </a:pPr>
            <a:r>
              <a:rPr spc="15" dirty="0">
                <a:solidFill>
                  <a:srgbClr val="04182D"/>
                </a:solidFill>
              </a:rPr>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8568690" cy="713740"/>
          </a:xfrm>
          <a:prstGeom prst="rect">
            <a:avLst/>
          </a:prstGeom>
        </p:spPr>
        <p:txBody>
          <a:bodyPr vert="horz" wrap="square" lIns="0" tIns="13970" rIns="0" bIns="0" rtlCol="0">
            <a:spAutoFit/>
          </a:bodyPr>
          <a:lstStyle/>
          <a:p>
            <a:pPr marL="12700">
              <a:lnSpc>
                <a:spcPct val="100000"/>
              </a:lnSpc>
              <a:spcBef>
                <a:spcPts val="110"/>
              </a:spcBef>
            </a:pPr>
            <a:r>
              <a:rPr sz="4500" spc="-30" dirty="0"/>
              <a:t>A</a:t>
            </a:r>
            <a:r>
              <a:rPr sz="4500" spc="-185" dirty="0"/>
              <a:t>d</a:t>
            </a:r>
            <a:r>
              <a:rPr sz="4500" spc="-140" dirty="0"/>
              <a:t>d</a:t>
            </a:r>
            <a:r>
              <a:rPr sz="4500" spc="-260" dirty="0"/>
              <a:t>i</a:t>
            </a:r>
            <a:r>
              <a:rPr sz="4500" spc="-365" dirty="0"/>
              <a:t>n</a:t>
            </a:r>
            <a:r>
              <a:rPr sz="4500" spc="-5" dirty="0"/>
              <a:t>g</a:t>
            </a:r>
            <a:r>
              <a:rPr sz="4500" spc="-165" dirty="0"/>
              <a:t> </a:t>
            </a:r>
            <a:r>
              <a:rPr sz="4500" spc="-15" dirty="0"/>
              <a:t>a</a:t>
            </a:r>
            <a:r>
              <a:rPr sz="4500" spc="-325" dirty="0"/>
              <a:t>n</a:t>
            </a:r>
            <a:r>
              <a:rPr sz="4500" spc="-55" dirty="0"/>
              <a:t>d</a:t>
            </a:r>
            <a:r>
              <a:rPr sz="4500" spc="-165" dirty="0"/>
              <a:t> </a:t>
            </a:r>
            <a:r>
              <a:rPr sz="4500" spc="-140" dirty="0"/>
              <a:t>q</a:t>
            </a:r>
            <a:r>
              <a:rPr sz="4500" spc="-330" dirty="0"/>
              <a:t>u</a:t>
            </a:r>
            <a:r>
              <a:rPr sz="4500" spc="-204" dirty="0"/>
              <a:t>e</a:t>
            </a:r>
            <a:r>
              <a:rPr sz="4500" spc="-240" dirty="0"/>
              <a:t>r</a:t>
            </a:r>
            <a:r>
              <a:rPr sz="4500" spc="-5" dirty="0"/>
              <a:t>y</a:t>
            </a:r>
            <a:r>
              <a:rPr sz="4500" spc="-260" dirty="0"/>
              <a:t>i</a:t>
            </a:r>
            <a:r>
              <a:rPr sz="4500" spc="-365" dirty="0"/>
              <a:t>n</a:t>
            </a:r>
            <a:r>
              <a:rPr sz="4500" spc="-5" dirty="0"/>
              <a:t>g</a:t>
            </a:r>
            <a:r>
              <a:rPr sz="4500" spc="-165" dirty="0"/>
              <a:t> </a:t>
            </a:r>
            <a:r>
              <a:rPr sz="4500" spc="-300" dirty="0"/>
              <a:t>m</a:t>
            </a:r>
            <a:r>
              <a:rPr sz="4500" spc="-235" dirty="0"/>
              <a:t>e</a:t>
            </a:r>
            <a:r>
              <a:rPr sz="4500" spc="-290" dirty="0"/>
              <a:t>t</a:t>
            </a:r>
            <a:r>
              <a:rPr sz="4500" spc="-60" dirty="0"/>
              <a:t>a</a:t>
            </a:r>
            <a:r>
              <a:rPr sz="4500" spc="-185" dirty="0"/>
              <a:t>d</a:t>
            </a:r>
            <a:r>
              <a:rPr sz="4500" spc="-15" dirty="0"/>
              <a:t>a</a:t>
            </a:r>
            <a:r>
              <a:rPr sz="4500" spc="-290" dirty="0"/>
              <a:t>t</a:t>
            </a:r>
            <a:r>
              <a:rPr sz="4500" spc="-15" dirty="0"/>
              <a:t>a</a:t>
            </a:r>
            <a:r>
              <a:rPr sz="4500" spc="-195" dirty="0"/>
              <a:t>s</a:t>
            </a:r>
            <a:endParaRPr sz="4500"/>
          </a:p>
        </p:txBody>
      </p:sp>
      <p:sp>
        <p:nvSpPr>
          <p:cNvPr id="3" name="object 3"/>
          <p:cNvSpPr/>
          <p:nvPr/>
        </p:nvSpPr>
        <p:spPr>
          <a:xfrm>
            <a:off x="491289" y="1985628"/>
            <a:ext cx="14575155" cy="819150"/>
          </a:xfrm>
          <a:custGeom>
            <a:avLst/>
            <a:gdLst/>
            <a:ahLst/>
            <a:cxnLst/>
            <a:rect l="l" t="t" r="r" b="b"/>
            <a:pathLst>
              <a:path w="14575155" h="819150">
                <a:moveTo>
                  <a:pt x="14498413" y="818815"/>
                </a:moveTo>
                <a:lnTo>
                  <a:pt x="76505" y="818815"/>
                </a:lnTo>
                <a:lnTo>
                  <a:pt x="71180" y="818290"/>
                </a:lnTo>
                <a:lnTo>
                  <a:pt x="31920" y="802028"/>
                </a:lnTo>
                <a:lnTo>
                  <a:pt x="4175" y="763301"/>
                </a:lnTo>
                <a:lnTo>
                  <a:pt x="0" y="742310"/>
                </a:lnTo>
                <a:lnTo>
                  <a:pt x="0" y="736934"/>
                </a:lnTo>
                <a:lnTo>
                  <a:pt x="0" y="76505"/>
                </a:lnTo>
                <a:lnTo>
                  <a:pt x="16786" y="31920"/>
                </a:lnTo>
                <a:lnTo>
                  <a:pt x="55513" y="4175"/>
                </a:lnTo>
                <a:lnTo>
                  <a:pt x="76505" y="0"/>
                </a:lnTo>
                <a:lnTo>
                  <a:pt x="14498413" y="0"/>
                </a:lnTo>
                <a:lnTo>
                  <a:pt x="14542998" y="16786"/>
                </a:lnTo>
                <a:lnTo>
                  <a:pt x="14570742" y="55513"/>
                </a:lnTo>
                <a:lnTo>
                  <a:pt x="14574918" y="76505"/>
                </a:lnTo>
                <a:lnTo>
                  <a:pt x="14574918" y="742310"/>
                </a:lnTo>
                <a:lnTo>
                  <a:pt x="14558132" y="786895"/>
                </a:lnTo>
                <a:lnTo>
                  <a:pt x="14519404" y="814639"/>
                </a:lnTo>
                <a:lnTo>
                  <a:pt x="14503737" y="818290"/>
                </a:lnTo>
                <a:lnTo>
                  <a:pt x="14498413" y="818815"/>
                </a:lnTo>
                <a:close/>
              </a:path>
            </a:pathLst>
          </a:custGeom>
          <a:solidFill>
            <a:srgbClr val="F6F2EB"/>
          </a:solidFill>
        </p:spPr>
        <p:txBody>
          <a:bodyPr wrap="square" lIns="0" tIns="0" rIns="0" bIns="0" rtlCol="0"/>
          <a:lstStyle/>
          <a:p>
            <a:endParaRPr/>
          </a:p>
        </p:txBody>
      </p:sp>
      <p:sp>
        <p:nvSpPr>
          <p:cNvPr id="4" name="object 4"/>
          <p:cNvSpPr/>
          <p:nvPr/>
        </p:nvSpPr>
        <p:spPr>
          <a:xfrm>
            <a:off x="491289" y="3050088"/>
            <a:ext cx="14575155" cy="3766820"/>
          </a:xfrm>
          <a:custGeom>
            <a:avLst/>
            <a:gdLst/>
            <a:ahLst/>
            <a:cxnLst/>
            <a:rect l="l" t="t" r="r" b="b"/>
            <a:pathLst>
              <a:path w="14575155" h="3766820">
                <a:moveTo>
                  <a:pt x="14498413" y="3766551"/>
                </a:moveTo>
                <a:lnTo>
                  <a:pt x="76505" y="3766551"/>
                </a:lnTo>
                <a:lnTo>
                  <a:pt x="71180" y="3766027"/>
                </a:lnTo>
                <a:lnTo>
                  <a:pt x="31920" y="3749765"/>
                </a:lnTo>
                <a:lnTo>
                  <a:pt x="4175" y="3711037"/>
                </a:lnTo>
                <a:lnTo>
                  <a:pt x="0" y="3690046"/>
                </a:lnTo>
                <a:lnTo>
                  <a:pt x="0" y="3684670"/>
                </a:lnTo>
                <a:lnTo>
                  <a:pt x="0" y="76505"/>
                </a:lnTo>
                <a:lnTo>
                  <a:pt x="16786" y="31919"/>
                </a:lnTo>
                <a:lnTo>
                  <a:pt x="55513" y="4175"/>
                </a:lnTo>
                <a:lnTo>
                  <a:pt x="76505" y="0"/>
                </a:lnTo>
                <a:lnTo>
                  <a:pt x="14498413" y="0"/>
                </a:lnTo>
                <a:lnTo>
                  <a:pt x="14542998" y="16786"/>
                </a:lnTo>
                <a:lnTo>
                  <a:pt x="14570742" y="55513"/>
                </a:lnTo>
                <a:lnTo>
                  <a:pt x="14574918" y="76505"/>
                </a:lnTo>
                <a:lnTo>
                  <a:pt x="14574918" y="3690046"/>
                </a:lnTo>
                <a:lnTo>
                  <a:pt x="14558132" y="3734630"/>
                </a:lnTo>
                <a:lnTo>
                  <a:pt x="14519404" y="3762375"/>
                </a:lnTo>
                <a:lnTo>
                  <a:pt x="14503737" y="3766027"/>
                </a:lnTo>
                <a:lnTo>
                  <a:pt x="14498413" y="3766551"/>
                </a:lnTo>
                <a:close/>
              </a:path>
            </a:pathLst>
          </a:custGeom>
          <a:solidFill>
            <a:srgbClr val="F6F2EB"/>
          </a:solidFill>
        </p:spPr>
        <p:txBody>
          <a:bodyPr wrap="square" lIns="0" tIns="0" rIns="0" bIns="0" rtlCol="0"/>
          <a:lstStyle/>
          <a:p>
            <a:endParaRPr/>
          </a:p>
        </p:txBody>
      </p:sp>
      <p:sp>
        <p:nvSpPr>
          <p:cNvPr id="5" name="object 5"/>
          <p:cNvSpPr txBox="1"/>
          <p:nvPr/>
        </p:nvSpPr>
        <p:spPr>
          <a:xfrm>
            <a:off x="642352" y="2198102"/>
            <a:ext cx="8107680" cy="4381500"/>
          </a:xfrm>
          <a:prstGeom prst="rect">
            <a:avLst/>
          </a:prstGeom>
        </p:spPr>
        <p:txBody>
          <a:bodyPr vert="horz" wrap="square" lIns="0" tIns="13335" rIns="0" bIns="0" rtlCol="0">
            <a:spAutoFit/>
          </a:bodyPr>
          <a:lstStyle/>
          <a:p>
            <a:pPr marL="12700">
              <a:lnSpc>
                <a:spcPct val="100000"/>
              </a:lnSpc>
              <a:spcBef>
                <a:spcPts val="105"/>
              </a:spcBef>
            </a:pPr>
            <a:r>
              <a:rPr sz="2250" dirty="0">
                <a:solidFill>
                  <a:srgbClr val="04182D"/>
                </a:solidFill>
                <a:latin typeface="Courier New"/>
                <a:cs typeface="Courier New"/>
              </a:rPr>
              <a:t>collection.update(ids=ids,</a:t>
            </a:r>
            <a:r>
              <a:rPr sz="2250" spc="65" dirty="0">
                <a:solidFill>
                  <a:srgbClr val="04182D"/>
                </a:solidFill>
                <a:latin typeface="Courier New"/>
                <a:cs typeface="Courier New"/>
              </a:rPr>
              <a:t> </a:t>
            </a:r>
            <a:r>
              <a:rPr sz="2250" dirty="0">
                <a:solidFill>
                  <a:srgbClr val="04182D"/>
                </a:solidFill>
                <a:latin typeface="Courier New"/>
                <a:cs typeface="Courier New"/>
              </a:rPr>
              <a:t>metadatas=metadatas)</a:t>
            </a:r>
            <a:endParaRPr sz="2250">
              <a:latin typeface="Courier New"/>
              <a:cs typeface="Courier New"/>
            </a:endParaRPr>
          </a:p>
          <a:p>
            <a:pPr>
              <a:lnSpc>
                <a:spcPct val="100000"/>
              </a:lnSpc>
              <a:spcBef>
                <a:spcPts val="35"/>
              </a:spcBef>
            </a:pPr>
            <a:endParaRPr sz="3950">
              <a:latin typeface="Courier New"/>
              <a:cs typeface="Courier New"/>
            </a:endParaRPr>
          </a:p>
          <a:p>
            <a:pPr marL="700405" marR="2583815" indent="-688340">
              <a:lnSpc>
                <a:spcPct val="143300"/>
              </a:lnSpc>
              <a:spcBef>
                <a:spcPts val="5"/>
              </a:spcBef>
            </a:pPr>
            <a:r>
              <a:rPr sz="2250" dirty="0">
                <a:solidFill>
                  <a:srgbClr val="04182D"/>
                </a:solidFill>
                <a:latin typeface="Courier New"/>
                <a:cs typeface="Courier New"/>
              </a:rPr>
              <a:t>result = collection.query( </a:t>
            </a:r>
            <a:r>
              <a:rPr sz="2250" spc="5" dirty="0">
                <a:solidFill>
                  <a:srgbClr val="04182D"/>
                </a:solidFill>
                <a:latin typeface="Courier New"/>
                <a:cs typeface="Courier New"/>
              </a:rPr>
              <a:t> </a:t>
            </a:r>
            <a:r>
              <a:rPr sz="2250" dirty="0">
                <a:solidFill>
                  <a:srgbClr val="04182D"/>
                </a:solidFill>
                <a:latin typeface="Courier New"/>
                <a:cs typeface="Courier New"/>
              </a:rPr>
              <a:t>query_texts=reference_texts, </a:t>
            </a:r>
            <a:r>
              <a:rPr sz="2250" spc="-1340" dirty="0">
                <a:solidFill>
                  <a:srgbClr val="04182D"/>
                </a:solidFill>
                <a:latin typeface="Courier New"/>
                <a:cs typeface="Courier New"/>
              </a:rPr>
              <a:t> </a:t>
            </a:r>
            <a:r>
              <a:rPr sz="2250" dirty="0">
                <a:solidFill>
                  <a:srgbClr val="04182D"/>
                </a:solidFill>
                <a:latin typeface="Courier New"/>
                <a:cs typeface="Courier New"/>
              </a:rPr>
              <a:t>n_results=</a:t>
            </a:r>
            <a:r>
              <a:rPr sz="2250" dirty="0">
                <a:solidFill>
                  <a:srgbClr val="BE2F72"/>
                </a:solidFill>
                <a:latin typeface="Courier New"/>
                <a:cs typeface="Courier New"/>
              </a:rPr>
              <a:t>3</a:t>
            </a:r>
            <a:r>
              <a:rPr sz="2250" dirty="0">
                <a:solidFill>
                  <a:srgbClr val="04182D"/>
                </a:solidFill>
                <a:latin typeface="Courier New"/>
                <a:cs typeface="Courier New"/>
              </a:rPr>
              <a:t>,</a:t>
            </a:r>
            <a:endParaRPr sz="2250">
              <a:latin typeface="Courier New"/>
              <a:cs typeface="Courier New"/>
            </a:endParaRPr>
          </a:p>
          <a:p>
            <a:pPr marL="700405">
              <a:lnSpc>
                <a:spcPct val="100000"/>
              </a:lnSpc>
              <a:spcBef>
                <a:spcPts val="1165"/>
              </a:spcBef>
            </a:pPr>
            <a:r>
              <a:rPr sz="2250" dirty="0">
                <a:solidFill>
                  <a:srgbClr val="04182D"/>
                </a:solidFill>
                <a:latin typeface="Courier New"/>
                <a:cs typeface="Courier New"/>
              </a:rPr>
              <a:t>where={</a:t>
            </a:r>
            <a:endParaRPr sz="2250">
              <a:latin typeface="Courier New"/>
              <a:cs typeface="Courier New"/>
            </a:endParaRPr>
          </a:p>
          <a:p>
            <a:pPr marL="1387475">
              <a:lnSpc>
                <a:spcPct val="100000"/>
              </a:lnSpc>
              <a:spcBef>
                <a:spcPts val="1170"/>
              </a:spcBef>
            </a:pPr>
            <a:r>
              <a:rPr sz="2250" dirty="0">
                <a:solidFill>
                  <a:srgbClr val="BE2F72"/>
                </a:solidFill>
                <a:latin typeface="Courier New"/>
                <a:cs typeface="Courier New"/>
              </a:rPr>
              <a:t>"type"</a:t>
            </a:r>
            <a:r>
              <a:rPr sz="2250" dirty="0">
                <a:solidFill>
                  <a:srgbClr val="04182D"/>
                </a:solidFill>
                <a:latin typeface="Courier New"/>
                <a:cs typeface="Courier New"/>
              </a:rPr>
              <a:t>:</a:t>
            </a:r>
            <a:r>
              <a:rPr sz="2250" spc="-35" dirty="0">
                <a:solidFill>
                  <a:srgbClr val="04182D"/>
                </a:solidFill>
                <a:latin typeface="Courier New"/>
                <a:cs typeface="Courier New"/>
              </a:rPr>
              <a:t> </a:t>
            </a:r>
            <a:r>
              <a:rPr sz="2250" dirty="0">
                <a:solidFill>
                  <a:srgbClr val="BE2F72"/>
                </a:solidFill>
                <a:latin typeface="Courier New"/>
                <a:cs typeface="Courier New"/>
              </a:rPr>
              <a:t>"Movie"</a:t>
            </a:r>
            <a:endParaRPr sz="2250">
              <a:latin typeface="Courier New"/>
              <a:cs typeface="Courier New"/>
            </a:endParaRPr>
          </a:p>
          <a:p>
            <a:pPr marL="700405">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a:p>
            <a:pPr marL="12700">
              <a:lnSpc>
                <a:spcPct val="100000"/>
              </a:lnSpc>
              <a:spcBef>
                <a:spcPts val="1165"/>
              </a:spcBef>
            </a:pPr>
            <a:r>
              <a:rPr sz="2250" dirty="0">
                <a:solidFill>
                  <a:srgbClr val="04182D"/>
                </a:solidFill>
                <a:latin typeface="Courier New"/>
                <a:cs typeface="Courier New"/>
              </a:rPr>
              <a:t>)</a:t>
            </a:r>
            <a:endParaRPr sz="2250">
              <a:latin typeface="Courier New"/>
              <a:cs typeface="Courier New"/>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4411980" cy="713740"/>
          </a:xfrm>
          <a:prstGeom prst="rect">
            <a:avLst/>
          </a:prstGeom>
        </p:spPr>
        <p:txBody>
          <a:bodyPr vert="horz" wrap="square" lIns="0" tIns="13970" rIns="0" bIns="0" rtlCol="0">
            <a:spAutoFit/>
          </a:bodyPr>
          <a:lstStyle/>
          <a:p>
            <a:pPr marL="12700">
              <a:lnSpc>
                <a:spcPct val="100000"/>
              </a:lnSpc>
              <a:spcBef>
                <a:spcPts val="110"/>
              </a:spcBef>
            </a:pPr>
            <a:r>
              <a:rPr sz="4500" spc="-490" dirty="0"/>
              <a:t>W</a:t>
            </a:r>
            <a:r>
              <a:rPr sz="4500" spc="-310" dirty="0"/>
              <a:t>h</a:t>
            </a:r>
            <a:r>
              <a:rPr sz="4500" spc="-204" dirty="0"/>
              <a:t>e</a:t>
            </a:r>
            <a:r>
              <a:rPr sz="4500" spc="-315" dirty="0"/>
              <a:t>r</a:t>
            </a:r>
            <a:r>
              <a:rPr sz="4500" spc="-75" dirty="0"/>
              <a:t>e</a:t>
            </a:r>
            <a:r>
              <a:rPr sz="4500" spc="-165" dirty="0"/>
              <a:t> </a:t>
            </a:r>
            <a:r>
              <a:rPr sz="4500" spc="-240" dirty="0"/>
              <a:t>o</a:t>
            </a:r>
            <a:r>
              <a:rPr sz="4500" spc="-140" dirty="0"/>
              <a:t>p</a:t>
            </a:r>
            <a:r>
              <a:rPr sz="4500" spc="-204" dirty="0"/>
              <a:t>e</a:t>
            </a:r>
            <a:r>
              <a:rPr sz="4500" spc="-315" dirty="0"/>
              <a:t>r</a:t>
            </a:r>
            <a:r>
              <a:rPr sz="4500" spc="-15" dirty="0"/>
              <a:t>a</a:t>
            </a:r>
            <a:r>
              <a:rPr sz="4500" spc="-290" dirty="0"/>
              <a:t>t</a:t>
            </a:r>
            <a:r>
              <a:rPr sz="4500" spc="-240" dirty="0"/>
              <a:t>o</a:t>
            </a:r>
            <a:r>
              <a:rPr sz="4500" spc="-300" dirty="0"/>
              <a:t>r</a:t>
            </a:r>
            <a:r>
              <a:rPr sz="4500" spc="-195" dirty="0"/>
              <a:t>s</a:t>
            </a:r>
            <a:endParaRPr sz="4500"/>
          </a:p>
        </p:txBody>
      </p:sp>
      <p:sp>
        <p:nvSpPr>
          <p:cNvPr id="3" name="object 3"/>
          <p:cNvSpPr/>
          <p:nvPr/>
        </p:nvSpPr>
        <p:spPr>
          <a:xfrm>
            <a:off x="491289" y="1166812"/>
            <a:ext cx="7124065" cy="1801495"/>
          </a:xfrm>
          <a:custGeom>
            <a:avLst/>
            <a:gdLst/>
            <a:ahLst/>
            <a:cxnLst/>
            <a:rect l="l" t="t" r="r" b="b"/>
            <a:pathLst>
              <a:path w="7124065" h="1801495">
                <a:moveTo>
                  <a:pt x="7047191" y="1801394"/>
                </a:moveTo>
                <a:lnTo>
                  <a:pt x="76505" y="1801394"/>
                </a:lnTo>
                <a:lnTo>
                  <a:pt x="71180" y="1800869"/>
                </a:lnTo>
                <a:lnTo>
                  <a:pt x="31920" y="1784607"/>
                </a:lnTo>
                <a:lnTo>
                  <a:pt x="4175" y="1745879"/>
                </a:lnTo>
                <a:lnTo>
                  <a:pt x="0" y="1724888"/>
                </a:lnTo>
                <a:lnTo>
                  <a:pt x="0" y="1719512"/>
                </a:lnTo>
                <a:lnTo>
                  <a:pt x="0" y="76505"/>
                </a:lnTo>
                <a:lnTo>
                  <a:pt x="16786" y="31920"/>
                </a:lnTo>
                <a:lnTo>
                  <a:pt x="55513" y="4175"/>
                </a:lnTo>
                <a:lnTo>
                  <a:pt x="76505" y="0"/>
                </a:lnTo>
                <a:lnTo>
                  <a:pt x="7047191" y="0"/>
                </a:lnTo>
                <a:lnTo>
                  <a:pt x="7091775" y="16786"/>
                </a:lnTo>
                <a:lnTo>
                  <a:pt x="7119520" y="55513"/>
                </a:lnTo>
                <a:lnTo>
                  <a:pt x="7123696" y="76505"/>
                </a:lnTo>
                <a:lnTo>
                  <a:pt x="7123696" y="1724888"/>
                </a:lnTo>
                <a:lnTo>
                  <a:pt x="7106908" y="1769473"/>
                </a:lnTo>
                <a:lnTo>
                  <a:pt x="7068182" y="1797218"/>
                </a:lnTo>
                <a:lnTo>
                  <a:pt x="7052515" y="1800869"/>
                </a:lnTo>
                <a:lnTo>
                  <a:pt x="7047191" y="1801394"/>
                </a:lnTo>
                <a:close/>
              </a:path>
            </a:pathLst>
          </a:custGeom>
          <a:solidFill>
            <a:srgbClr val="F6F2EB"/>
          </a:solidFill>
        </p:spPr>
        <p:txBody>
          <a:bodyPr wrap="square" lIns="0" tIns="0" rIns="0" bIns="0" rtlCol="0"/>
          <a:lstStyle/>
          <a:p>
            <a:endParaRPr/>
          </a:p>
        </p:txBody>
      </p:sp>
      <p:sp>
        <p:nvSpPr>
          <p:cNvPr id="4" name="object 4"/>
          <p:cNvSpPr/>
          <p:nvPr/>
        </p:nvSpPr>
        <p:spPr>
          <a:xfrm>
            <a:off x="491289" y="4032667"/>
            <a:ext cx="7124065" cy="2784475"/>
          </a:xfrm>
          <a:custGeom>
            <a:avLst/>
            <a:gdLst/>
            <a:ahLst/>
            <a:cxnLst/>
            <a:rect l="l" t="t" r="r" b="b"/>
            <a:pathLst>
              <a:path w="7124065" h="2784475">
                <a:moveTo>
                  <a:pt x="7047191" y="2783972"/>
                </a:moveTo>
                <a:lnTo>
                  <a:pt x="76505" y="2783972"/>
                </a:lnTo>
                <a:lnTo>
                  <a:pt x="71180" y="2783448"/>
                </a:lnTo>
                <a:lnTo>
                  <a:pt x="31920" y="2767186"/>
                </a:lnTo>
                <a:lnTo>
                  <a:pt x="4175" y="2728458"/>
                </a:lnTo>
                <a:lnTo>
                  <a:pt x="0" y="2707467"/>
                </a:lnTo>
                <a:lnTo>
                  <a:pt x="0" y="2702091"/>
                </a:lnTo>
                <a:lnTo>
                  <a:pt x="0" y="76505"/>
                </a:lnTo>
                <a:lnTo>
                  <a:pt x="16786" y="31920"/>
                </a:lnTo>
                <a:lnTo>
                  <a:pt x="55513" y="4175"/>
                </a:lnTo>
                <a:lnTo>
                  <a:pt x="76505" y="0"/>
                </a:lnTo>
                <a:lnTo>
                  <a:pt x="7047191" y="0"/>
                </a:lnTo>
                <a:lnTo>
                  <a:pt x="7091775" y="16786"/>
                </a:lnTo>
                <a:lnTo>
                  <a:pt x="7119520" y="55513"/>
                </a:lnTo>
                <a:lnTo>
                  <a:pt x="7123696" y="76505"/>
                </a:lnTo>
                <a:lnTo>
                  <a:pt x="7123696" y="2707467"/>
                </a:lnTo>
                <a:lnTo>
                  <a:pt x="7106908" y="2752052"/>
                </a:lnTo>
                <a:lnTo>
                  <a:pt x="7068182" y="2779796"/>
                </a:lnTo>
                <a:lnTo>
                  <a:pt x="7052515" y="2783448"/>
                </a:lnTo>
                <a:lnTo>
                  <a:pt x="7047191" y="2783972"/>
                </a:lnTo>
                <a:close/>
              </a:path>
            </a:pathLst>
          </a:custGeom>
          <a:solidFill>
            <a:srgbClr val="F6F2EB"/>
          </a:solidFill>
        </p:spPr>
        <p:txBody>
          <a:bodyPr wrap="square" lIns="0" tIns="0" rIns="0" bIns="0" rtlCol="0"/>
          <a:lstStyle/>
          <a:p>
            <a:endParaRPr/>
          </a:p>
        </p:txBody>
      </p:sp>
      <p:sp>
        <p:nvSpPr>
          <p:cNvPr id="5" name="object 5"/>
          <p:cNvSpPr txBox="1"/>
          <p:nvPr/>
        </p:nvSpPr>
        <p:spPr>
          <a:xfrm>
            <a:off x="642352" y="1231899"/>
            <a:ext cx="2948305" cy="1499870"/>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04182D"/>
                </a:solidFill>
                <a:latin typeface="Courier New"/>
                <a:cs typeface="Courier New"/>
              </a:rPr>
              <a:t>where={</a:t>
            </a:r>
            <a:endParaRPr sz="2250">
              <a:latin typeface="Courier New"/>
              <a:cs typeface="Courier New"/>
            </a:endParaRPr>
          </a:p>
          <a:p>
            <a:pPr marL="356235">
              <a:lnSpc>
                <a:spcPct val="100000"/>
              </a:lnSpc>
              <a:spcBef>
                <a:spcPts val="1170"/>
              </a:spcBef>
            </a:pPr>
            <a:r>
              <a:rPr sz="2250" dirty="0">
                <a:solidFill>
                  <a:srgbClr val="BE2F72"/>
                </a:solidFill>
                <a:latin typeface="Courier New"/>
                <a:cs typeface="Courier New"/>
              </a:rPr>
              <a:t>"type"</a:t>
            </a:r>
            <a:r>
              <a:rPr sz="2250" dirty="0">
                <a:solidFill>
                  <a:srgbClr val="04182D"/>
                </a:solidFill>
                <a:latin typeface="Courier New"/>
                <a:cs typeface="Courier New"/>
              </a:rPr>
              <a:t>:</a:t>
            </a:r>
            <a:r>
              <a:rPr sz="2250" spc="-50" dirty="0">
                <a:solidFill>
                  <a:srgbClr val="04182D"/>
                </a:solidFill>
                <a:latin typeface="Courier New"/>
                <a:cs typeface="Courier New"/>
              </a:rPr>
              <a:t> </a:t>
            </a:r>
            <a:r>
              <a:rPr sz="2250" dirty="0">
                <a:solidFill>
                  <a:srgbClr val="BE2F72"/>
                </a:solidFill>
                <a:latin typeface="Courier New"/>
                <a:cs typeface="Courier New"/>
              </a:rPr>
              <a:t>"Movie"</a:t>
            </a:r>
            <a:endParaRPr sz="2250">
              <a:latin typeface="Courier New"/>
              <a:cs typeface="Courier New"/>
            </a:endParaRPr>
          </a:p>
          <a:p>
            <a:pPr marL="12700">
              <a:lnSpc>
                <a:spcPct val="100000"/>
              </a:lnSpc>
              <a:spcBef>
                <a:spcPts val="1165"/>
              </a:spcBef>
            </a:pPr>
            <a:r>
              <a:rPr sz="2250" dirty="0">
                <a:solidFill>
                  <a:srgbClr val="04182D"/>
                </a:solidFill>
                <a:latin typeface="Courier New"/>
                <a:cs typeface="Courier New"/>
              </a:rPr>
              <a:t>}</a:t>
            </a:r>
            <a:endParaRPr sz="2250">
              <a:latin typeface="Courier New"/>
              <a:cs typeface="Courier New"/>
            </a:endParaRPr>
          </a:p>
        </p:txBody>
      </p:sp>
      <p:sp>
        <p:nvSpPr>
          <p:cNvPr id="6" name="object 6"/>
          <p:cNvSpPr txBox="1"/>
          <p:nvPr/>
        </p:nvSpPr>
        <p:spPr>
          <a:xfrm>
            <a:off x="478589" y="3221621"/>
            <a:ext cx="2235835" cy="418465"/>
          </a:xfrm>
          <a:prstGeom prst="rect">
            <a:avLst/>
          </a:prstGeom>
        </p:spPr>
        <p:txBody>
          <a:bodyPr vert="horz" wrap="square" lIns="0" tIns="15875" rIns="0" bIns="0" rtlCol="0">
            <a:spAutoFit/>
          </a:bodyPr>
          <a:lstStyle/>
          <a:p>
            <a:pPr marL="12700">
              <a:lnSpc>
                <a:spcPct val="100000"/>
              </a:lnSpc>
              <a:spcBef>
                <a:spcPts val="125"/>
              </a:spcBef>
            </a:pPr>
            <a:r>
              <a:rPr sz="2550" spc="65" dirty="0">
                <a:solidFill>
                  <a:srgbClr val="04182D"/>
                </a:solidFill>
                <a:latin typeface="Tahoma"/>
                <a:cs typeface="Tahoma"/>
              </a:rPr>
              <a:t>is</a:t>
            </a:r>
            <a:r>
              <a:rPr sz="2550" spc="-75" dirty="0">
                <a:solidFill>
                  <a:srgbClr val="04182D"/>
                </a:solidFill>
                <a:latin typeface="Tahoma"/>
                <a:cs typeface="Tahoma"/>
              </a:rPr>
              <a:t> </a:t>
            </a:r>
            <a:r>
              <a:rPr sz="2550" spc="100" dirty="0">
                <a:solidFill>
                  <a:srgbClr val="04182D"/>
                </a:solidFill>
                <a:latin typeface="Tahoma"/>
                <a:cs typeface="Tahoma"/>
              </a:rPr>
              <a:t>the</a:t>
            </a:r>
            <a:r>
              <a:rPr sz="2550" spc="-70" dirty="0">
                <a:solidFill>
                  <a:srgbClr val="04182D"/>
                </a:solidFill>
                <a:latin typeface="Tahoma"/>
                <a:cs typeface="Tahoma"/>
              </a:rPr>
              <a:t> </a:t>
            </a:r>
            <a:r>
              <a:rPr sz="2550" spc="150" dirty="0">
                <a:solidFill>
                  <a:srgbClr val="04182D"/>
                </a:solidFill>
                <a:latin typeface="Tahoma"/>
                <a:cs typeface="Tahoma"/>
              </a:rPr>
              <a:t>same</a:t>
            </a:r>
            <a:r>
              <a:rPr sz="2550" spc="-75" dirty="0">
                <a:solidFill>
                  <a:srgbClr val="04182D"/>
                </a:solidFill>
                <a:latin typeface="Tahoma"/>
                <a:cs typeface="Tahoma"/>
              </a:rPr>
              <a:t> </a:t>
            </a:r>
            <a:r>
              <a:rPr sz="2550" spc="155" dirty="0">
                <a:solidFill>
                  <a:srgbClr val="04182D"/>
                </a:solidFill>
                <a:latin typeface="Tahoma"/>
                <a:cs typeface="Tahoma"/>
              </a:rPr>
              <a:t>as</a:t>
            </a:r>
            <a:endParaRPr sz="2550">
              <a:latin typeface="Tahoma"/>
              <a:cs typeface="Tahoma"/>
            </a:endParaRPr>
          </a:p>
        </p:txBody>
      </p:sp>
      <p:sp>
        <p:nvSpPr>
          <p:cNvPr id="7" name="object 7"/>
          <p:cNvSpPr txBox="1"/>
          <p:nvPr/>
        </p:nvSpPr>
        <p:spPr>
          <a:xfrm>
            <a:off x="642352" y="4097754"/>
            <a:ext cx="3120390" cy="2482215"/>
          </a:xfrm>
          <a:prstGeom prst="rect">
            <a:avLst/>
          </a:prstGeom>
        </p:spPr>
        <p:txBody>
          <a:bodyPr vert="horz" wrap="square" lIns="0" tIns="12065" rIns="0" bIns="0" rtlCol="0">
            <a:spAutoFit/>
          </a:bodyPr>
          <a:lstStyle/>
          <a:p>
            <a:pPr marL="356235" marR="1208405" indent="-344170">
              <a:lnSpc>
                <a:spcPct val="143300"/>
              </a:lnSpc>
              <a:spcBef>
                <a:spcPts val="95"/>
              </a:spcBef>
            </a:pPr>
            <a:r>
              <a:rPr sz="2250" dirty="0">
                <a:solidFill>
                  <a:srgbClr val="04182D"/>
                </a:solidFill>
                <a:latin typeface="Courier New"/>
                <a:cs typeface="Courier New"/>
              </a:rPr>
              <a:t>where={ </a:t>
            </a:r>
            <a:r>
              <a:rPr sz="2250" spc="5" dirty="0">
                <a:solidFill>
                  <a:srgbClr val="04182D"/>
                </a:solidFill>
                <a:latin typeface="Courier New"/>
                <a:cs typeface="Courier New"/>
              </a:rPr>
              <a:t> </a:t>
            </a:r>
            <a:r>
              <a:rPr sz="2250" dirty="0">
                <a:solidFill>
                  <a:srgbClr val="BE2F72"/>
                </a:solidFill>
                <a:latin typeface="Courier New"/>
                <a:cs typeface="Courier New"/>
              </a:rPr>
              <a:t>"type"</a:t>
            </a:r>
            <a:r>
              <a:rPr sz="2250" dirty="0">
                <a:solidFill>
                  <a:srgbClr val="04182D"/>
                </a:solidFill>
                <a:latin typeface="Courier New"/>
                <a:cs typeface="Courier New"/>
              </a:rPr>
              <a:t>:</a:t>
            </a:r>
            <a:r>
              <a:rPr sz="2250" spc="-75" dirty="0">
                <a:solidFill>
                  <a:srgbClr val="04182D"/>
                </a:solidFill>
                <a:latin typeface="Courier New"/>
                <a:cs typeface="Courier New"/>
              </a:rPr>
              <a:t> </a:t>
            </a:r>
            <a:r>
              <a:rPr sz="2250" dirty="0">
                <a:solidFill>
                  <a:srgbClr val="04182D"/>
                </a:solidFill>
                <a:latin typeface="Courier New"/>
                <a:cs typeface="Courier New"/>
              </a:rPr>
              <a:t>{</a:t>
            </a:r>
            <a:endParaRPr sz="2250">
              <a:latin typeface="Courier New"/>
              <a:cs typeface="Courier New"/>
            </a:endParaRPr>
          </a:p>
          <a:p>
            <a:pPr marL="699770">
              <a:lnSpc>
                <a:spcPct val="100000"/>
              </a:lnSpc>
              <a:spcBef>
                <a:spcPts val="1170"/>
              </a:spcBef>
            </a:pPr>
            <a:r>
              <a:rPr sz="2250" dirty="0">
                <a:solidFill>
                  <a:srgbClr val="BE2F72"/>
                </a:solidFill>
                <a:latin typeface="Courier New"/>
                <a:cs typeface="Courier New"/>
              </a:rPr>
              <a:t>"$eq"</a:t>
            </a:r>
            <a:r>
              <a:rPr sz="2250" dirty="0">
                <a:solidFill>
                  <a:srgbClr val="04182D"/>
                </a:solidFill>
                <a:latin typeface="Courier New"/>
                <a:cs typeface="Courier New"/>
              </a:rPr>
              <a:t>:</a:t>
            </a:r>
            <a:r>
              <a:rPr sz="2250" spc="-55" dirty="0">
                <a:solidFill>
                  <a:srgbClr val="04182D"/>
                </a:solidFill>
                <a:latin typeface="Courier New"/>
                <a:cs typeface="Courier New"/>
              </a:rPr>
              <a:t> </a:t>
            </a:r>
            <a:r>
              <a:rPr sz="2250" dirty="0">
                <a:solidFill>
                  <a:srgbClr val="BE2F72"/>
                </a:solidFill>
                <a:latin typeface="Courier New"/>
                <a:cs typeface="Courier New"/>
              </a:rPr>
              <a:t>"Movie"</a:t>
            </a:r>
            <a:endParaRPr sz="2250">
              <a:latin typeface="Courier New"/>
              <a:cs typeface="Courier New"/>
            </a:endParaRPr>
          </a:p>
          <a:p>
            <a:pPr marL="356235">
              <a:lnSpc>
                <a:spcPct val="100000"/>
              </a:lnSpc>
              <a:spcBef>
                <a:spcPts val="1170"/>
              </a:spcBef>
            </a:pPr>
            <a:r>
              <a:rPr sz="2250" dirty="0">
                <a:solidFill>
                  <a:srgbClr val="04182D"/>
                </a:solidFill>
                <a:latin typeface="Courier New"/>
                <a:cs typeface="Courier New"/>
              </a:rPr>
              <a:t>}</a:t>
            </a:r>
            <a:endParaRPr sz="2250">
              <a:latin typeface="Courier New"/>
              <a:cs typeface="Courier New"/>
            </a:endParaRPr>
          </a:p>
          <a:p>
            <a:pPr marL="12700">
              <a:lnSpc>
                <a:spcPct val="100000"/>
              </a:lnSpc>
              <a:spcBef>
                <a:spcPts val="1165"/>
              </a:spcBef>
            </a:pPr>
            <a:r>
              <a:rPr sz="2250" dirty="0">
                <a:solidFill>
                  <a:srgbClr val="04182D"/>
                </a:solidFill>
                <a:latin typeface="Courier New"/>
                <a:cs typeface="Courier New"/>
              </a:rPr>
              <a:t>}</a:t>
            </a:r>
            <a:endParaRPr sz="2250">
              <a:latin typeface="Courier New"/>
              <a:cs typeface="Courier New"/>
            </a:endParaRPr>
          </a:p>
        </p:txBody>
      </p:sp>
      <p:sp>
        <p:nvSpPr>
          <p:cNvPr id="8" name="object 8"/>
          <p:cNvSpPr txBox="1"/>
          <p:nvPr/>
        </p:nvSpPr>
        <p:spPr>
          <a:xfrm>
            <a:off x="7929812" y="1174582"/>
            <a:ext cx="2597785" cy="418465"/>
          </a:xfrm>
          <a:prstGeom prst="rect">
            <a:avLst/>
          </a:prstGeom>
        </p:spPr>
        <p:txBody>
          <a:bodyPr vert="horz" wrap="square" lIns="0" tIns="15875" rIns="0" bIns="0" rtlCol="0">
            <a:spAutoFit/>
          </a:bodyPr>
          <a:lstStyle/>
          <a:p>
            <a:pPr marL="12700">
              <a:lnSpc>
                <a:spcPct val="100000"/>
              </a:lnSpc>
              <a:spcBef>
                <a:spcPts val="125"/>
              </a:spcBef>
            </a:pPr>
            <a:r>
              <a:rPr sz="2550" spc="65" dirty="0">
                <a:solidFill>
                  <a:srgbClr val="04182D"/>
                </a:solidFill>
                <a:latin typeface="Tahoma"/>
                <a:cs typeface="Tahoma"/>
              </a:rPr>
              <a:t>List</a:t>
            </a:r>
            <a:r>
              <a:rPr sz="2550" spc="-75" dirty="0">
                <a:solidFill>
                  <a:srgbClr val="04182D"/>
                </a:solidFill>
                <a:latin typeface="Tahoma"/>
                <a:cs typeface="Tahoma"/>
              </a:rPr>
              <a:t> </a:t>
            </a:r>
            <a:r>
              <a:rPr sz="2550" spc="125" dirty="0">
                <a:solidFill>
                  <a:srgbClr val="04182D"/>
                </a:solidFill>
                <a:latin typeface="Tahoma"/>
                <a:cs typeface="Tahoma"/>
              </a:rPr>
              <a:t>of</a:t>
            </a:r>
            <a:r>
              <a:rPr sz="2550" spc="-75" dirty="0">
                <a:solidFill>
                  <a:srgbClr val="04182D"/>
                </a:solidFill>
                <a:latin typeface="Tahoma"/>
                <a:cs typeface="Tahoma"/>
              </a:rPr>
              <a:t> </a:t>
            </a:r>
            <a:r>
              <a:rPr sz="2550" spc="55" dirty="0">
                <a:solidFill>
                  <a:srgbClr val="04182D"/>
                </a:solidFill>
                <a:latin typeface="Tahoma"/>
                <a:cs typeface="Tahoma"/>
              </a:rPr>
              <a:t>operators:</a:t>
            </a:r>
            <a:endParaRPr sz="2550">
              <a:latin typeface="Tahoma"/>
              <a:cs typeface="Tahoma"/>
            </a:endParaRPr>
          </a:p>
        </p:txBody>
      </p:sp>
      <p:pic>
        <p:nvPicPr>
          <p:cNvPr id="9" name="object 9"/>
          <p:cNvPicPr/>
          <p:nvPr/>
        </p:nvPicPr>
        <p:blipFill>
          <a:blip r:embed="rId2" cstate="print"/>
          <a:stretch>
            <a:fillRect/>
          </a:stretch>
        </p:blipFill>
        <p:spPr>
          <a:xfrm>
            <a:off x="7962982" y="2169861"/>
            <a:ext cx="102352" cy="102351"/>
          </a:xfrm>
          <a:prstGeom prst="rect">
            <a:avLst/>
          </a:prstGeom>
        </p:spPr>
      </p:pic>
      <p:sp>
        <p:nvSpPr>
          <p:cNvPr id="10" name="object 10"/>
          <p:cNvSpPr/>
          <p:nvPr/>
        </p:nvSpPr>
        <p:spPr>
          <a:xfrm>
            <a:off x="8351920" y="2026568"/>
            <a:ext cx="593725" cy="429895"/>
          </a:xfrm>
          <a:custGeom>
            <a:avLst/>
            <a:gdLst/>
            <a:ahLst/>
            <a:cxnLst/>
            <a:rect l="l" t="t" r="r" b="b"/>
            <a:pathLst>
              <a:path w="593725" h="429894">
                <a:moveTo>
                  <a:pt x="517135" y="429878"/>
                </a:moveTo>
                <a:lnTo>
                  <a:pt x="76505" y="429878"/>
                </a:lnTo>
                <a:lnTo>
                  <a:pt x="71180" y="429353"/>
                </a:lnTo>
                <a:lnTo>
                  <a:pt x="31918" y="413091"/>
                </a:lnTo>
                <a:lnTo>
                  <a:pt x="4174" y="374363"/>
                </a:lnTo>
                <a:lnTo>
                  <a:pt x="0" y="353372"/>
                </a:lnTo>
                <a:lnTo>
                  <a:pt x="0" y="347996"/>
                </a:lnTo>
                <a:lnTo>
                  <a:pt x="0" y="76505"/>
                </a:lnTo>
                <a:lnTo>
                  <a:pt x="16785" y="31920"/>
                </a:lnTo>
                <a:lnTo>
                  <a:pt x="55513" y="4175"/>
                </a:lnTo>
                <a:lnTo>
                  <a:pt x="76505" y="0"/>
                </a:lnTo>
                <a:lnTo>
                  <a:pt x="517135" y="0"/>
                </a:lnTo>
                <a:lnTo>
                  <a:pt x="561719" y="16786"/>
                </a:lnTo>
                <a:lnTo>
                  <a:pt x="589464" y="55513"/>
                </a:lnTo>
                <a:lnTo>
                  <a:pt x="593640" y="76505"/>
                </a:lnTo>
                <a:lnTo>
                  <a:pt x="593640" y="353372"/>
                </a:lnTo>
                <a:lnTo>
                  <a:pt x="576853" y="397957"/>
                </a:lnTo>
                <a:lnTo>
                  <a:pt x="538126" y="425702"/>
                </a:lnTo>
                <a:lnTo>
                  <a:pt x="522460" y="429353"/>
                </a:lnTo>
                <a:lnTo>
                  <a:pt x="517135" y="429878"/>
                </a:lnTo>
                <a:close/>
              </a:path>
            </a:pathLst>
          </a:custGeom>
          <a:solidFill>
            <a:srgbClr val="EFEBE3"/>
          </a:solidFill>
        </p:spPr>
        <p:txBody>
          <a:bodyPr wrap="square" lIns="0" tIns="0" rIns="0" bIns="0" rtlCol="0"/>
          <a:lstStyle/>
          <a:p>
            <a:endParaRPr/>
          </a:p>
        </p:txBody>
      </p:sp>
      <p:pic>
        <p:nvPicPr>
          <p:cNvPr id="11" name="object 11"/>
          <p:cNvPicPr/>
          <p:nvPr/>
        </p:nvPicPr>
        <p:blipFill>
          <a:blip r:embed="rId3" cstate="print"/>
          <a:stretch>
            <a:fillRect/>
          </a:stretch>
        </p:blipFill>
        <p:spPr>
          <a:xfrm>
            <a:off x="7962982" y="2824914"/>
            <a:ext cx="102352" cy="102351"/>
          </a:xfrm>
          <a:prstGeom prst="rect">
            <a:avLst/>
          </a:prstGeom>
        </p:spPr>
      </p:pic>
      <p:sp>
        <p:nvSpPr>
          <p:cNvPr id="12" name="object 12"/>
          <p:cNvSpPr/>
          <p:nvPr/>
        </p:nvSpPr>
        <p:spPr>
          <a:xfrm>
            <a:off x="8351920" y="2681621"/>
            <a:ext cx="593725" cy="429895"/>
          </a:xfrm>
          <a:custGeom>
            <a:avLst/>
            <a:gdLst/>
            <a:ahLst/>
            <a:cxnLst/>
            <a:rect l="l" t="t" r="r" b="b"/>
            <a:pathLst>
              <a:path w="593725" h="429894">
                <a:moveTo>
                  <a:pt x="517135" y="429877"/>
                </a:moveTo>
                <a:lnTo>
                  <a:pt x="76505" y="429877"/>
                </a:lnTo>
                <a:lnTo>
                  <a:pt x="71180" y="429353"/>
                </a:lnTo>
                <a:lnTo>
                  <a:pt x="31918" y="413091"/>
                </a:lnTo>
                <a:lnTo>
                  <a:pt x="4174" y="374363"/>
                </a:lnTo>
                <a:lnTo>
                  <a:pt x="0" y="353373"/>
                </a:lnTo>
                <a:lnTo>
                  <a:pt x="0" y="347996"/>
                </a:lnTo>
                <a:lnTo>
                  <a:pt x="0" y="76505"/>
                </a:lnTo>
                <a:lnTo>
                  <a:pt x="16785" y="31920"/>
                </a:lnTo>
                <a:lnTo>
                  <a:pt x="55513" y="4175"/>
                </a:lnTo>
                <a:lnTo>
                  <a:pt x="76505" y="0"/>
                </a:lnTo>
                <a:lnTo>
                  <a:pt x="517135" y="0"/>
                </a:lnTo>
                <a:lnTo>
                  <a:pt x="561719" y="16785"/>
                </a:lnTo>
                <a:lnTo>
                  <a:pt x="589464" y="55513"/>
                </a:lnTo>
                <a:lnTo>
                  <a:pt x="593640" y="76505"/>
                </a:lnTo>
                <a:lnTo>
                  <a:pt x="593640" y="353373"/>
                </a:lnTo>
                <a:lnTo>
                  <a:pt x="576853" y="397957"/>
                </a:lnTo>
                <a:lnTo>
                  <a:pt x="538126" y="425702"/>
                </a:lnTo>
                <a:lnTo>
                  <a:pt x="522460" y="429353"/>
                </a:lnTo>
                <a:lnTo>
                  <a:pt x="517135" y="429877"/>
                </a:lnTo>
                <a:close/>
              </a:path>
            </a:pathLst>
          </a:custGeom>
          <a:solidFill>
            <a:srgbClr val="EFEBE3"/>
          </a:solidFill>
        </p:spPr>
        <p:txBody>
          <a:bodyPr wrap="square" lIns="0" tIns="0" rIns="0" bIns="0" rtlCol="0"/>
          <a:lstStyle/>
          <a:p>
            <a:endParaRPr/>
          </a:p>
        </p:txBody>
      </p:sp>
      <p:pic>
        <p:nvPicPr>
          <p:cNvPr id="13" name="object 13"/>
          <p:cNvPicPr/>
          <p:nvPr/>
        </p:nvPicPr>
        <p:blipFill>
          <a:blip r:embed="rId4" cstate="print"/>
          <a:stretch>
            <a:fillRect/>
          </a:stretch>
        </p:blipFill>
        <p:spPr>
          <a:xfrm>
            <a:off x="7962982" y="3479967"/>
            <a:ext cx="102352" cy="102351"/>
          </a:xfrm>
          <a:prstGeom prst="rect">
            <a:avLst/>
          </a:prstGeom>
        </p:spPr>
      </p:pic>
      <p:sp>
        <p:nvSpPr>
          <p:cNvPr id="14" name="object 14"/>
          <p:cNvSpPr/>
          <p:nvPr/>
        </p:nvSpPr>
        <p:spPr>
          <a:xfrm>
            <a:off x="8351920" y="3336673"/>
            <a:ext cx="593725" cy="429895"/>
          </a:xfrm>
          <a:custGeom>
            <a:avLst/>
            <a:gdLst/>
            <a:ahLst/>
            <a:cxnLst/>
            <a:rect l="l" t="t" r="r" b="b"/>
            <a:pathLst>
              <a:path w="593725" h="429895">
                <a:moveTo>
                  <a:pt x="517135" y="429877"/>
                </a:moveTo>
                <a:lnTo>
                  <a:pt x="76505" y="429877"/>
                </a:lnTo>
                <a:lnTo>
                  <a:pt x="71180" y="429353"/>
                </a:lnTo>
                <a:lnTo>
                  <a:pt x="31918" y="413091"/>
                </a:lnTo>
                <a:lnTo>
                  <a:pt x="4174" y="374363"/>
                </a:lnTo>
                <a:lnTo>
                  <a:pt x="0" y="353372"/>
                </a:lnTo>
                <a:lnTo>
                  <a:pt x="0" y="347996"/>
                </a:lnTo>
                <a:lnTo>
                  <a:pt x="0" y="76505"/>
                </a:lnTo>
                <a:lnTo>
                  <a:pt x="16785" y="31920"/>
                </a:lnTo>
                <a:lnTo>
                  <a:pt x="55513" y="4175"/>
                </a:lnTo>
                <a:lnTo>
                  <a:pt x="76505" y="0"/>
                </a:lnTo>
                <a:lnTo>
                  <a:pt x="517135" y="0"/>
                </a:lnTo>
                <a:lnTo>
                  <a:pt x="561719" y="16785"/>
                </a:lnTo>
                <a:lnTo>
                  <a:pt x="589464" y="55513"/>
                </a:lnTo>
                <a:lnTo>
                  <a:pt x="593640" y="76505"/>
                </a:lnTo>
                <a:lnTo>
                  <a:pt x="593640" y="353372"/>
                </a:lnTo>
                <a:lnTo>
                  <a:pt x="576853" y="397957"/>
                </a:lnTo>
                <a:lnTo>
                  <a:pt x="538126" y="425702"/>
                </a:lnTo>
                <a:lnTo>
                  <a:pt x="522460" y="429353"/>
                </a:lnTo>
                <a:lnTo>
                  <a:pt x="517135" y="429877"/>
                </a:lnTo>
                <a:close/>
              </a:path>
            </a:pathLst>
          </a:custGeom>
          <a:solidFill>
            <a:srgbClr val="EFEBE3"/>
          </a:solidFill>
        </p:spPr>
        <p:txBody>
          <a:bodyPr wrap="square" lIns="0" tIns="0" rIns="0" bIns="0" rtlCol="0"/>
          <a:lstStyle/>
          <a:p>
            <a:endParaRPr/>
          </a:p>
        </p:txBody>
      </p:sp>
      <p:sp>
        <p:nvSpPr>
          <p:cNvPr id="15" name="object 15"/>
          <p:cNvSpPr txBox="1"/>
          <p:nvPr/>
        </p:nvSpPr>
        <p:spPr>
          <a:xfrm>
            <a:off x="8380160" y="1993398"/>
            <a:ext cx="5454650" cy="1729105"/>
          </a:xfrm>
          <a:prstGeom prst="rect">
            <a:avLst/>
          </a:prstGeom>
        </p:spPr>
        <p:txBody>
          <a:bodyPr vert="horz" wrap="square" lIns="0" tIns="15875" rIns="0" bIns="0" rtlCol="0">
            <a:spAutoFit/>
          </a:bodyPr>
          <a:lstStyle/>
          <a:p>
            <a:pPr marL="12700">
              <a:lnSpc>
                <a:spcPct val="100000"/>
              </a:lnSpc>
              <a:spcBef>
                <a:spcPts val="125"/>
              </a:spcBef>
            </a:pPr>
            <a:r>
              <a:rPr sz="2250" dirty="0">
                <a:solidFill>
                  <a:srgbClr val="04182D"/>
                </a:solidFill>
                <a:latin typeface="Courier New"/>
                <a:cs typeface="Courier New"/>
              </a:rPr>
              <a:t>$eq</a:t>
            </a:r>
            <a:r>
              <a:rPr sz="2250" spc="360" dirty="0">
                <a:solidFill>
                  <a:srgbClr val="04182D"/>
                </a:solidFill>
                <a:latin typeface="Courier New"/>
                <a:cs typeface="Courier New"/>
              </a:rPr>
              <a:t> </a:t>
            </a:r>
            <a:r>
              <a:rPr sz="2550" spc="-15" dirty="0">
                <a:solidFill>
                  <a:srgbClr val="04182D"/>
                </a:solidFill>
                <a:latin typeface="Tahoma"/>
                <a:cs typeface="Tahoma"/>
              </a:rPr>
              <a:t>-</a:t>
            </a:r>
            <a:r>
              <a:rPr sz="2550" spc="-50" dirty="0">
                <a:solidFill>
                  <a:srgbClr val="04182D"/>
                </a:solidFill>
                <a:latin typeface="Tahoma"/>
                <a:cs typeface="Tahoma"/>
              </a:rPr>
              <a:t> </a:t>
            </a:r>
            <a:r>
              <a:rPr sz="2550" spc="135" dirty="0">
                <a:solidFill>
                  <a:srgbClr val="04182D"/>
                </a:solidFill>
                <a:latin typeface="Tahoma"/>
                <a:cs typeface="Tahoma"/>
              </a:rPr>
              <a:t>equal</a:t>
            </a:r>
            <a:r>
              <a:rPr sz="2550" spc="-50" dirty="0">
                <a:solidFill>
                  <a:srgbClr val="04182D"/>
                </a:solidFill>
                <a:latin typeface="Tahoma"/>
                <a:cs typeface="Tahoma"/>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20" dirty="0">
                <a:solidFill>
                  <a:srgbClr val="04182D"/>
                </a:solidFill>
                <a:latin typeface="Tahoma"/>
                <a:cs typeface="Tahoma"/>
              </a:rPr>
              <a:t>(string,</a:t>
            </a:r>
            <a:r>
              <a:rPr sz="2550" spc="-50" dirty="0">
                <a:solidFill>
                  <a:srgbClr val="04182D"/>
                </a:solidFill>
                <a:latin typeface="Tahoma"/>
                <a:cs typeface="Tahoma"/>
              </a:rPr>
              <a:t> </a:t>
            </a:r>
            <a:r>
              <a:rPr sz="2550" spc="10" dirty="0">
                <a:solidFill>
                  <a:srgbClr val="04182D"/>
                </a:solidFill>
                <a:latin typeface="Tahoma"/>
                <a:cs typeface="Tahoma"/>
              </a:rPr>
              <a:t>int,</a:t>
            </a:r>
            <a:r>
              <a:rPr sz="2550" spc="-50" dirty="0">
                <a:solidFill>
                  <a:srgbClr val="04182D"/>
                </a:solidFill>
                <a:latin typeface="Tahoma"/>
                <a:cs typeface="Tahoma"/>
              </a:rPr>
              <a:t> </a:t>
            </a:r>
            <a:r>
              <a:rPr sz="2550" spc="80" dirty="0">
                <a:solidFill>
                  <a:srgbClr val="04182D"/>
                </a:solidFill>
                <a:latin typeface="Tahoma"/>
                <a:cs typeface="Tahoma"/>
              </a:rPr>
              <a:t>float)</a:t>
            </a:r>
            <a:endParaRPr sz="2550">
              <a:latin typeface="Tahoma"/>
              <a:cs typeface="Tahoma"/>
            </a:endParaRPr>
          </a:p>
          <a:p>
            <a:pPr marL="12700">
              <a:lnSpc>
                <a:spcPct val="100000"/>
              </a:lnSpc>
              <a:spcBef>
                <a:spcPts val="2100"/>
              </a:spcBef>
            </a:pPr>
            <a:r>
              <a:rPr sz="2250" dirty="0">
                <a:solidFill>
                  <a:srgbClr val="04182D"/>
                </a:solidFill>
                <a:latin typeface="Courier New"/>
                <a:cs typeface="Courier New"/>
              </a:rPr>
              <a:t>$ne</a:t>
            </a:r>
            <a:r>
              <a:rPr sz="2250" spc="365" dirty="0">
                <a:solidFill>
                  <a:srgbClr val="04182D"/>
                </a:solidFill>
                <a:latin typeface="Courier New"/>
                <a:cs typeface="Courier New"/>
              </a:rPr>
              <a:t> </a:t>
            </a:r>
            <a:r>
              <a:rPr sz="2550" spc="-15" dirty="0">
                <a:solidFill>
                  <a:srgbClr val="04182D"/>
                </a:solidFill>
                <a:latin typeface="Tahoma"/>
                <a:cs typeface="Tahoma"/>
              </a:rPr>
              <a:t>-</a:t>
            </a:r>
            <a:r>
              <a:rPr sz="2550" spc="-50" dirty="0">
                <a:solidFill>
                  <a:srgbClr val="04182D"/>
                </a:solidFill>
                <a:latin typeface="Tahoma"/>
                <a:cs typeface="Tahoma"/>
              </a:rPr>
              <a:t> </a:t>
            </a:r>
            <a:r>
              <a:rPr sz="2550" spc="85" dirty="0">
                <a:solidFill>
                  <a:srgbClr val="04182D"/>
                </a:solidFill>
                <a:latin typeface="Tahoma"/>
                <a:cs typeface="Tahoma"/>
              </a:rPr>
              <a:t>not</a:t>
            </a:r>
            <a:r>
              <a:rPr sz="2550" spc="-45" dirty="0">
                <a:solidFill>
                  <a:srgbClr val="04182D"/>
                </a:solidFill>
                <a:latin typeface="Tahoma"/>
                <a:cs typeface="Tahoma"/>
              </a:rPr>
              <a:t> </a:t>
            </a:r>
            <a:r>
              <a:rPr sz="2550" spc="135" dirty="0">
                <a:solidFill>
                  <a:srgbClr val="04182D"/>
                </a:solidFill>
                <a:latin typeface="Tahoma"/>
                <a:cs typeface="Tahoma"/>
              </a:rPr>
              <a:t>equal</a:t>
            </a:r>
            <a:r>
              <a:rPr sz="2550" spc="-50" dirty="0">
                <a:solidFill>
                  <a:srgbClr val="04182D"/>
                </a:solidFill>
                <a:latin typeface="Tahoma"/>
                <a:cs typeface="Tahoma"/>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20" dirty="0">
                <a:solidFill>
                  <a:srgbClr val="04182D"/>
                </a:solidFill>
                <a:latin typeface="Tahoma"/>
                <a:cs typeface="Tahoma"/>
              </a:rPr>
              <a:t>(string,</a:t>
            </a:r>
            <a:r>
              <a:rPr sz="2550" spc="-45" dirty="0">
                <a:solidFill>
                  <a:srgbClr val="04182D"/>
                </a:solidFill>
                <a:latin typeface="Tahoma"/>
                <a:cs typeface="Tahoma"/>
              </a:rPr>
              <a:t> </a:t>
            </a:r>
            <a:r>
              <a:rPr sz="2550" spc="10" dirty="0">
                <a:solidFill>
                  <a:srgbClr val="04182D"/>
                </a:solidFill>
                <a:latin typeface="Tahoma"/>
                <a:cs typeface="Tahoma"/>
              </a:rPr>
              <a:t>int,</a:t>
            </a:r>
            <a:r>
              <a:rPr sz="2550" spc="-50" dirty="0">
                <a:solidFill>
                  <a:srgbClr val="04182D"/>
                </a:solidFill>
                <a:latin typeface="Tahoma"/>
                <a:cs typeface="Tahoma"/>
              </a:rPr>
              <a:t> </a:t>
            </a:r>
            <a:r>
              <a:rPr sz="2550" spc="80" dirty="0">
                <a:solidFill>
                  <a:srgbClr val="04182D"/>
                </a:solidFill>
                <a:latin typeface="Tahoma"/>
                <a:cs typeface="Tahoma"/>
              </a:rPr>
              <a:t>float)</a:t>
            </a:r>
            <a:endParaRPr sz="2550">
              <a:latin typeface="Tahoma"/>
              <a:cs typeface="Tahoma"/>
            </a:endParaRPr>
          </a:p>
          <a:p>
            <a:pPr marL="12700">
              <a:lnSpc>
                <a:spcPct val="100000"/>
              </a:lnSpc>
              <a:spcBef>
                <a:spcPts val="2100"/>
              </a:spcBef>
            </a:pPr>
            <a:r>
              <a:rPr sz="2250" dirty="0">
                <a:solidFill>
                  <a:srgbClr val="04182D"/>
                </a:solidFill>
                <a:latin typeface="Courier New"/>
                <a:cs typeface="Courier New"/>
              </a:rPr>
              <a:t>$gt</a:t>
            </a:r>
            <a:r>
              <a:rPr sz="2250" spc="355" dirty="0">
                <a:solidFill>
                  <a:srgbClr val="04182D"/>
                </a:solidFill>
                <a:latin typeface="Courier New"/>
                <a:cs typeface="Courier New"/>
              </a:rPr>
              <a:t> </a:t>
            </a:r>
            <a:r>
              <a:rPr sz="2550" spc="-15" dirty="0">
                <a:solidFill>
                  <a:srgbClr val="04182D"/>
                </a:solidFill>
                <a:latin typeface="Tahoma"/>
                <a:cs typeface="Tahoma"/>
              </a:rPr>
              <a:t>-</a:t>
            </a:r>
            <a:r>
              <a:rPr sz="2550" spc="-55" dirty="0">
                <a:solidFill>
                  <a:srgbClr val="04182D"/>
                </a:solidFill>
                <a:latin typeface="Tahoma"/>
                <a:cs typeface="Tahoma"/>
              </a:rPr>
              <a:t> </a:t>
            </a:r>
            <a:r>
              <a:rPr sz="2550" spc="105" dirty="0">
                <a:solidFill>
                  <a:srgbClr val="04182D"/>
                </a:solidFill>
                <a:latin typeface="Tahoma"/>
                <a:cs typeface="Tahoma"/>
              </a:rPr>
              <a:t>greater</a:t>
            </a:r>
            <a:r>
              <a:rPr sz="2550" spc="-55" dirty="0">
                <a:solidFill>
                  <a:srgbClr val="04182D"/>
                </a:solidFill>
                <a:latin typeface="Tahoma"/>
                <a:cs typeface="Tahoma"/>
              </a:rPr>
              <a:t> </a:t>
            </a:r>
            <a:r>
              <a:rPr sz="2550" spc="114" dirty="0">
                <a:solidFill>
                  <a:srgbClr val="04182D"/>
                </a:solidFill>
                <a:latin typeface="Tahoma"/>
                <a:cs typeface="Tahoma"/>
              </a:rPr>
              <a:t>than</a:t>
            </a:r>
            <a:r>
              <a:rPr sz="2550" spc="-50" dirty="0">
                <a:solidFill>
                  <a:srgbClr val="04182D"/>
                </a:solidFill>
                <a:latin typeface="Tahoma"/>
                <a:cs typeface="Tahoma"/>
              </a:rPr>
              <a:t> </a:t>
            </a:r>
            <a:r>
              <a:rPr sz="2550" spc="-20" dirty="0">
                <a:solidFill>
                  <a:srgbClr val="04182D"/>
                </a:solidFill>
                <a:latin typeface="Tahoma"/>
                <a:cs typeface="Tahoma"/>
              </a:rPr>
              <a:t>(int,</a:t>
            </a:r>
            <a:r>
              <a:rPr sz="2550" spc="-55" dirty="0">
                <a:solidFill>
                  <a:srgbClr val="04182D"/>
                </a:solidFill>
                <a:latin typeface="Tahoma"/>
                <a:cs typeface="Tahoma"/>
              </a:rPr>
              <a:t> </a:t>
            </a:r>
            <a:r>
              <a:rPr sz="2550" spc="80" dirty="0">
                <a:solidFill>
                  <a:srgbClr val="04182D"/>
                </a:solidFill>
                <a:latin typeface="Tahoma"/>
                <a:cs typeface="Tahoma"/>
              </a:rPr>
              <a:t>float)</a:t>
            </a:r>
            <a:endParaRPr sz="2550">
              <a:latin typeface="Tahoma"/>
              <a:cs typeface="Tahoma"/>
            </a:endParaRPr>
          </a:p>
        </p:txBody>
      </p:sp>
      <p:pic>
        <p:nvPicPr>
          <p:cNvPr id="16" name="object 16"/>
          <p:cNvPicPr/>
          <p:nvPr/>
        </p:nvPicPr>
        <p:blipFill>
          <a:blip r:embed="rId3" cstate="print"/>
          <a:stretch>
            <a:fillRect/>
          </a:stretch>
        </p:blipFill>
        <p:spPr>
          <a:xfrm>
            <a:off x="7962982" y="4135019"/>
            <a:ext cx="102352" cy="102351"/>
          </a:xfrm>
          <a:prstGeom prst="rect">
            <a:avLst/>
          </a:prstGeom>
        </p:spPr>
      </p:pic>
      <p:sp>
        <p:nvSpPr>
          <p:cNvPr id="17" name="object 17"/>
          <p:cNvSpPr/>
          <p:nvPr/>
        </p:nvSpPr>
        <p:spPr>
          <a:xfrm>
            <a:off x="8351920" y="3991726"/>
            <a:ext cx="777875" cy="429895"/>
          </a:xfrm>
          <a:custGeom>
            <a:avLst/>
            <a:gdLst/>
            <a:ahLst/>
            <a:cxnLst/>
            <a:rect l="l" t="t" r="r" b="b"/>
            <a:pathLst>
              <a:path w="777875" h="429895">
                <a:moveTo>
                  <a:pt x="701370" y="429877"/>
                </a:moveTo>
                <a:lnTo>
                  <a:pt x="76505" y="429877"/>
                </a:lnTo>
                <a:lnTo>
                  <a:pt x="71180" y="429353"/>
                </a:lnTo>
                <a:lnTo>
                  <a:pt x="31918" y="413091"/>
                </a:lnTo>
                <a:lnTo>
                  <a:pt x="4174" y="374363"/>
                </a:lnTo>
                <a:lnTo>
                  <a:pt x="0" y="353372"/>
                </a:lnTo>
                <a:lnTo>
                  <a:pt x="0" y="347996"/>
                </a:lnTo>
                <a:lnTo>
                  <a:pt x="0" y="76505"/>
                </a:lnTo>
                <a:lnTo>
                  <a:pt x="16785" y="31919"/>
                </a:lnTo>
                <a:lnTo>
                  <a:pt x="55513" y="4174"/>
                </a:lnTo>
                <a:lnTo>
                  <a:pt x="76505" y="0"/>
                </a:lnTo>
                <a:lnTo>
                  <a:pt x="701370" y="0"/>
                </a:lnTo>
                <a:lnTo>
                  <a:pt x="745953" y="16785"/>
                </a:lnTo>
                <a:lnTo>
                  <a:pt x="773698" y="55513"/>
                </a:lnTo>
                <a:lnTo>
                  <a:pt x="777874" y="76505"/>
                </a:lnTo>
                <a:lnTo>
                  <a:pt x="777874" y="353372"/>
                </a:lnTo>
                <a:lnTo>
                  <a:pt x="761087" y="397956"/>
                </a:lnTo>
                <a:lnTo>
                  <a:pt x="722360" y="425702"/>
                </a:lnTo>
                <a:lnTo>
                  <a:pt x="706694" y="429353"/>
                </a:lnTo>
                <a:lnTo>
                  <a:pt x="701370" y="429877"/>
                </a:lnTo>
                <a:close/>
              </a:path>
            </a:pathLst>
          </a:custGeom>
          <a:solidFill>
            <a:srgbClr val="EFEBE3"/>
          </a:solidFill>
        </p:spPr>
        <p:txBody>
          <a:bodyPr wrap="square" lIns="0" tIns="0" rIns="0" bIns="0" rtlCol="0"/>
          <a:lstStyle/>
          <a:p>
            <a:endParaRPr/>
          </a:p>
        </p:txBody>
      </p:sp>
      <p:sp>
        <p:nvSpPr>
          <p:cNvPr id="18" name="object 18"/>
          <p:cNvSpPr txBox="1"/>
          <p:nvPr/>
        </p:nvSpPr>
        <p:spPr>
          <a:xfrm>
            <a:off x="8380160" y="3958556"/>
            <a:ext cx="6416675" cy="418465"/>
          </a:xfrm>
          <a:prstGeom prst="rect">
            <a:avLst/>
          </a:prstGeom>
        </p:spPr>
        <p:txBody>
          <a:bodyPr vert="horz" wrap="square" lIns="0" tIns="15875" rIns="0" bIns="0" rtlCol="0">
            <a:spAutoFit/>
          </a:bodyPr>
          <a:lstStyle/>
          <a:p>
            <a:pPr marL="12700">
              <a:lnSpc>
                <a:spcPct val="100000"/>
              </a:lnSpc>
              <a:spcBef>
                <a:spcPts val="125"/>
              </a:spcBef>
            </a:pPr>
            <a:r>
              <a:rPr sz="2250" dirty="0">
                <a:solidFill>
                  <a:srgbClr val="04182D"/>
                </a:solidFill>
                <a:latin typeface="Courier New"/>
                <a:cs typeface="Courier New"/>
              </a:rPr>
              <a:t>$gte</a:t>
            </a:r>
            <a:r>
              <a:rPr sz="2250" spc="365" dirty="0">
                <a:solidFill>
                  <a:srgbClr val="04182D"/>
                </a:solidFill>
                <a:latin typeface="Courier New"/>
                <a:cs typeface="Courier New"/>
              </a:rPr>
              <a:t> </a:t>
            </a:r>
            <a:r>
              <a:rPr sz="2550" spc="-15" dirty="0">
                <a:solidFill>
                  <a:srgbClr val="04182D"/>
                </a:solidFill>
                <a:latin typeface="Tahoma"/>
                <a:cs typeface="Tahoma"/>
              </a:rPr>
              <a:t>-</a:t>
            </a:r>
            <a:r>
              <a:rPr sz="2550" spc="-50" dirty="0">
                <a:solidFill>
                  <a:srgbClr val="04182D"/>
                </a:solidFill>
                <a:latin typeface="Tahoma"/>
                <a:cs typeface="Tahoma"/>
              </a:rPr>
              <a:t> </a:t>
            </a:r>
            <a:r>
              <a:rPr sz="2550" spc="105" dirty="0">
                <a:solidFill>
                  <a:srgbClr val="04182D"/>
                </a:solidFill>
                <a:latin typeface="Tahoma"/>
                <a:cs typeface="Tahoma"/>
              </a:rPr>
              <a:t>greater</a:t>
            </a:r>
            <a:r>
              <a:rPr sz="2550" spc="-50" dirty="0">
                <a:solidFill>
                  <a:srgbClr val="04182D"/>
                </a:solidFill>
                <a:latin typeface="Tahoma"/>
                <a:cs typeface="Tahoma"/>
              </a:rPr>
              <a:t> </a:t>
            </a:r>
            <a:r>
              <a:rPr sz="2550" spc="114" dirty="0">
                <a:solidFill>
                  <a:srgbClr val="04182D"/>
                </a:solidFill>
                <a:latin typeface="Tahoma"/>
                <a:cs typeface="Tahoma"/>
              </a:rPr>
              <a:t>than</a:t>
            </a:r>
            <a:r>
              <a:rPr sz="2550" spc="-50" dirty="0">
                <a:solidFill>
                  <a:srgbClr val="04182D"/>
                </a:solidFill>
                <a:latin typeface="Tahoma"/>
                <a:cs typeface="Tahoma"/>
              </a:rPr>
              <a:t> </a:t>
            </a:r>
            <a:r>
              <a:rPr sz="2550" spc="65" dirty="0">
                <a:solidFill>
                  <a:srgbClr val="04182D"/>
                </a:solidFill>
                <a:latin typeface="Tahoma"/>
                <a:cs typeface="Tahoma"/>
              </a:rPr>
              <a:t>or</a:t>
            </a:r>
            <a:r>
              <a:rPr sz="2550" spc="-50" dirty="0">
                <a:solidFill>
                  <a:srgbClr val="04182D"/>
                </a:solidFill>
                <a:latin typeface="Tahoma"/>
                <a:cs typeface="Tahoma"/>
              </a:rPr>
              <a:t> </a:t>
            </a:r>
            <a:r>
              <a:rPr sz="2550" spc="135" dirty="0">
                <a:solidFill>
                  <a:srgbClr val="04182D"/>
                </a:solidFill>
                <a:latin typeface="Tahoma"/>
                <a:cs typeface="Tahoma"/>
              </a:rPr>
              <a:t>equal</a:t>
            </a:r>
            <a:r>
              <a:rPr sz="2550" spc="-45" dirty="0">
                <a:solidFill>
                  <a:srgbClr val="04182D"/>
                </a:solidFill>
                <a:latin typeface="Tahoma"/>
                <a:cs typeface="Tahoma"/>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20" dirty="0">
                <a:solidFill>
                  <a:srgbClr val="04182D"/>
                </a:solidFill>
                <a:latin typeface="Tahoma"/>
                <a:cs typeface="Tahoma"/>
              </a:rPr>
              <a:t>(int,</a:t>
            </a:r>
            <a:r>
              <a:rPr sz="2550" spc="-50" dirty="0">
                <a:solidFill>
                  <a:srgbClr val="04182D"/>
                </a:solidFill>
                <a:latin typeface="Tahoma"/>
                <a:cs typeface="Tahoma"/>
              </a:rPr>
              <a:t> </a:t>
            </a:r>
            <a:r>
              <a:rPr sz="2550" spc="80" dirty="0">
                <a:solidFill>
                  <a:srgbClr val="04182D"/>
                </a:solidFill>
                <a:latin typeface="Tahoma"/>
                <a:cs typeface="Tahoma"/>
              </a:rPr>
              <a:t>float)</a:t>
            </a:r>
            <a:endParaRPr sz="2550">
              <a:latin typeface="Tahoma"/>
              <a:cs typeface="Tahoma"/>
            </a:endParaRPr>
          </a:p>
        </p:txBody>
      </p:sp>
      <p:pic>
        <p:nvPicPr>
          <p:cNvPr id="19" name="object 19"/>
          <p:cNvPicPr/>
          <p:nvPr/>
        </p:nvPicPr>
        <p:blipFill>
          <a:blip r:embed="rId2" cstate="print"/>
          <a:stretch>
            <a:fillRect/>
          </a:stretch>
        </p:blipFill>
        <p:spPr>
          <a:xfrm>
            <a:off x="7962982" y="4790072"/>
            <a:ext cx="102352" cy="102351"/>
          </a:xfrm>
          <a:prstGeom prst="rect">
            <a:avLst/>
          </a:prstGeom>
        </p:spPr>
      </p:pic>
      <p:sp>
        <p:nvSpPr>
          <p:cNvPr id="20" name="object 20"/>
          <p:cNvSpPr/>
          <p:nvPr/>
        </p:nvSpPr>
        <p:spPr>
          <a:xfrm>
            <a:off x="8351920" y="4646779"/>
            <a:ext cx="593725" cy="429895"/>
          </a:xfrm>
          <a:custGeom>
            <a:avLst/>
            <a:gdLst/>
            <a:ahLst/>
            <a:cxnLst/>
            <a:rect l="l" t="t" r="r" b="b"/>
            <a:pathLst>
              <a:path w="593725" h="429895">
                <a:moveTo>
                  <a:pt x="517135" y="429877"/>
                </a:moveTo>
                <a:lnTo>
                  <a:pt x="76505" y="429877"/>
                </a:lnTo>
                <a:lnTo>
                  <a:pt x="71180" y="429353"/>
                </a:lnTo>
                <a:lnTo>
                  <a:pt x="31918" y="413091"/>
                </a:lnTo>
                <a:lnTo>
                  <a:pt x="4174" y="374363"/>
                </a:lnTo>
                <a:lnTo>
                  <a:pt x="0" y="353372"/>
                </a:lnTo>
                <a:lnTo>
                  <a:pt x="0" y="347996"/>
                </a:lnTo>
                <a:lnTo>
                  <a:pt x="0" y="76505"/>
                </a:lnTo>
                <a:lnTo>
                  <a:pt x="16785" y="31920"/>
                </a:lnTo>
                <a:lnTo>
                  <a:pt x="55513" y="4174"/>
                </a:lnTo>
                <a:lnTo>
                  <a:pt x="76505" y="0"/>
                </a:lnTo>
                <a:lnTo>
                  <a:pt x="517135" y="0"/>
                </a:lnTo>
                <a:lnTo>
                  <a:pt x="561719" y="16785"/>
                </a:lnTo>
                <a:lnTo>
                  <a:pt x="589464" y="55513"/>
                </a:lnTo>
                <a:lnTo>
                  <a:pt x="593640" y="76505"/>
                </a:lnTo>
                <a:lnTo>
                  <a:pt x="593640" y="353372"/>
                </a:lnTo>
                <a:lnTo>
                  <a:pt x="576853" y="397957"/>
                </a:lnTo>
                <a:lnTo>
                  <a:pt x="538126" y="425702"/>
                </a:lnTo>
                <a:lnTo>
                  <a:pt x="522460" y="429353"/>
                </a:lnTo>
                <a:lnTo>
                  <a:pt x="517135" y="429877"/>
                </a:lnTo>
                <a:close/>
              </a:path>
            </a:pathLst>
          </a:custGeom>
          <a:solidFill>
            <a:srgbClr val="EFEBE3"/>
          </a:solidFill>
        </p:spPr>
        <p:txBody>
          <a:bodyPr wrap="square" lIns="0" tIns="0" rIns="0" bIns="0" rtlCol="0"/>
          <a:lstStyle/>
          <a:p>
            <a:endParaRPr/>
          </a:p>
        </p:txBody>
      </p:sp>
      <p:sp>
        <p:nvSpPr>
          <p:cNvPr id="21" name="object 21"/>
          <p:cNvSpPr txBox="1"/>
          <p:nvPr/>
        </p:nvSpPr>
        <p:spPr>
          <a:xfrm>
            <a:off x="8380160" y="4613608"/>
            <a:ext cx="3926840" cy="418465"/>
          </a:xfrm>
          <a:prstGeom prst="rect">
            <a:avLst/>
          </a:prstGeom>
        </p:spPr>
        <p:txBody>
          <a:bodyPr vert="horz" wrap="square" lIns="0" tIns="15875" rIns="0" bIns="0" rtlCol="0">
            <a:spAutoFit/>
          </a:bodyPr>
          <a:lstStyle/>
          <a:p>
            <a:pPr marL="12700">
              <a:lnSpc>
                <a:spcPct val="100000"/>
              </a:lnSpc>
              <a:spcBef>
                <a:spcPts val="125"/>
              </a:spcBef>
            </a:pPr>
            <a:r>
              <a:rPr sz="2250" dirty="0">
                <a:solidFill>
                  <a:srgbClr val="04182D"/>
                </a:solidFill>
                <a:latin typeface="Courier New"/>
                <a:cs typeface="Courier New"/>
              </a:rPr>
              <a:t>$lt</a:t>
            </a:r>
            <a:r>
              <a:rPr sz="2250" spc="350" dirty="0">
                <a:solidFill>
                  <a:srgbClr val="04182D"/>
                </a:solidFill>
                <a:latin typeface="Courier New"/>
                <a:cs typeface="Courier New"/>
              </a:rPr>
              <a:t> </a:t>
            </a:r>
            <a:r>
              <a:rPr sz="2550" spc="-15" dirty="0">
                <a:solidFill>
                  <a:srgbClr val="04182D"/>
                </a:solidFill>
                <a:latin typeface="Tahoma"/>
                <a:cs typeface="Tahoma"/>
              </a:rPr>
              <a:t>-</a:t>
            </a:r>
            <a:r>
              <a:rPr sz="2550" spc="-50" dirty="0">
                <a:solidFill>
                  <a:srgbClr val="04182D"/>
                </a:solidFill>
                <a:latin typeface="Tahoma"/>
                <a:cs typeface="Tahoma"/>
              </a:rPr>
              <a:t> </a:t>
            </a:r>
            <a:r>
              <a:rPr sz="2550" spc="80" dirty="0">
                <a:solidFill>
                  <a:srgbClr val="04182D"/>
                </a:solidFill>
                <a:latin typeface="Tahoma"/>
                <a:cs typeface="Tahoma"/>
              </a:rPr>
              <a:t>less</a:t>
            </a:r>
            <a:r>
              <a:rPr sz="2550" spc="-55" dirty="0">
                <a:solidFill>
                  <a:srgbClr val="04182D"/>
                </a:solidFill>
                <a:latin typeface="Tahoma"/>
                <a:cs typeface="Tahoma"/>
              </a:rPr>
              <a:t> </a:t>
            </a:r>
            <a:r>
              <a:rPr sz="2550" spc="114" dirty="0">
                <a:solidFill>
                  <a:srgbClr val="04182D"/>
                </a:solidFill>
                <a:latin typeface="Tahoma"/>
                <a:cs typeface="Tahoma"/>
              </a:rPr>
              <a:t>than</a:t>
            </a:r>
            <a:r>
              <a:rPr sz="2550" spc="-55" dirty="0">
                <a:solidFill>
                  <a:srgbClr val="04182D"/>
                </a:solidFill>
                <a:latin typeface="Tahoma"/>
                <a:cs typeface="Tahoma"/>
              </a:rPr>
              <a:t> </a:t>
            </a:r>
            <a:r>
              <a:rPr sz="2550" spc="-20" dirty="0">
                <a:solidFill>
                  <a:srgbClr val="04182D"/>
                </a:solidFill>
                <a:latin typeface="Tahoma"/>
                <a:cs typeface="Tahoma"/>
              </a:rPr>
              <a:t>(int,</a:t>
            </a:r>
            <a:r>
              <a:rPr sz="2550" spc="-55" dirty="0">
                <a:solidFill>
                  <a:srgbClr val="04182D"/>
                </a:solidFill>
                <a:latin typeface="Tahoma"/>
                <a:cs typeface="Tahoma"/>
              </a:rPr>
              <a:t> </a:t>
            </a:r>
            <a:r>
              <a:rPr sz="2550" spc="80" dirty="0">
                <a:solidFill>
                  <a:srgbClr val="04182D"/>
                </a:solidFill>
                <a:latin typeface="Tahoma"/>
                <a:cs typeface="Tahoma"/>
              </a:rPr>
              <a:t>float)</a:t>
            </a:r>
            <a:endParaRPr sz="2550">
              <a:latin typeface="Tahoma"/>
              <a:cs typeface="Tahoma"/>
            </a:endParaRPr>
          </a:p>
        </p:txBody>
      </p:sp>
      <p:pic>
        <p:nvPicPr>
          <p:cNvPr id="22" name="object 22"/>
          <p:cNvPicPr/>
          <p:nvPr/>
        </p:nvPicPr>
        <p:blipFill>
          <a:blip r:embed="rId5" cstate="print"/>
          <a:stretch>
            <a:fillRect/>
          </a:stretch>
        </p:blipFill>
        <p:spPr>
          <a:xfrm>
            <a:off x="7962982" y="5445124"/>
            <a:ext cx="102352" cy="102351"/>
          </a:xfrm>
          <a:prstGeom prst="rect">
            <a:avLst/>
          </a:prstGeom>
        </p:spPr>
      </p:pic>
      <p:sp>
        <p:nvSpPr>
          <p:cNvPr id="23" name="object 23"/>
          <p:cNvSpPr/>
          <p:nvPr/>
        </p:nvSpPr>
        <p:spPr>
          <a:xfrm>
            <a:off x="8351920" y="5301831"/>
            <a:ext cx="777875" cy="429895"/>
          </a:xfrm>
          <a:custGeom>
            <a:avLst/>
            <a:gdLst/>
            <a:ahLst/>
            <a:cxnLst/>
            <a:rect l="l" t="t" r="r" b="b"/>
            <a:pathLst>
              <a:path w="777875" h="429895">
                <a:moveTo>
                  <a:pt x="701370" y="429878"/>
                </a:moveTo>
                <a:lnTo>
                  <a:pt x="76505" y="429878"/>
                </a:lnTo>
                <a:lnTo>
                  <a:pt x="71180" y="429353"/>
                </a:lnTo>
                <a:lnTo>
                  <a:pt x="31918" y="413091"/>
                </a:lnTo>
                <a:lnTo>
                  <a:pt x="4174" y="374363"/>
                </a:lnTo>
                <a:lnTo>
                  <a:pt x="0" y="353372"/>
                </a:lnTo>
                <a:lnTo>
                  <a:pt x="0" y="347996"/>
                </a:lnTo>
                <a:lnTo>
                  <a:pt x="0" y="76504"/>
                </a:lnTo>
                <a:lnTo>
                  <a:pt x="16785" y="31920"/>
                </a:lnTo>
                <a:lnTo>
                  <a:pt x="55513" y="4175"/>
                </a:lnTo>
                <a:lnTo>
                  <a:pt x="76505" y="0"/>
                </a:lnTo>
                <a:lnTo>
                  <a:pt x="701370" y="0"/>
                </a:lnTo>
                <a:lnTo>
                  <a:pt x="745953" y="16786"/>
                </a:lnTo>
                <a:lnTo>
                  <a:pt x="773698" y="55513"/>
                </a:lnTo>
                <a:lnTo>
                  <a:pt x="777874" y="76504"/>
                </a:lnTo>
                <a:lnTo>
                  <a:pt x="777874" y="353372"/>
                </a:lnTo>
                <a:lnTo>
                  <a:pt x="761087" y="397956"/>
                </a:lnTo>
                <a:lnTo>
                  <a:pt x="722360" y="425702"/>
                </a:lnTo>
                <a:lnTo>
                  <a:pt x="706694" y="429353"/>
                </a:lnTo>
                <a:lnTo>
                  <a:pt x="701370" y="429878"/>
                </a:lnTo>
                <a:close/>
              </a:path>
            </a:pathLst>
          </a:custGeom>
          <a:solidFill>
            <a:srgbClr val="EFEBE3"/>
          </a:solidFill>
        </p:spPr>
        <p:txBody>
          <a:bodyPr wrap="square" lIns="0" tIns="0" rIns="0" bIns="0" rtlCol="0"/>
          <a:lstStyle/>
          <a:p>
            <a:endParaRPr/>
          </a:p>
        </p:txBody>
      </p:sp>
      <p:sp>
        <p:nvSpPr>
          <p:cNvPr id="24" name="object 24"/>
          <p:cNvSpPr txBox="1"/>
          <p:nvPr/>
        </p:nvSpPr>
        <p:spPr>
          <a:xfrm>
            <a:off x="8380160" y="5268661"/>
            <a:ext cx="5865495" cy="418465"/>
          </a:xfrm>
          <a:prstGeom prst="rect">
            <a:avLst/>
          </a:prstGeom>
        </p:spPr>
        <p:txBody>
          <a:bodyPr vert="horz" wrap="square" lIns="0" tIns="15875" rIns="0" bIns="0" rtlCol="0">
            <a:spAutoFit/>
          </a:bodyPr>
          <a:lstStyle/>
          <a:p>
            <a:pPr marL="12700">
              <a:lnSpc>
                <a:spcPct val="100000"/>
              </a:lnSpc>
              <a:spcBef>
                <a:spcPts val="125"/>
              </a:spcBef>
            </a:pPr>
            <a:r>
              <a:rPr sz="2250" dirty="0">
                <a:solidFill>
                  <a:srgbClr val="04182D"/>
                </a:solidFill>
                <a:latin typeface="Courier New"/>
                <a:cs typeface="Courier New"/>
              </a:rPr>
              <a:t>$lte</a:t>
            </a:r>
            <a:r>
              <a:rPr sz="2250" spc="365" dirty="0">
                <a:solidFill>
                  <a:srgbClr val="04182D"/>
                </a:solidFill>
                <a:latin typeface="Courier New"/>
                <a:cs typeface="Courier New"/>
              </a:rPr>
              <a:t> </a:t>
            </a:r>
            <a:r>
              <a:rPr sz="2550" spc="-15" dirty="0">
                <a:solidFill>
                  <a:srgbClr val="04182D"/>
                </a:solidFill>
                <a:latin typeface="Tahoma"/>
                <a:cs typeface="Tahoma"/>
              </a:rPr>
              <a:t>-</a:t>
            </a:r>
            <a:r>
              <a:rPr sz="2550" spc="-50" dirty="0">
                <a:solidFill>
                  <a:srgbClr val="04182D"/>
                </a:solidFill>
                <a:latin typeface="Tahoma"/>
                <a:cs typeface="Tahoma"/>
              </a:rPr>
              <a:t> </a:t>
            </a:r>
            <a:r>
              <a:rPr sz="2550" spc="80" dirty="0">
                <a:solidFill>
                  <a:srgbClr val="04182D"/>
                </a:solidFill>
                <a:latin typeface="Tahoma"/>
                <a:cs typeface="Tahoma"/>
              </a:rPr>
              <a:t>less</a:t>
            </a:r>
            <a:r>
              <a:rPr sz="2550" spc="-50" dirty="0">
                <a:solidFill>
                  <a:srgbClr val="04182D"/>
                </a:solidFill>
                <a:latin typeface="Tahoma"/>
                <a:cs typeface="Tahoma"/>
              </a:rPr>
              <a:t> </a:t>
            </a:r>
            <a:r>
              <a:rPr sz="2550" spc="114" dirty="0">
                <a:solidFill>
                  <a:srgbClr val="04182D"/>
                </a:solidFill>
                <a:latin typeface="Tahoma"/>
                <a:cs typeface="Tahoma"/>
              </a:rPr>
              <a:t>than</a:t>
            </a:r>
            <a:r>
              <a:rPr sz="2550" spc="-50" dirty="0">
                <a:solidFill>
                  <a:srgbClr val="04182D"/>
                </a:solidFill>
                <a:latin typeface="Tahoma"/>
                <a:cs typeface="Tahoma"/>
              </a:rPr>
              <a:t> </a:t>
            </a:r>
            <a:r>
              <a:rPr sz="2550" spc="65" dirty="0">
                <a:solidFill>
                  <a:srgbClr val="04182D"/>
                </a:solidFill>
                <a:latin typeface="Tahoma"/>
                <a:cs typeface="Tahoma"/>
              </a:rPr>
              <a:t>or</a:t>
            </a:r>
            <a:r>
              <a:rPr sz="2550" spc="-50" dirty="0">
                <a:solidFill>
                  <a:srgbClr val="04182D"/>
                </a:solidFill>
                <a:latin typeface="Tahoma"/>
                <a:cs typeface="Tahoma"/>
              </a:rPr>
              <a:t> </a:t>
            </a:r>
            <a:r>
              <a:rPr sz="2550" spc="135" dirty="0">
                <a:solidFill>
                  <a:srgbClr val="04182D"/>
                </a:solidFill>
                <a:latin typeface="Tahoma"/>
                <a:cs typeface="Tahoma"/>
              </a:rPr>
              <a:t>equal</a:t>
            </a:r>
            <a:r>
              <a:rPr sz="2550" spc="-50" dirty="0">
                <a:solidFill>
                  <a:srgbClr val="04182D"/>
                </a:solidFill>
                <a:latin typeface="Tahoma"/>
                <a:cs typeface="Tahoma"/>
              </a:rPr>
              <a:t> </a:t>
            </a:r>
            <a:r>
              <a:rPr sz="2550" spc="90" dirty="0">
                <a:solidFill>
                  <a:srgbClr val="04182D"/>
                </a:solidFill>
                <a:latin typeface="Tahoma"/>
                <a:cs typeface="Tahoma"/>
              </a:rPr>
              <a:t>to</a:t>
            </a:r>
            <a:r>
              <a:rPr sz="2550" spc="-50" dirty="0">
                <a:solidFill>
                  <a:srgbClr val="04182D"/>
                </a:solidFill>
                <a:latin typeface="Tahoma"/>
                <a:cs typeface="Tahoma"/>
              </a:rPr>
              <a:t> </a:t>
            </a:r>
            <a:r>
              <a:rPr sz="2550" spc="-20" dirty="0">
                <a:solidFill>
                  <a:srgbClr val="04182D"/>
                </a:solidFill>
                <a:latin typeface="Tahoma"/>
                <a:cs typeface="Tahoma"/>
              </a:rPr>
              <a:t>(int,</a:t>
            </a:r>
            <a:r>
              <a:rPr sz="2550" spc="-50" dirty="0">
                <a:solidFill>
                  <a:srgbClr val="04182D"/>
                </a:solidFill>
                <a:latin typeface="Tahoma"/>
                <a:cs typeface="Tahoma"/>
              </a:rPr>
              <a:t> </a:t>
            </a:r>
            <a:r>
              <a:rPr sz="2550" spc="80" dirty="0">
                <a:solidFill>
                  <a:srgbClr val="04182D"/>
                </a:solidFill>
                <a:latin typeface="Tahoma"/>
                <a:cs typeface="Tahoma"/>
              </a:rPr>
              <a:t>float)</a:t>
            </a:r>
            <a:endParaRPr sz="255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7120</TotalTime>
  <Words>9109</Words>
  <Application>Microsoft Office PowerPoint</Application>
  <PresentationFormat>Custom</PresentationFormat>
  <Paragraphs>978</Paragraphs>
  <Slides>111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111</vt:i4>
      </vt:variant>
    </vt:vector>
  </HeadingPairs>
  <TitlesOfParts>
    <vt:vector size="121" baseType="lpstr">
      <vt:lpstr>Aptos</vt:lpstr>
      <vt:lpstr>Arial</vt:lpstr>
      <vt:lpstr>Bradley Hand ITC</vt:lpstr>
      <vt:lpstr>Calibri</vt:lpstr>
      <vt:lpstr>Courier New</vt:lpstr>
      <vt:lpstr>Studio-Feixen-Sans</vt:lpstr>
      <vt:lpstr>Tahoma</vt:lpstr>
      <vt:lpstr>Times New Roman</vt:lpstr>
      <vt:lpstr>Trebuchet MS</vt:lpstr>
      <vt:lpstr>Office Theme</vt:lpstr>
      <vt:lpstr>Embeddings</vt:lpstr>
      <vt:lpstr>The wonderful world  of embeddings!</vt:lpstr>
      <vt:lpstr>What are embeddings? Concept from Natural Language Processing (NLP)  Numerical representation of text</vt:lpstr>
      <vt:lpstr>What are embeddings?</vt:lpstr>
      <vt:lpstr>Why are embeddings useful?</vt:lpstr>
      <vt:lpstr>Semantic search engines</vt:lpstr>
      <vt:lpstr>PowerPoint Presentation</vt:lpstr>
      <vt:lpstr>PowerPoint Presentation</vt:lpstr>
      <vt:lpstr>Recommendation systems</vt:lpstr>
      <vt:lpstr>Classification</vt:lpstr>
      <vt:lpstr>Creating an Embeddings request</vt:lpstr>
      <vt:lpstr>Embeddings response</vt:lpstr>
      <vt:lpstr>Extracting the embeddings</vt:lpstr>
      <vt:lpstr>Investigating the Vector Space</vt:lpstr>
      <vt:lpstr>Example: Embedding headlines</vt:lpstr>
      <vt:lpstr>Example: Embedding headlines</vt:lpstr>
      <vt:lpstr>Embedding multiple inputs</vt:lpstr>
      <vt:lpstr>Embedding multiple inputs</vt:lpstr>
      <vt:lpstr>How long is the embeddings vector?</vt:lpstr>
      <vt:lpstr>Dimensionality reduction and t-SNE</vt:lpstr>
      <vt:lpstr>Implementing t-SNE</vt:lpstr>
      <vt:lpstr>Visualizing the embeddings</vt:lpstr>
      <vt:lpstr>Visualizing the embeddings</vt:lpstr>
      <vt:lpstr>Text similarity</vt:lpstr>
      <vt:lpstr>Recap...</vt:lpstr>
      <vt:lpstr>Measuring similarity</vt:lpstr>
      <vt:lpstr>Example: Comparing headline similarity</vt:lpstr>
      <vt:lpstr>Example: Comparing headline similarity</vt:lpstr>
      <vt:lpstr>Example: Comparing headline similarity</vt:lpstr>
      <vt:lpstr>Semantic search</vt:lpstr>
      <vt:lpstr>Semantic search</vt:lpstr>
      <vt:lpstr>Enriched embeddings</vt:lpstr>
      <vt:lpstr>Combining features with F-strings</vt:lpstr>
      <vt:lpstr>Creating enriched embeddings</vt:lpstr>
      <vt:lpstr>Computing distances</vt:lpstr>
      <vt:lpstr>Returning the search results</vt:lpstr>
      <vt:lpstr>Recommendation systems with embeddings</vt:lpstr>
      <vt:lpstr>Recommendation systems with embeddings</vt:lpstr>
      <vt:lpstr>Recommendation systems with embeddings</vt:lpstr>
      <vt:lpstr>Example: Recommended articles</vt:lpstr>
      <vt:lpstr>Combining features</vt:lpstr>
      <vt:lpstr>Creating Embeddings</vt:lpstr>
      <vt:lpstr>Finding the most similar article</vt:lpstr>
      <vt:lpstr>Finding the most similar article</vt:lpstr>
      <vt:lpstr>Adding user history</vt:lpstr>
      <vt:lpstr>Recommendations on multiple data points</vt:lpstr>
      <vt:lpstr>Recommendations on multiple data points</vt:lpstr>
      <vt:lpstr>Recommendations on multiple data points</vt:lpstr>
      <vt:lpstr>Recommendations on multiple data points</vt:lpstr>
      <vt:lpstr>Recommendations on multiple data points</vt:lpstr>
      <vt:lpstr>Recommendations on multiple data points</vt:lpstr>
      <vt:lpstr>Recommendations on multiple data points</vt:lpstr>
      <vt:lpstr>Classification tasks</vt:lpstr>
      <vt:lpstr>Classification tasks</vt:lpstr>
      <vt:lpstr>Classification with embeddings Zero-shot classification: Not using labeled data</vt:lpstr>
      <vt:lpstr>Classification with embeddings Zero-shot classification: Not using labeled data</vt:lpstr>
      <vt:lpstr>Classification with embeddings Zero-shot classification: Not using labeled data</vt:lpstr>
      <vt:lpstr>Embedding class descriptions</vt:lpstr>
      <vt:lpstr>Embedding item to classify</vt:lpstr>
      <vt:lpstr>Compute cosine distances</vt:lpstr>
      <vt:lpstr>Extract the most similar label</vt:lpstr>
      <vt:lpstr>More detailed descriptions</vt:lpstr>
      <vt:lpstr>Vector databases for  embedding systems</vt:lpstr>
      <vt:lpstr>Limitations of the current approach</vt:lpstr>
      <vt:lpstr>PowerPoint Presentation</vt:lpstr>
      <vt:lpstr>PowerPoint Presentation</vt:lpstr>
      <vt:lpstr>Components to store</vt:lpstr>
      <vt:lpstr>The vector database landscape</vt:lpstr>
      <vt:lpstr>Which solution is best?</vt:lpstr>
      <vt:lpstr>Creating vector  databases with ChromaDB</vt:lpstr>
      <vt:lpstr>Installing ChromaDB</vt:lpstr>
      <vt:lpstr>Connecting to the database</vt:lpstr>
      <vt:lpstr>Creating a collection</vt:lpstr>
      <vt:lpstr>Inspecting collections</vt:lpstr>
      <vt:lpstr>Inserting embeddings</vt:lpstr>
      <vt:lpstr>Inspecting a collection</vt:lpstr>
      <vt:lpstr>Inspecting a collection</vt:lpstr>
      <vt:lpstr>Retrieving items</vt:lpstr>
      <vt:lpstr>Netflix dataset</vt:lpstr>
      <vt:lpstr>Estimating embedding cost</vt:lpstr>
      <vt:lpstr>Estimating embedding cost</vt:lpstr>
      <vt:lpstr>Querying and  updating the database</vt:lpstr>
      <vt:lpstr>Querying the database</vt:lpstr>
      <vt:lpstr>Querying the database</vt:lpstr>
      <vt:lpstr>Retrieve the collection</vt:lpstr>
      <vt:lpstr>Querying the collection</vt:lpstr>
      <vt:lpstr>query() returns a dict with multiple keys:</vt:lpstr>
      <vt:lpstr>PowerPoint Presentation</vt:lpstr>
      <vt:lpstr>PowerPoint Presentation</vt:lpstr>
      <vt:lpstr>Updating a collection</vt:lpstr>
      <vt:lpstr>Upserting a collection</vt:lpstr>
      <vt:lpstr>Deleting</vt:lpstr>
      <vt:lpstr>Multiple queries and  filtering</vt:lpstr>
      <vt:lpstr>Movie recommendations based on multiple datapoints</vt:lpstr>
      <vt:lpstr>Multiple query texts</vt:lpstr>
      <vt:lpstr>Multiple query texts result</vt:lpstr>
      <vt:lpstr>Adding metadata</vt:lpstr>
      <vt:lpstr>Adding and querying metadatas</vt:lpstr>
      <vt:lpstr>Where operators</vt:lpstr>
      <vt:lpstr>Multiple where filters</vt:lpstr>
      <vt:lpstr>PowerPoint Presentation</vt:lpstr>
      <vt:lpstr>Review 1 - What are Embeddings?</vt:lpstr>
      <vt:lpstr>Review 2 - Embeddings for AI Applications</vt:lpstr>
      <vt:lpstr>Review 3 - Vector Databases</vt:lpstr>
      <vt:lpstr>Dall-E2</vt:lpstr>
      <vt:lpstr>PowerPoint Presentation</vt:lpstr>
      <vt:lpstr>PowerPoint Presentation</vt:lpstr>
      <vt:lpstr>PowerPoint Presentation</vt:lpstr>
      <vt:lpstr>PowerPoint Presentation</vt:lpstr>
      <vt:lpstr>Project</vt:lpstr>
      <vt:lpstr>Thank You for joining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Kim Morello</dc:creator>
  <cp:lastModifiedBy>Ernesto Lee</cp:lastModifiedBy>
  <cp:revision>17</cp:revision>
  <dcterms:created xsi:type="dcterms:W3CDTF">2024-12-01T18:43:16Z</dcterms:created>
  <dcterms:modified xsi:type="dcterms:W3CDTF">2024-12-12T20:58:56Z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2024-11-06T00:00:00Z</vt:filetime>
  </property>
  <property fmtid="{D5CDD505-2E9C-101B-9397-08002B2CF9AE}" pid="3" name="Creator">
    <vt:lpwstr>Chromium</vt:lpwstr>
  </property>
  <property fmtid="{D5CDD505-2E9C-101B-9397-08002B2CF9AE}" pid="4" name="LastSaved">
    <vt:filetime>2024-12-01T00:00:00Z</vt:filetime>
  </property>
</Properties>
</file>